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59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09016" y="10370311"/>
            <a:ext cx="6288024" cy="195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09016" y="103703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73023" y="10294111"/>
            <a:ext cx="6288024" cy="195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73023" y="102941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37031" y="102179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88495" y="10215710"/>
            <a:ext cx="151384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4331" y="10215710"/>
            <a:ext cx="138176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32200" y="10041176"/>
            <a:ext cx="297814" cy="214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6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45735" y="839216"/>
            <a:ext cx="2179319" cy="3334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51832" y="7398511"/>
            <a:ext cx="2179319" cy="2072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793495"/>
            <a:ext cx="4114800" cy="4066540"/>
          </a:xfrm>
          <a:custGeom>
            <a:avLst/>
            <a:gdLst/>
            <a:ahLst/>
            <a:cxnLst/>
            <a:rect l="l" t="t" r="r" b="b"/>
            <a:pathLst>
              <a:path w="4114800" h="4066540">
                <a:moveTo>
                  <a:pt x="0" y="4066031"/>
                </a:moveTo>
                <a:lnTo>
                  <a:pt x="4114800" y="4066031"/>
                </a:lnTo>
                <a:lnTo>
                  <a:pt x="4114800" y="0"/>
                </a:lnTo>
                <a:lnTo>
                  <a:pt x="0" y="0"/>
                </a:lnTo>
                <a:lnTo>
                  <a:pt x="0" y="4066031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768603"/>
            <a:ext cx="4147185" cy="337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6.1- </a:t>
            </a:r>
            <a:r>
              <a:rPr sz="1300" b="1" i="1" spc="-10" dirty="0">
                <a:latin typeface="Times New Roman"/>
                <a:cs typeface="Times New Roman"/>
              </a:rPr>
              <a:t>Introduction </a:t>
            </a:r>
            <a:r>
              <a:rPr sz="1300" b="1" i="1" spc="-5" dirty="0">
                <a:latin typeface="Times New Roman"/>
                <a:cs typeface="Times New Roman"/>
              </a:rPr>
              <a:t>to Convection Heat</a:t>
            </a:r>
            <a:r>
              <a:rPr sz="1300" b="1" i="1" spc="7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Transfer</a:t>
            </a:r>
            <a:endParaRPr sz="1300">
              <a:latin typeface="Times New Roman"/>
              <a:cs typeface="Times New Roman"/>
            </a:endParaRPr>
          </a:p>
          <a:p>
            <a:pPr marL="12700" marR="5080" indent="198120" algn="just">
              <a:lnSpc>
                <a:spcPct val="961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spc="-15" dirty="0">
                <a:latin typeface="Times New Roman"/>
                <a:cs typeface="Times New Roman"/>
              </a:rPr>
              <a:t>far,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10" dirty="0">
                <a:latin typeface="Times New Roman"/>
                <a:cs typeface="Times New Roman"/>
              </a:rPr>
              <a:t>considered </a:t>
            </a:r>
            <a:r>
              <a:rPr sz="1200" spc="-5" dirty="0">
                <a:latin typeface="Times New Roman"/>
                <a:cs typeface="Times New Roman"/>
              </a:rPr>
              <a:t>conduction,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mechanism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quiescent </a:t>
            </a:r>
            <a:r>
              <a:rPr sz="1200" spc="-25" dirty="0">
                <a:latin typeface="Times New Roman"/>
                <a:cs typeface="Times New Roman"/>
              </a:rPr>
              <a:t>fluid.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5" dirty="0">
                <a:latin typeface="Times New Roman"/>
                <a:cs typeface="Times New Roman"/>
              </a:rPr>
              <a:t>now  </a:t>
            </a:r>
            <a:r>
              <a:rPr sz="1200" spc="-10" dirty="0">
                <a:latin typeface="Times New Roman"/>
                <a:cs typeface="Times New Roman"/>
              </a:rPr>
              <a:t>consider convection,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mechanism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presence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bulk </a:t>
            </a:r>
            <a:r>
              <a:rPr sz="1200" spc="-30" dirty="0">
                <a:latin typeface="Times New Roman"/>
                <a:cs typeface="Times New Roman"/>
              </a:rPr>
              <a:t>fluid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motion.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4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Convection </a:t>
            </a:r>
            <a:r>
              <a:rPr sz="1200" spc="-25" dirty="0">
                <a:latin typeface="Times New Roman"/>
                <a:cs typeface="Times New Roman"/>
              </a:rPr>
              <a:t>is classified </a:t>
            </a:r>
            <a:r>
              <a:rPr sz="1200" spc="-5" dirty="0">
                <a:latin typeface="Times New Roman"/>
                <a:cs typeface="Times New Roman"/>
              </a:rPr>
              <a:t>as natural </a:t>
            </a:r>
            <a:r>
              <a:rPr sz="1200" spc="5" dirty="0">
                <a:latin typeface="Times New Roman"/>
                <a:cs typeface="Times New Roman"/>
              </a:rPr>
              <a:t>(or </a:t>
            </a:r>
            <a:r>
              <a:rPr sz="1200" spc="-10" dirty="0">
                <a:latin typeface="Times New Roman"/>
                <a:cs typeface="Times New Roman"/>
              </a:rPr>
              <a:t>free)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forced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70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convection, </a:t>
            </a:r>
            <a:r>
              <a:rPr sz="1200" spc="-1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how 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initiated.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spc="-10" dirty="0">
                <a:latin typeface="Times New Roman"/>
                <a:cs typeface="Times New Roman"/>
              </a:rPr>
              <a:t>convection,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pipe by </a:t>
            </a:r>
            <a:r>
              <a:rPr sz="1200" spc="-5" dirty="0">
                <a:latin typeface="Times New Roman"/>
                <a:cs typeface="Times New Roman"/>
              </a:rPr>
              <a:t>external </a:t>
            </a:r>
            <a:r>
              <a:rPr sz="1200" spc="-20" dirty="0">
                <a:latin typeface="Times New Roman"/>
                <a:cs typeface="Times New Roman"/>
              </a:rPr>
              <a:t>means  </a:t>
            </a:r>
            <a:r>
              <a:rPr sz="1200" spc="-5" dirty="0">
                <a:latin typeface="Times New Roman"/>
                <a:cs typeface="Times New Roman"/>
              </a:rPr>
              <a:t>such as a </a:t>
            </a:r>
            <a:r>
              <a:rPr sz="1200" spc="-15" dirty="0">
                <a:latin typeface="Times New Roman"/>
                <a:cs typeface="Times New Roman"/>
              </a:rPr>
              <a:t>pump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fan.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natural  </a:t>
            </a:r>
            <a:r>
              <a:rPr sz="1200" spc="-10" dirty="0">
                <a:latin typeface="Times New Roman"/>
                <a:cs typeface="Times New Roman"/>
              </a:rPr>
              <a:t>convection,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caused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natural </a:t>
            </a:r>
            <a:r>
              <a:rPr sz="1200" spc="-20" dirty="0">
                <a:latin typeface="Times New Roman"/>
                <a:cs typeface="Times New Roman"/>
              </a:rPr>
              <a:t>means </a:t>
            </a:r>
            <a:r>
              <a:rPr sz="1200" spc="-5" dirty="0">
                <a:latin typeface="Times New Roman"/>
                <a:cs typeface="Times New Roman"/>
              </a:rPr>
              <a:t>such as  the </a:t>
            </a:r>
            <a:r>
              <a:rPr sz="1200" spc="-15" dirty="0">
                <a:latin typeface="Times New Roman"/>
                <a:cs typeface="Times New Roman"/>
              </a:rPr>
              <a:t>buoyancy effect, </a:t>
            </a:r>
            <a:r>
              <a:rPr sz="1200" spc="-20" dirty="0">
                <a:latin typeface="Times New Roman"/>
                <a:cs typeface="Times New Roman"/>
              </a:rPr>
              <a:t>which manifests </a:t>
            </a:r>
            <a:r>
              <a:rPr sz="1200" spc="-15" dirty="0">
                <a:latin typeface="Times New Roman"/>
                <a:cs typeface="Times New Roman"/>
              </a:rPr>
              <a:t>itself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15" dirty="0">
                <a:latin typeface="Times New Roman"/>
                <a:cs typeface="Times New Roman"/>
              </a:rPr>
              <a:t>rise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warmer 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fall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cooler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fluid.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95800"/>
              </a:lnSpc>
              <a:spcBef>
                <a:spcPts val="1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Convection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also  </a:t>
            </a:r>
            <a:r>
              <a:rPr sz="1200" spc="-25" dirty="0">
                <a:latin typeface="Times New Roman"/>
                <a:cs typeface="Times New Roman"/>
              </a:rPr>
              <a:t>classified </a:t>
            </a:r>
            <a:r>
              <a:rPr sz="1200" spc="-5" dirty="0">
                <a:latin typeface="Times New Roman"/>
                <a:cs typeface="Times New Roman"/>
              </a:rPr>
              <a:t>as external </a:t>
            </a:r>
            <a:r>
              <a:rPr sz="1200" spc="-15" dirty="0">
                <a:latin typeface="Times New Roman"/>
                <a:cs typeface="Times New Roman"/>
              </a:rPr>
              <a:t>and internal,  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whether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channel.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4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  </a:t>
            </a:r>
            <a:r>
              <a:rPr sz="1200" spc="-5" dirty="0">
                <a:latin typeface="Times New Roman"/>
                <a:cs typeface="Times New Roman"/>
              </a:rPr>
              <a:t>Conduction   </a:t>
            </a:r>
            <a:r>
              <a:rPr sz="1200" spc="-15" dirty="0">
                <a:latin typeface="Times New Roman"/>
                <a:cs typeface="Times New Roman"/>
              </a:rPr>
              <a:t>and   </a:t>
            </a:r>
            <a:r>
              <a:rPr sz="1200" spc="-5" dirty="0">
                <a:latin typeface="Times New Roman"/>
                <a:cs typeface="Times New Roman"/>
              </a:rPr>
              <a:t>convection   are   </a:t>
            </a:r>
            <a:r>
              <a:rPr sz="1200" spc="-30" dirty="0">
                <a:latin typeface="Times New Roman"/>
                <a:cs typeface="Times New Roman"/>
              </a:rPr>
              <a:t>similar    </a:t>
            </a:r>
            <a:r>
              <a:rPr sz="1200" spc="-25" dirty="0">
                <a:latin typeface="Times New Roman"/>
                <a:cs typeface="Times New Roman"/>
              </a:rPr>
              <a:t>in  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95800"/>
              </a:lnSpc>
              <a:spcBef>
                <a:spcPts val="35"/>
              </a:spcBef>
            </a:pPr>
            <a:r>
              <a:rPr sz="1200" spc="-25" dirty="0">
                <a:latin typeface="Times New Roman"/>
                <a:cs typeface="Times New Roman"/>
              </a:rPr>
              <a:t>mechanisms </a:t>
            </a:r>
            <a:r>
              <a:rPr sz="1200" spc="-10" dirty="0">
                <a:latin typeface="Times New Roman"/>
                <a:cs typeface="Times New Roman"/>
              </a:rPr>
              <a:t>require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presence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material </a:t>
            </a:r>
            <a:r>
              <a:rPr sz="1200" spc="-25" dirty="0">
                <a:latin typeface="Times New Roman"/>
                <a:cs typeface="Times New Roman"/>
              </a:rPr>
              <a:t>medium. </a:t>
            </a:r>
            <a:r>
              <a:rPr sz="1200" spc="-5" dirty="0">
                <a:latin typeface="Times New Roman"/>
                <a:cs typeface="Times New Roman"/>
              </a:rPr>
              <a:t>Heat 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liquid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gas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10" dirty="0">
                <a:latin typeface="Times New Roman"/>
                <a:cs typeface="Times New Roman"/>
              </a:rPr>
              <a:t>convection,  </a:t>
            </a:r>
            <a:r>
              <a:rPr sz="1200" spc="-15" dirty="0">
                <a:latin typeface="Times New Roman"/>
                <a:cs typeface="Times New Roman"/>
              </a:rPr>
              <a:t>depending 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presence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any  </a:t>
            </a:r>
            <a:r>
              <a:rPr sz="1200" spc="-20" dirty="0">
                <a:latin typeface="Times New Roman"/>
                <a:cs typeface="Times New Roman"/>
              </a:rPr>
              <a:t>bulk  </a:t>
            </a:r>
            <a:r>
              <a:rPr sz="1200" spc="-30" dirty="0">
                <a:latin typeface="Times New Roman"/>
                <a:cs typeface="Times New Roman"/>
              </a:rPr>
              <a:t>fluid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motion.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4331" y="4109211"/>
            <a:ext cx="4148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presence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331" y="4285996"/>
            <a:ext cx="4142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bulk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15" dirty="0">
                <a:latin typeface="Times New Roman"/>
                <a:cs typeface="Times New Roman"/>
              </a:rPr>
              <a:t>and by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absence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4331" y="4459732"/>
            <a:ext cx="4146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Therefore, conduction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viewed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30" dirty="0">
                <a:latin typeface="Times New Roman"/>
                <a:cs typeface="Times New Roman"/>
              </a:rPr>
              <a:t>limiting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7031" y="4859528"/>
            <a:ext cx="6288405" cy="2286000"/>
          </a:xfrm>
          <a:custGeom>
            <a:avLst/>
            <a:gdLst/>
            <a:ahLst/>
            <a:cxnLst/>
            <a:rect l="l" t="t" r="r" b="b"/>
            <a:pathLst>
              <a:path w="6288405" h="2286000">
                <a:moveTo>
                  <a:pt x="0" y="2286000"/>
                </a:moveTo>
                <a:lnTo>
                  <a:pt x="6288024" y="22860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4331" y="4546430"/>
            <a:ext cx="5100320" cy="60007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quiescent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Fig.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(6.1).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300" b="1" i="1" dirty="0">
                <a:latin typeface="Times New Roman"/>
                <a:cs typeface="Times New Roman"/>
              </a:rPr>
              <a:t>6.1.1- </a:t>
            </a:r>
            <a:r>
              <a:rPr sz="1300" b="1" i="1" spc="-10" dirty="0">
                <a:latin typeface="Times New Roman"/>
                <a:cs typeface="Times New Roman"/>
              </a:rPr>
              <a:t>Newton’s </a:t>
            </a:r>
            <a:r>
              <a:rPr sz="1300" b="1" i="1" spc="-5" dirty="0">
                <a:latin typeface="Times New Roman"/>
                <a:cs typeface="Times New Roman"/>
              </a:rPr>
              <a:t>Law of Cooling and Convection Heat </a:t>
            </a:r>
            <a:r>
              <a:rPr sz="1300" b="1" i="1" spc="-10" dirty="0">
                <a:latin typeface="Times New Roman"/>
                <a:cs typeface="Times New Roman"/>
              </a:rPr>
              <a:t>Transfer</a:t>
            </a:r>
            <a:r>
              <a:rPr sz="1300" b="1" i="1" spc="18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Coefficient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4331" y="5108955"/>
            <a:ext cx="631888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observed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proportional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0" dirty="0">
                <a:latin typeface="Times New Roman"/>
                <a:cs typeface="Times New Roman"/>
              </a:rPr>
              <a:t>difference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5" dirty="0">
                <a:latin typeface="Times New Roman"/>
                <a:cs typeface="Times New Roman"/>
              </a:rPr>
              <a:t>conveniently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spc="-5" dirty="0">
                <a:latin typeface="Times New Roman"/>
                <a:cs typeface="Times New Roman"/>
              </a:rPr>
              <a:t>Newton’s </a:t>
            </a:r>
            <a:r>
              <a:rPr sz="1200" b="1" spc="-10" dirty="0">
                <a:latin typeface="Times New Roman"/>
                <a:cs typeface="Times New Roman"/>
              </a:rPr>
              <a:t>law </a:t>
            </a:r>
            <a:r>
              <a:rPr sz="1200" b="1" spc="-5" dirty="0">
                <a:latin typeface="Times New Roman"/>
                <a:cs typeface="Times New Roman"/>
              </a:rPr>
              <a:t>of cooling</a:t>
            </a:r>
            <a:r>
              <a:rPr sz="1200" b="1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0883" y="5572412"/>
            <a:ext cx="102552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58495" algn="l"/>
                <a:tab pos="944880" algn="l"/>
              </a:tabLst>
            </a:pP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i="1" spc="5" dirty="0">
                <a:latin typeface="Times New Roman"/>
                <a:cs typeface="Times New Roman"/>
              </a:rPr>
              <a:t>on</a:t>
            </a:r>
            <a:r>
              <a:rPr sz="750" i="1" spc="25" dirty="0">
                <a:latin typeface="Times New Roman"/>
                <a:cs typeface="Times New Roman"/>
              </a:rPr>
              <a:t>v</a:t>
            </a:r>
            <a:r>
              <a:rPr sz="750" spc="-5" dirty="0">
                <a:latin typeface="Times New Roman"/>
                <a:cs typeface="Times New Roman"/>
              </a:rPr>
              <a:t>.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i="1" spc="-5" dirty="0">
                <a:latin typeface="Times New Roman"/>
                <a:cs typeface="Times New Roman"/>
              </a:rPr>
              <a:t>s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750" spc="-10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7439" y="5465411"/>
            <a:ext cx="291655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0"/>
              </a:spcBef>
              <a:tabLst>
                <a:tab pos="400685" algn="l"/>
                <a:tab pos="1373505" algn="l"/>
                <a:tab pos="2259965" algn="l"/>
              </a:tabLst>
            </a:pPr>
            <a:r>
              <a:rPr sz="1250" i="1" spc="10" dirty="0">
                <a:latin typeface="Times New Roman"/>
                <a:cs typeface="Times New Roman"/>
              </a:rPr>
              <a:t>q	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h </a:t>
            </a:r>
            <a:r>
              <a:rPr sz="1250" spc="-10" dirty="0">
                <a:latin typeface="Times New Roman"/>
                <a:cs typeface="Times New Roman"/>
              </a:rPr>
              <a:t>(</a:t>
            </a:r>
            <a:r>
              <a:rPr sz="1250" i="1" spc="-10" dirty="0">
                <a:latin typeface="Times New Roman"/>
                <a:cs typeface="Times New Roman"/>
              </a:rPr>
              <a:t>T 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-10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i="1" spc="4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	</a:t>
            </a:r>
            <a:r>
              <a:rPr sz="1250" spc="-20" dirty="0">
                <a:latin typeface="Times New Roman"/>
                <a:cs typeface="Times New Roman"/>
              </a:rPr>
              <a:t>(</a:t>
            </a:r>
            <a:r>
              <a:rPr sz="1250" i="1" spc="-20" dirty="0">
                <a:latin typeface="Times New Roman"/>
                <a:cs typeface="Times New Roman"/>
              </a:rPr>
              <a:t>W  </a:t>
            </a:r>
            <a:r>
              <a:rPr sz="1250" spc="5" dirty="0">
                <a:latin typeface="Times New Roman"/>
                <a:cs typeface="Times New Roman"/>
              </a:rPr>
              <a:t>/</a:t>
            </a:r>
            <a:r>
              <a:rPr sz="1250" spc="-195" dirty="0">
                <a:latin typeface="Times New Roman"/>
                <a:cs typeface="Times New Roman"/>
              </a:rPr>
              <a:t> </a:t>
            </a:r>
            <a:r>
              <a:rPr sz="1250" i="1" spc="45" dirty="0">
                <a:latin typeface="Times New Roman"/>
                <a:cs typeface="Times New Roman"/>
              </a:rPr>
              <a:t>m</a:t>
            </a:r>
            <a:r>
              <a:rPr sz="1125" spc="67" baseline="44444" dirty="0">
                <a:latin typeface="Times New Roman"/>
                <a:cs typeface="Times New Roman"/>
              </a:rPr>
              <a:t>2</a:t>
            </a:r>
            <a:r>
              <a:rPr sz="1125" spc="-15" baseline="44444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	</a:t>
            </a:r>
            <a:r>
              <a:rPr sz="1250" spc="30" dirty="0">
                <a:latin typeface="MT Extra"/>
                <a:cs typeface="MT Extra"/>
              </a:rPr>
              <a:t></a:t>
            </a:r>
            <a:r>
              <a:rPr sz="1250" spc="30" dirty="0">
                <a:latin typeface="Times New Roman"/>
                <a:cs typeface="Times New Roman"/>
              </a:rPr>
              <a:t>(6.1.</a:t>
            </a:r>
            <a:r>
              <a:rPr sz="1250" i="1" spc="30" dirty="0">
                <a:latin typeface="Times New Roman"/>
                <a:cs typeface="Times New Roman"/>
              </a:rPr>
              <a:t>a</a:t>
            </a:r>
            <a:r>
              <a:rPr sz="1250" spc="3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90947" y="9684004"/>
            <a:ext cx="2114550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27305">
              <a:lnSpc>
                <a:spcPts val="1180"/>
              </a:lnSpc>
              <a:spcBef>
                <a:spcPts val="165"/>
              </a:spcBef>
            </a:pPr>
            <a:r>
              <a:rPr sz="1000" b="1" i="1" spc="-5" dirty="0">
                <a:latin typeface="Times New Roman"/>
                <a:cs typeface="Times New Roman"/>
              </a:rPr>
              <a:t>surface </a:t>
            </a:r>
            <a:r>
              <a:rPr sz="1000" b="1" i="1" dirty="0">
                <a:latin typeface="Times New Roman"/>
                <a:cs typeface="Times New Roman"/>
              </a:rPr>
              <a:t>comes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complete stop </a:t>
            </a:r>
            <a:r>
              <a:rPr sz="1000" b="1" i="1" dirty="0">
                <a:latin typeface="Times New Roman"/>
                <a:cs typeface="Times New Roman"/>
              </a:rPr>
              <a:t>at the  </a:t>
            </a:r>
            <a:r>
              <a:rPr sz="1000" b="1" i="1" spc="-5" dirty="0">
                <a:latin typeface="Times New Roman"/>
                <a:cs typeface="Times New Roman"/>
              </a:rPr>
              <a:t>surface because </a:t>
            </a:r>
            <a:r>
              <a:rPr sz="1000" b="1" i="1" dirty="0">
                <a:latin typeface="Times New Roman"/>
                <a:cs typeface="Times New Roman"/>
              </a:rPr>
              <a:t>of the </a:t>
            </a:r>
            <a:r>
              <a:rPr sz="1000" b="1" i="1" spc="-5" dirty="0">
                <a:latin typeface="Times New Roman"/>
                <a:cs typeface="Times New Roman"/>
              </a:rPr>
              <a:t>no-slip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condition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5059" y="4215892"/>
            <a:ext cx="1859914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indent="-3175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Fig.(6.1) Heat transfer from a </a:t>
            </a:r>
            <a:r>
              <a:rPr sz="1000" b="1" i="1" spc="-10" dirty="0">
                <a:latin typeface="Times New Roman"/>
                <a:cs typeface="Times New Roman"/>
              </a:rPr>
              <a:t>hot  </a:t>
            </a:r>
            <a:r>
              <a:rPr sz="1000" b="1" i="1" spc="-5" dirty="0">
                <a:latin typeface="Times New Roman"/>
                <a:cs typeface="Times New Roman"/>
              </a:rPr>
              <a:t>surface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surrounding fluid </a:t>
            </a:r>
            <a:r>
              <a:rPr sz="1000" b="1" i="1" dirty="0">
                <a:latin typeface="Times New Roman"/>
                <a:cs typeface="Times New Roman"/>
              </a:rPr>
              <a:t>by  convection and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conduction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7031" y="7145528"/>
            <a:ext cx="4114800" cy="2880360"/>
          </a:xfrm>
          <a:custGeom>
            <a:avLst/>
            <a:gdLst/>
            <a:ahLst/>
            <a:cxnLst/>
            <a:rect l="l" t="t" r="r" b="b"/>
            <a:pathLst>
              <a:path w="4114800" h="2880359">
                <a:moveTo>
                  <a:pt x="0" y="2880360"/>
                </a:moveTo>
                <a:lnTo>
                  <a:pt x="4114800" y="2880360"/>
                </a:lnTo>
                <a:lnTo>
                  <a:pt x="4114800" y="0"/>
                </a:lnTo>
                <a:lnTo>
                  <a:pt x="0" y="0"/>
                </a:lnTo>
                <a:lnTo>
                  <a:pt x="0" y="288036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1131" y="5639308"/>
            <a:ext cx="6717030" cy="3966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>
              <a:lnSpc>
                <a:spcPts val="133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Or;</a:t>
            </a:r>
            <a:endParaRPr sz="1200">
              <a:latin typeface="Times New Roman"/>
              <a:cs typeface="Times New Roman"/>
            </a:endParaRPr>
          </a:p>
          <a:p>
            <a:pPr marL="734060" algn="just">
              <a:lnSpc>
                <a:spcPts val="1450"/>
              </a:lnSpc>
            </a:pPr>
            <a:r>
              <a:rPr sz="1300" i="1" spc="5" dirty="0">
                <a:latin typeface="Times New Roman"/>
                <a:cs typeface="Times New Roman"/>
              </a:rPr>
              <a:t>Q</a:t>
            </a:r>
            <a:r>
              <a:rPr sz="1125" i="1" spc="7" baseline="-25925" dirty="0">
                <a:latin typeface="Times New Roman"/>
                <a:cs typeface="Times New Roman"/>
              </a:rPr>
              <a:t>conv</a:t>
            </a:r>
            <a:r>
              <a:rPr sz="1125" spc="7" baseline="-25925" dirty="0">
                <a:latin typeface="Times New Roman"/>
                <a:cs typeface="Times New Roman"/>
              </a:rPr>
              <a:t>. </a:t>
            </a:r>
            <a:r>
              <a:rPr sz="1300" spc="-5" dirty="0">
                <a:latin typeface="Symbol"/>
                <a:cs typeface="Symbol"/>
              </a:rPr>
              <a:t>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 </a:t>
            </a:r>
            <a:r>
              <a:rPr sz="1300" i="1" spc="-30" dirty="0">
                <a:latin typeface="Times New Roman"/>
                <a:cs typeface="Times New Roman"/>
              </a:rPr>
              <a:t>A</a:t>
            </a:r>
            <a:r>
              <a:rPr sz="1125" i="1" spc="-44" baseline="-25925" dirty="0">
                <a:latin typeface="Times New Roman"/>
                <a:cs typeface="Times New Roman"/>
              </a:rPr>
              <a:t>s </a:t>
            </a:r>
            <a:r>
              <a:rPr sz="1300" spc="-30" dirty="0">
                <a:latin typeface="Times New Roman"/>
                <a:cs typeface="Times New Roman"/>
              </a:rPr>
              <a:t>(</a:t>
            </a:r>
            <a:r>
              <a:rPr sz="1300" i="1" spc="-30" dirty="0">
                <a:latin typeface="Times New Roman"/>
                <a:cs typeface="Times New Roman"/>
              </a:rPr>
              <a:t>T</a:t>
            </a:r>
            <a:r>
              <a:rPr sz="1125" i="1" spc="-44" baseline="-25925" dirty="0">
                <a:latin typeface="Times New Roman"/>
                <a:cs typeface="Times New Roman"/>
              </a:rPr>
              <a:t>s </a:t>
            </a:r>
            <a:r>
              <a:rPr sz="1300" spc="-5" dirty="0">
                <a:latin typeface="Symbol"/>
                <a:cs typeface="Symbol"/>
              </a:rPr>
              <a:t>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spc="-22" baseline="-25925" dirty="0">
                <a:latin typeface="Symbol"/>
                <a:cs typeface="Symbol"/>
              </a:rPr>
              <a:t></a:t>
            </a:r>
            <a:r>
              <a:rPr sz="1125" spc="-22" baseline="-259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) </a:t>
            </a:r>
            <a:r>
              <a:rPr sz="1300" spc="-40" dirty="0">
                <a:latin typeface="Times New Roman"/>
                <a:cs typeface="Times New Roman"/>
              </a:rPr>
              <a:t>(</a:t>
            </a:r>
            <a:r>
              <a:rPr sz="1300" i="1" spc="-40" dirty="0">
                <a:latin typeface="Times New Roman"/>
                <a:cs typeface="Times New Roman"/>
              </a:rPr>
              <a:t>W </a:t>
            </a:r>
            <a:r>
              <a:rPr sz="1300" spc="-5" dirty="0">
                <a:latin typeface="Times New Roman"/>
                <a:cs typeface="Times New Roman"/>
              </a:rPr>
              <a:t>)</a:t>
            </a:r>
            <a:r>
              <a:rPr sz="1300" spc="254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MT Extra"/>
                <a:cs typeface="MT Extra"/>
              </a:rPr>
              <a:t></a:t>
            </a:r>
            <a:r>
              <a:rPr sz="1300" spc="10" dirty="0">
                <a:latin typeface="Times New Roman"/>
                <a:cs typeface="Times New Roman"/>
              </a:rPr>
              <a:t>(6.1.</a:t>
            </a:r>
            <a:r>
              <a:rPr sz="1300" i="1" spc="10" dirty="0">
                <a:latin typeface="Times New Roman"/>
                <a:cs typeface="Times New Roman"/>
              </a:rPr>
              <a:t>b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675640" marR="2889885" indent="-460375" algn="just">
              <a:lnSpc>
                <a:spcPts val="1370"/>
              </a:lnSpc>
              <a:spcBef>
                <a:spcPts val="325"/>
              </a:spcBef>
            </a:pPr>
            <a:r>
              <a:rPr sz="1200" spc="-15" dirty="0">
                <a:latin typeface="Times New Roman"/>
                <a:cs typeface="Times New Roman"/>
              </a:rPr>
              <a:t>Where;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5" dirty="0">
                <a:latin typeface="Times New Roman"/>
                <a:cs typeface="Times New Roman"/>
              </a:rPr>
              <a:t>=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coefficient,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50" b="1" i="1" spc="-855" dirty="0">
                <a:latin typeface="Century Gothic"/>
                <a:cs typeface="Century Gothic"/>
              </a:rPr>
              <a:t></a:t>
            </a:r>
            <a:r>
              <a:rPr sz="1250" b="1" i="1" spc="-30" dirty="0">
                <a:latin typeface="Century Gothic"/>
                <a:cs typeface="Century Gothic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C°  A</a:t>
            </a:r>
            <a:r>
              <a:rPr sz="1200" b="1" i="1" spc="-15" baseline="-10416" dirty="0">
                <a:latin typeface="Times New Roman"/>
                <a:cs typeface="Times New Roman"/>
              </a:rPr>
              <a:t>s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=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surface area,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m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675640" algn="just">
              <a:lnSpc>
                <a:spcPts val="1320"/>
              </a:lnSpc>
            </a:pPr>
            <a:r>
              <a:rPr sz="1200" b="1" i="1" spc="-10" dirty="0">
                <a:latin typeface="Times New Roman"/>
                <a:cs typeface="Times New Roman"/>
              </a:rPr>
              <a:t>T</a:t>
            </a:r>
            <a:r>
              <a:rPr sz="1200" b="1" i="1" spc="-15" baseline="-10416" dirty="0">
                <a:latin typeface="Times New Roman"/>
                <a:cs typeface="Times New Roman"/>
              </a:rPr>
              <a:t>s 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=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surface,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  <a:p>
            <a:pPr marL="651510" algn="just">
              <a:lnSpc>
                <a:spcPts val="1380"/>
              </a:lnSpc>
            </a:pP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=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0" dirty="0">
                <a:latin typeface="Times New Roman"/>
                <a:cs typeface="Times New Roman"/>
              </a:rPr>
              <a:t>sufficiently far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0" dirty="0">
                <a:latin typeface="Times New Roman"/>
                <a:cs typeface="Times New Roman"/>
              </a:rPr>
              <a:t>surface,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  <a:p>
            <a:pPr marL="215900" marR="208279" algn="just">
              <a:lnSpc>
                <a:spcPts val="1370"/>
              </a:lnSpc>
              <a:spcBef>
                <a:spcPts val="80"/>
              </a:spcBef>
            </a:pPr>
            <a:r>
              <a:rPr sz="1200" spc="-10" dirty="0">
                <a:latin typeface="Times New Roman"/>
                <a:cs typeface="Times New Roman"/>
              </a:rPr>
              <a:t>Thus, according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its units,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convection heat </a:t>
            </a:r>
            <a:r>
              <a:rPr sz="1200" b="1" spc="-10" dirty="0">
                <a:latin typeface="Times New Roman"/>
                <a:cs typeface="Times New Roman"/>
              </a:rPr>
              <a:t>transfer </a:t>
            </a:r>
            <a:r>
              <a:rPr sz="1200" b="1" spc="-5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defined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the rate of  heat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transfer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15" dirty="0">
                <a:latin typeface="Times New Roman"/>
                <a:cs typeface="Times New Roman"/>
              </a:rPr>
              <a:t>between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solid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surface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and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fluid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per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unit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surface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area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per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unit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i="1" spc="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difference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215900" marR="2371725" algn="just">
              <a:lnSpc>
                <a:spcPct val="96100"/>
              </a:lnSpc>
              <a:spcBef>
                <a:spcPts val="330"/>
              </a:spcBef>
            </a:pPr>
            <a:r>
              <a:rPr sz="1200" spc="-20" dirty="0">
                <a:latin typeface="Times New Roman"/>
                <a:cs typeface="Times New Roman"/>
              </a:rPr>
              <a:t>When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20" dirty="0">
                <a:latin typeface="Times New Roman"/>
                <a:cs typeface="Times New Roman"/>
              </a:rPr>
              <a:t>solid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nonporous </a:t>
            </a:r>
            <a:r>
              <a:rPr sz="1200" spc="-20" dirty="0">
                <a:latin typeface="Times New Roman"/>
                <a:cs typeface="Times New Roman"/>
              </a:rPr>
              <a:t>(impermeable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fluid),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10" dirty="0">
                <a:latin typeface="Times New Roman"/>
                <a:cs typeface="Times New Roman"/>
              </a:rPr>
              <a:t>observed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spc="-30" dirty="0">
                <a:latin typeface="Times New Roman"/>
                <a:cs typeface="Times New Roman"/>
              </a:rPr>
              <a:t>fluid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10" dirty="0">
                <a:latin typeface="Times New Roman"/>
                <a:cs typeface="Times New Roman"/>
              </a:rPr>
              <a:t>comes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complete </a:t>
            </a:r>
            <a:r>
              <a:rPr sz="1200" spc="5" dirty="0">
                <a:latin typeface="Times New Roman"/>
                <a:cs typeface="Times New Roman"/>
              </a:rPr>
              <a:t>stop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surface. 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 </a:t>
            </a:r>
            <a:r>
              <a:rPr sz="1200" spc="-25" dirty="0">
                <a:latin typeface="Times New Roman"/>
                <a:cs typeface="Times New Roman"/>
              </a:rPr>
              <a:t>layer in </a:t>
            </a:r>
            <a:r>
              <a:rPr sz="1200" spc="-10" dirty="0">
                <a:latin typeface="Times New Roman"/>
                <a:cs typeface="Times New Roman"/>
              </a:rPr>
              <a:t>direct </a:t>
            </a:r>
            <a:r>
              <a:rPr sz="1200" dirty="0">
                <a:latin typeface="Times New Roman"/>
                <a:cs typeface="Times New Roman"/>
              </a:rPr>
              <a:t>contact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-10" dirty="0">
                <a:latin typeface="Times New Roman"/>
                <a:cs typeface="Times New Roman"/>
              </a:rPr>
              <a:t>surface “sticks”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25" dirty="0">
                <a:latin typeface="Times New Roman"/>
                <a:cs typeface="Times New Roman"/>
              </a:rPr>
              <a:t>slip.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flow, this </a:t>
            </a:r>
            <a:r>
              <a:rPr sz="1200" spc="-10" dirty="0">
                <a:latin typeface="Times New Roman"/>
                <a:cs typeface="Times New Roman"/>
              </a:rPr>
              <a:t>phenomenon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known as the  </a:t>
            </a:r>
            <a:r>
              <a:rPr sz="1200" b="1" spc="-5" dirty="0">
                <a:latin typeface="Times New Roman"/>
                <a:cs typeface="Times New Roman"/>
              </a:rPr>
              <a:t>no-slip condition,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5" dirty="0">
                <a:latin typeface="Times New Roman"/>
                <a:cs typeface="Times New Roman"/>
              </a:rPr>
              <a:t>due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viscosity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 </a:t>
            </a:r>
            <a:r>
              <a:rPr sz="1200" spc="-5" dirty="0">
                <a:latin typeface="Times New Roman"/>
                <a:cs typeface="Times New Roman"/>
              </a:rPr>
              <a:t>Fig.(6.2). A </a:t>
            </a:r>
            <a:r>
              <a:rPr sz="1200" spc="-30" dirty="0">
                <a:latin typeface="Times New Roman"/>
                <a:cs typeface="Times New Roman"/>
              </a:rPr>
              <a:t>similar </a:t>
            </a:r>
            <a:r>
              <a:rPr sz="1200" spc="-10" dirty="0">
                <a:latin typeface="Times New Roman"/>
                <a:cs typeface="Times New Roman"/>
              </a:rPr>
              <a:t>phenomenon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temperature. </a:t>
            </a:r>
            <a:r>
              <a:rPr sz="1200" spc="-20" dirty="0">
                <a:latin typeface="Times New Roman"/>
                <a:cs typeface="Times New Roman"/>
              </a:rPr>
              <a:t>When 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bodies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temperatures are brought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contact,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10" dirty="0">
                <a:latin typeface="Times New Roman"/>
                <a:cs typeface="Times New Roman"/>
              </a:rPr>
              <a:t>until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bodies </a:t>
            </a:r>
            <a:r>
              <a:rPr sz="1200" spc="-15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-5" dirty="0">
                <a:latin typeface="Times New Roman"/>
                <a:cs typeface="Times New Roman"/>
              </a:rPr>
              <a:t>temperature at  the </a:t>
            </a:r>
            <a:r>
              <a:rPr sz="1200" spc="-15" dirty="0">
                <a:latin typeface="Times New Roman"/>
                <a:cs typeface="Times New Roman"/>
              </a:rPr>
              <a:t>point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contact. </a:t>
            </a:r>
            <a:r>
              <a:rPr sz="1200" spc="-5" dirty="0">
                <a:latin typeface="Times New Roman"/>
                <a:cs typeface="Times New Roman"/>
              </a:rPr>
              <a:t>Therefore, 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have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-5" dirty="0">
                <a:latin typeface="Times New Roman"/>
                <a:cs typeface="Times New Roman"/>
              </a:rPr>
              <a:t>temperature at the </a:t>
            </a:r>
            <a:r>
              <a:rPr sz="1200" spc="-15" dirty="0">
                <a:latin typeface="Times New Roman"/>
                <a:cs typeface="Times New Roman"/>
              </a:rPr>
              <a:t>point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contact. </a:t>
            </a:r>
            <a:r>
              <a:rPr sz="1200" spc="-20" dirty="0">
                <a:latin typeface="Times New Roman"/>
                <a:cs typeface="Times New Roman"/>
              </a:rPr>
              <a:t>This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known as </a:t>
            </a:r>
            <a:r>
              <a:rPr sz="1200" b="1" spc="-5" dirty="0">
                <a:latin typeface="Times New Roman"/>
                <a:cs typeface="Times New Roman"/>
              </a:rPr>
              <a:t>no-  </a:t>
            </a:r>
            <a:r>
              <a:rPr sz="1200" b="1" spc="-10" dirty="0">
                <a:latin typeface="Times New Roman"/>
                <a:cs typeface="Times New Roman"/>
              </a:rPr>
              <a:t>temperature-jump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condition.</a:t>
            </a:r>
            <a:endParaRPr sz="1200">
              <a:latin typeface="Times New Roman"/>
              <a:cs typeface="Times New Roman"/>
            </a:endParaRPr>
          </a:p>
          <a:p>
            <a:pPr marR="2377440" algn="r">
              <a:lnSpc>
                <a:spcPts val="1320"/>
              </a:lnSpc>
            </a:pPr>
            <a:r>
              <a:rPr sz="1200" spc="-20" dirty="0">
                <a:latin typeface="Times New Roman"/>
                <a:cs typeface="Times New Roman"/>
              </a:rPr>
              <a:t>An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implication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no-slip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  </a:t>
            </a:r>
            <a:r>
              <a:rPr sz="1200" spc="-5" dirty="0">
                <a:latin typeface="Times New Roman"/>
                <a:cs typeface="Times New Roman"/>
              </a:rPr>
              <a:t>the  no-temperature 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jump</a:t>
            </a:r>
            <a:endParaRPr sz="1200">
              <a:latin typeface="Times New Roman"/>
              <a:cs typeface="Times New Roman"/>
            </a:endParaRPr>
          </a:p>
          <a:p>
            <a:pPr marR="2378710" algn="r">
              <a:lnSpc>
                <a:spcPts val="1415"/>
              </a:lnSpc>
            </a:pPr>
            <a:r>
              <a:rPr sz="1200" spc="-10" dirty="0">
                <a:latin typeface="Times New Roman"/>
                <a:cs typeface="Times New Roman"/>
              </a:rPr>
              <a:t>conditions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that  the </a:t>
            </a:r>
            <a:r>
              <a:rPr sz="1200" i="1" spc="-5" dirty="0">
                <a:latin typeface="Times New Roman"/>
                <a:cs typeface="Times New Roman"/>
              </a:rPr>
              <a:t>local </a:t>
            </a:r>
            <a:r>
              <a:rPr sz="1200" spc="-10" dirty="0">
                <a:latin typeface="Times New Roman"/>
                <a:cs typeface="Times New Roman"/>
              </a:rPr>
              <a:t>heat  transfer 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0" dirty="0">
                <a:latin typeface="Times New Roman"/>
                <a:cs typeface="Times New Roman"/>
              </a:rPr>
              <a:t>solid 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109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98931" y="9571228"/>
            <a:ext cx="6381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15" dirty="0">
                <a:latin typeface="Times New Roman"/>
                <a:cs typeface="Times New Roman"/>
              </a:rPr>
              <a:t>adjacent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i="1" spc="-5" dirty="0">
                <a:latin typeface="Times New Roman"/>
                <a:cs typeface="Times New Roman"/>
              </a:rPr>
              <a:t>pure conduction, </a:t>
            </a:r>
            <a:r>
              <a:rPr sz="1200" spc="-10" dirty="0">
                <a:latin typeface="Times New Roman"/>
                <a:cs typeface="Times New Roman"/>
              </a:rPr>
              <a:t>since</a:t>
            </a:r>
            <a:r>
              <a:rPr sz="1500" b="1" i="1" spc="-15" baseline="25000" dirty="0">
                <a:latin typeface="Times New Roman"/>
                <a:cs typeface="Times New Roman"/>
              </a:rPr>
              <a:t>Fig.(6.2) </a:t>
            </a:r>
            <a:r>
              <a:rPr sz="1500" b="1" i="1" spc="7" baseline="25000" dirty="0">
                <a:latin typeface="Times New Roman"/>
                <a:cs typeface="Times New Roman"/>
              </a:rPr>
              <a:t>A </a:t>
            </a:r>
            <a:r>
              <a:rPr sz="1500" b="1" i="1" spc="-7" baseline="25000" dirty="0">
                <a:latin typeface="Times New Roman"/>
                <a:cs typeface="Times New Roman"/>
              </a:rPr>
              <a:t>fluid flowing over </a:t>
            </a:r>
            <a:r>
              <a:rPr sz="1500" b="1" i="1" baseline="25000" dirty="0">
                <a:latin typeface="Times New Roman"/>
                <a:cs typeface="Times New Roman"/>
              </a:rPr>
              <a:t>a</a:t>
            </a:r>
            <a:r>
              <a:rPr sz="1500" b="1" i="1" spc="330" baseline="25000" dirty="0">
                <a:latin typeface="Times New Roman"/>
                <a:cs typeface="Times New Roman"/>
              </a:rPr>
              <a:t> </a:t>
            </a:r>
            <a:r>
              <a:rPr sz="1500" b="1" i="1" spc="-7" baseline="25000" dirty="0">
                <a:latin typeface="Times New Roman"/>
                <a:cs typeface="Times New Roman"/>
              </a:rPr>
              <a:t>stationary</a:t>
            </a:r>
            <a:endParaRPr sz="1500" baseline="25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4331" y="9751059"/>
            <a:ext cx="3242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layer is </a:t>
            </a:r>
            <a:r>
              <a:rPr sz="1200" spc="-15" dirty="0">
                <a:latin typeface="Times New Roman"/>
                <a:cs typeface="Times New Roman"/>
              </a:rPr>
              <a:t>motionless, and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9032" y="5523991"/>
            <a:ext cx="1828800" cy="1347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3608" y="839216"/>
            <a:ext cx="4684776" cy="4136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7887" y="5013959"/>
            <a:ext cx="4776470" cy="0"/>
          </a:xfrm>
          <a:custGeom>
            <a:avLst/>
            <a:gdLst/>
            <a:ahLst/>
            <a:cxnLst/>
            <a:rect l="l" t="t" r="r" b="b"/>
            <a:pathLst>
              <a:path w="4776470">
                <a:moveTo>
                  <a:pt x="0" y="0"/>
                </a:moveTo>
                <a:lnTo>
                  <a:pt x="4776216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508" y="808990"/>
            <a:ext cx="0" cy="4197350"/>
          </a:xfrm>
          <a:custGeom>
            <a:avLst/>
            <a:gdLst/>
            <a:ahLst/>
            <a:cxnLst/>
            <a:rect l="l" t="t" r="r" b="b"/>
            <a:pathLst>
              <a:path h="4197350">
                <a:moveTo>
                  <a:pt x="0" y="0"/>
                </a:moveTo>
                <a:lnTo>
                  <a:pt x="0" y="419735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7887" y="801369"/>
            <a:ext cx="4776470" cy="0"/>
          </a:xfrm>
          <a:custGeom>
            <a:avLst/>
            <a:gdLst/>
            <a:ahLst/>
            <a:cxnLst/>
            <a:rect l="l" t="t" r="r" b="b"/>
            <a:pathLst>
              <a:path w="4776470">
                <a:moveTo>
                  <a:pt x="0" y="0"/>
                </a:moveTo>
                <a:lnTo>
                  <a:pt x="4776216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96484" y="808736"/>
            <a:ext cx="0" cy="4197350"/>
          </a:xfrm>
          <a:custGeom>
            <a:avLst/>
            <a:gdLst/>
            <a:ahLst/>
            <a:cxnLst/>
            <a:rect l="l" t="t" r="r" b="b"/>
            <a:pathLst>
              <a:path h="4197350">
                <a:moveTo>
                  <a:pt x="0" y="0"/>
                </a:moveTo>
                <a:lnTo>
                  <a:pt x="0" y="4197096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8368" y="4983479"/>
            <a:ext cx="4715510" cy="0"/>
          </a:xfrm>
          <a:custGeom>
            <a:avLst/>
            <a:gdLst/>
            <a:ahLst/>
            <a:cxnLst/>
            <a:rect l="l" t="t" r="r" b="b"/>
            <a:pathLst>
              <a:path w="4715510">
                <a:moveTo>
                  <a:pt x="0" y="0"/>
                </a:moveTo>
                <a:lnTo>
                  <a:pt x="4715256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5987" y="839469"/>
            <a:ext cx="0" cy="4136390"/>
          </a:xfrm>
          <a:custGeom>
            <a:avLst/>
            <a:gdLst/>
            <a:ahLst/>
            <a:cxnLst/>
            <a:rect l="l" t="t" r="r" b="b"/>
            <a:pathLst>
              <a:path h="4136390">
                <a:moveTo>
                  <a:pt x="0" y="0"/>
                </a:moveTo>
                <a:lnTo>
                  <a:pt x="0" y="413639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8368" y="831850"/>
            <a:ext cx="4715510" cy="0"/>
          </a:xfrm>
          <a:custGeom>
            <a:avLst/>
            <a:gdLst/>
            <a:ahLst/>
            <a:cxnLst/>
            <a:rect l="l" t="t" r="r" b="b"/>
            <a:pathLst>
              <a:path w="4715510">
                <a:moveTo>
                  <a:pt x="0" y="0"/>
                </a:moveTo>
                <a:lnTo>
                  <a:pt x="4715256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66003" y="839216"/>
            <a:ext cx="0" cy="4136390"/>
          </a:xfrm>
          <a:custGeom>
            <a:avLst/>
            <a:gdLst/>
            <a:ahLst/>
            <a:cxnLst/>
            <a:rect l="l" t="t" r="r" b="b"/>
            <a:pathLst>
              <a:path h="4136390">
                <a:moveTo>
                  <a:pt x="0" y="0"/>
                </a:moveTo>
                <a:lnTo>
                  <a:pt x="0" y="4136136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7031" y="5051552"/>
            <a:ext cx="4572000" cy="2707005"/>
          </a:xfrm>
          <a:custGeom>
            <a:avLst/>
            <a:gdLst/>
            <a:ahLst/>
            <a:cxnLst/>
            <a:rect l="l" t="t" r="r" b="b"/>
            <a:pathLst>
              <a:path w="4572000" h="2707004">
                <a:moveTo>
                  <a:pt x="0" y="2706624"/>
                </a:moveTo>
                <a:lnTo>
                  <a:pt x="4572000" y="2706624"/>
                </a:lnTo>
                <a:lnTo>
                  <a:pt x="4572000" y="0"/>
                </a:lnTo>
                <a:lnTo>
                  <a:pt x="0" y="0"/>
                </a:lnTo>
                <a:lnTo>
                  <a:pt x="0" y="27066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4331" y="5026660"/>
            <a:ext cx="4603115" cy="1461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6.4.1.2- </a:t>
            </a:r>
            <a:r>
              <a:rPr sz="1300" b="1" i="1" spc="-5" dirty="0">
                <a:latin typeface="Times New Roman"/>
                <a:cs typeface="Times New Roman"/>
              </a:rPr>
              <a:t>Flow across Cylinders and</a:t>
            </a:r>
            <a:r>
              <a:rPr sz="1300" b="1" i="1" spc="3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Spheres</a:t>
            </a:r>
            <a:endParaRPr sz="1300">
              <a:latin typeface="Times New Roman"/>
              <a:cs typeface="Times New Roman"/>
            </a:endParaRPr>
          </a:p>
          <a:p>
            <a:pPr marL="12700" marR="5715" indent="200660" algn="just">
              <a:lnSpc>
                <a:spcPct val="96100"/>
              </a:lnSpc>
              <a:spcBef>
                <a:spcPts val="10"/>
              </a:spcBef>
            </a:pP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20" dirty="0">
                <a:latin typeface="Times New Roman"/>
                <a:cs typeface="Times New Roman"/>
              </a:rPr>
              <a:t>cylinders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spheres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commonly </a:t>
            </a:r>
            <a:r>
              <a:rPr sz="1200" spc="-5" dirty="0">
                <a:latin typeface="Times New Roman"/>
                <a:cs typeface="Times New Roman"/>
              </a:rPr>
              <a:t>encountered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practice. For </a:t>
            </a:r>
            <a:r>
              <a:rPr sz="1200" spc="-20" dirty="0">
                <a:latin typeface="Times New Roman"/>
                <a:cs typeface="Times New Roman"/>
              </a:rPr>
              <a:t>example,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shell-and-tube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15" dirty="0">
                <a:latin typeface="Times New Roman"/>
                <a:cs typeface="Times New Roman"/>
              </a:rPr>
              <a:t>exchanger </a:t>
            </a:r>
            <a:r>
              <a:rPr sz="1200" spc="-25" dirty="0">
                <a:latin typeface="Times New Roman"/>
                <a:cs typeface="Times New Roman"/>
              </a:rPr>
              <a:t>involve 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i="1" spc="-5" dirty="0">
                <a:latin typeface="Times New Roman"/>
                <a:cs typeface="Times New Roman"/>
              </a:rPr>
              <a:t>internal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tubes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external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the tubes,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5" dirty="0">
                <a:latin typeface="Times New Roman"/>
                <a:cs typeface="Times New Roman"/>
              </a:rPr>
              <a:t>flows must be </a:t>
            </a:r>
            <a:r>
              <a:rPr sz="1200" spc="-10" dirty="0">
                <a:latin typeface="Times New Roman"/>
                <a:cs typeface="Times New Roman"/>
              </a:rPr>
              <a:t>considered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analysis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exchanger.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95200"/>
              </a:lnSpc>
              <a:spcBef>
                <a:spcPts val="2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6.4.1.2.a- Reynolds </a:t>
            </a:r>
            <a:r>
              <a:rPr sz="1300" b="1" i="1" spc="-10" dirty="0">
                <a:latin typeface="Times New Roman"/>
                <a:cs typeface="Times New Roman"/>
              </a:rPr>
              <a:t>Number </a:t>
            </a:r>
            <a:r>
              <a:rPr sz="1300" b="1" i="1" spc="-5" dirty="0">
                <a:latin typeface="Times New Roman"/>
                <a:cs typeface="Times New Roman"/>
              </a:rPr>
              <a:t>for Flow Across Cylinders &amp; Spheres  </a:t>
            </a:r>
            <a:r>
              <a:rPr sz="1200" spc="-10" dirty="0">
                <a:latin typeface="Times New Roman"/>
                <a:cs typeface="Times New Roman"/>
              </a:rPr>
              <a:t>The characteristic length 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external diameter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Reynolds number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61325" y="6694995"/>
            <a:ext cx="267970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67462" y="0"/>
                </a:lnTo>
              </a:path>
            </a:pathLst>
          </a:custGeom>
          <a:ln w="67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517396" y="6680193"/>
            <a:ext cx="10922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i="1" spc="-645" dirty="0">
                <a:latin typeface="Verdana"/>
                <a:cs typeface="Verdana"/>
              </a:rPr>
              <a:t>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7816" y="6560885"/>
            <a:ext cx="1739900" cy="2184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144905" algn="l"/>
              </a:tabLst>
            </a:pPr>
            <a:r>
              <a:rPr sz="1250" dirty="0">
                <a:latin typeface="Times New Roman"/>
                <a:cs typeface="Times New Roman"/>
              </a:rPr>
              <a:t>Re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55" dirty="0">
                <a:latin typeface="Times New Roman"/>
                <a:cs typeface="Times New Roman"/>
              </a:rPr>
              <a:t> </a:t>
            </a:r>
            <a:r>
              <a:rPr sz="1875" i="1" spc="7" baseline="35555" dirty="0">
                <a:latin typeface="Times New Roman"/>
                <a:cs typeface="Times New Roman"/>
              </a:rPr>
              <a:t>V</a:t>
            </a:r>
            <a:r>
              <a:rPr sz="1875" i="1" spc="97" baseline="35555" dirty="0">
                <a:latin typeface="Times New Roman"/>
                <a:cs typeface="Times New Roman"/>
              </a:rPr>
              <a:t> </a:t>
            </a:r>
            <a:r>
              <a:rPr sz="1875" i="1" spc="7" baseline="35555" dirty="0">
                <a:latin typeface="Times New Roman"/>
                <a:cs typeface="Times New Roman"/>
              </a:rPr>
              <a:t>D	</a:t>
            </a:r>
            <a:r>
              <a:rPr sz="1250" spc="10" dirty="0">
                <a:latin typeface="MT Extra"/>
                <a:cs typeface="MT Extra"/>
              </a:rPr>
              <a:t></a:t>
            </a:r>
            <a:r>
              <a:rPr sz="1250" spc="10" dirty="0">
                <a:latin typeface="Times New Roman"/>
                <a:cs typeface="Times New Roman"/>
              </a:rPr>
              <a:t>(6.16)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4331" y="7044435"/>
            <a:ext cx="628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sphere.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4331" y="6870700"/>
            <a:ext cx="6341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V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uniform velocity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approaches the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000" b="1" i="1" dirty="0">
                <a:latin typeface="Times New Roman"/>
                <a:cs typeface="Times New Roman"/>
              </a:rPr>
              <a:t>Fig.(6.15)</a:t>
            </a:r>
            <a:r>
              <a:rPr sz="1000" b="1" i="1" spc="15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Typical </a:t>
            </a:r>
            <a:r>
              <a:rPr sz="1000" b="1" i="1" spc="-5" dirty="0">
                <a:latin typeface="Times New Roman"/>
                <a:cs typeface="Times New Roman"/>
              </a:rPr>
              <a:t>flow patterns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76164" y="7041388"/>
            <a:ext cx="14992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cross flow </a:t>
            </a:r>
            <a:r>
              <a:rPr sz="1000" b="1" i="1" spc="-5" dirty="0">
                <a:latin typeface="Times New Roman"/>
                <a:cs typeface="Times New Roman"/>
              </a:rPr>
              <a:t>over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cylinder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37031" y="7749031"/>
            <a:ext cx="6288405" cy="2268220"/>
          </a:xfrm>
          <a:custGeom>
            <a:avLst/>
            <a:gdLst/>
            <a:ahLst/>
            <a:cxnLst/>
            <a:rect l="l" t="t" r="r" b="b"/>
            <a:pathLst>
              <a:path w="6288405" h="2268220">
                <a:moveTo>
                  <a:pt x="0" y="2267712"/>
                </a:moveTo>
                <a:lnTo>
                  <a:pt x="6288024" y="2267712"/>
                </a:lnTo>
                <a:lnTo>
                  <a:pt x="6288024" y="0"/>
                </a:lnTo>
                <a:lnTo>
                  <a:pt x="0" y="0"/>
                </a:lnTo>
                <a:lnTo>
                  <a:pt x="0" y="226771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22731" y="7221219"/>
            <a:ext cx="6454775" cy="12477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4300" marR="175641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critical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b="1" i="1" spc="-10" dirty="0">
                <a:latin typeface="Times New Roman"/>
                <a:cs typeface="Times New Roman"/>
              </a:rPr>
              <a:t>Re</a:t>
            </a:r>
            <a:r>
              <a:rPr sz="1200" b="1" i="1" spc="-15" baseline="-10416" dirty="0">
                <a:latin typeface="Times New Roman"/>
                <a:cs typeface="Times New Roman"/>
              </a:rPr>
              <a:t>cr </a:t>
            </a:r>
            <a:r>
              <a:rPr sz="1200" b="1" i="1" spc="-5" dirty="0">
                <a:latin typeface="Times New Roman"/>
                <a:cs typeface="Times New Roman"/>
              </a:rPr>
              <a:t>≈ 2 × </a:t>
            </a:r>
            <a:r>
              <a:rPr sz="1200" b="1" i="1" dirty="0">
                <a:latin typeface="Times New Roman"/>
                <a:cs typeface="Times New Roman"/>
              </a:rPr>
              <a:t>10</a:t>
            </a:r>
            <a:r>
              <a:rPr sz="1200" b="1" i="1" baseline="38194" dirty="0">
                <a:latin typeface="Times New Roman"/>
                <a:cs typeface="Times New Roman"/>
              </a:rPr>
              <a:t>5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25" dirty="0">
                <a:latin typeface="Times New Roman"/>
                <a:cs typeface="Times New Roman"/>
              </a:rPr>
              <a:t>laminar 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5" dirty="0">
                <a:latin typeface="Times New Roman"/>
                <a:cs typeface="Times New Roman"/>
              </a:rPr>
              <a:t>&lt; 2 × 10</a:t>
            </a:r>
            <a:r>
              <a:rPr sz="1200" b="1" i="1" spc="-7" baseline="38194" dirty="0">
                <a:latin typeface="Times New Roman"/>
                <a:cs typeface="Times New Roman"/>
              </a:rPr>
              <a:t>5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becomes turbulent for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5" dirty="0">
                <a:latin typeface="Times New Roman"/>
                <a:cs typeface="Times New Roman"/>
              </a:rPr>
              <a:t>≥ 2 ×</a:t>
            </a:r>
            <a:r>
              <a:rPr sz="1200" b="1" i="1" spc="1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10</a:t>
            </a:r>
            <a:r>
              <a:rPr sz="1200" b="1" i="1" baseline="38194" dirty="0">
                <a:latin typeface="Times New Roman"/>
                <a:cs typeface="Times New Roman"/>
              </a:rPr>
              <a:t>5</a:t>
            </a:r>
            <a:r>
              <a:rPr sz="1050" dirty="0"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  <a:p>
            <a:pPr marL="114300" algn="just">
              <a:lnSpc>
                <a:spcPts val="1270"/>
              </a:lnSpc>
            </a:pPr>
            <a:r>
              <a:rPr sz="1300" b="1" i="1" spc="-5" dirty="0">
                <a:latin typeface="Times New Roman"/>
                <a:cs typeface="Times New Roman"/>
              </a:rPr>
              <a:t>6.4.1.2.b- Heat Transfer Coefficient for Flow Across Cylinders and</a:t>
            </a:r>
            <a:r>
              <a:rPr sz="1300" b="1" i="1" spc="10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Spheres</a:t>
            </a:r>
            <a:endParaRPr sz="1300">
              <a:latin typeface="Times New Roman"/>
              <a:cs typeface="Times New Roman"/>
            </a:endParaRPr>
          </a:p>
          <a:p>
            <a:pPr marL="114300" marR="43180" indent="198120" algn="just">
              <a:lnSpc>
                <a:spcPct val="95800"/>
              </a:lnSpc>
              <a:spcBef>
                <a:spcPts val="15"/>
              </a:spcBef>
            </a:pP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20" dirty="0">
                <a:latin typeface="Times New Roman"/>
                <a:cs typeface="Times New Roman"/>
              </a:rPr>
              <a:t>cylinders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spheres,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25" dirty="0">
                <a:latin typeface="Times New Roman"/>
                <a:cs typeface="Times New Roman"/>
              </a:rPr>
              <a:t>involve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i="1" spc="-5" dirty="0">
                <a:latin typeface="Times New Roman"/>
                <a:cs typeface="Times New Roman"/>
              </a:rPr>
              <a:t>separation,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difficult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handle  </a:t>
            </a:r>
            <a:r>
              <a:rPr sz="1200" spc="-25" dirty="0">
                <a:latin typeface="Times New Roman"/>
                <a:cs typeface="Times New Roman"/>
              </a:rPr>
              <a:t>analytically. </a:t>
            </a:r>
            <a:r>
              <a:rPr sz="1200" spc="-5" dirty="0">
                <a:latin typeface="Times New Roman"/>
                <a:cs typeface="Times New Roman"/>
              </a:rPr>
              <a:t>Therefore, such </a:t>
            </a:r>
            <a:r>
              <a:rPr sz="1200" spc="-15" dirty="0">
                <a:latin typeface="Times New Roman"/>
                <a:cs typeface="Times New Roman"/>
              </a:rPr>
              <a:t>flows must be </a:t>
            </a:r>
            <a:r>
              <a:rPr sz="1200" spc="-10" dirty="0">
                <a:latin typeface="Times New Roman"/>
                <a:cs typeface="Times New Roman"/>
              </a:rPr>
              <a:t>studied </a:t>
            </a:r>
            <a:r>
              <a:rPr sz="1200" spc="-20" dirty="0">
                <a:latin typeface="Times New Roman"/>
                <a:cs typeface="Times New Roman"/>
              </a:rPr>
              <a:t>experimentally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numerically.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 a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-5" dirty="0">
                <a:latin typeface="Times New Roman"/>
                <a:cs typeface="Times New Roman"/>
              </a:rPr>
              <a:t>we can use the </a:t>
            </a:r>
            <a:r>
              <a:rPr sz="1200" spc="-20" dirty="0">
                <a:latin typeface="Times New Roman"/>
                <a:cs typeface="Times New Roman"/>
              </a:rPr>
              <a:t>following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15" dirty="0">
                <a:latin typeface="Times New Roman"/>
                <a:cs typeface="Times New Roman"/>
              </a:rPr>
              <a:t>Nusselt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number;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63445" y="8793924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984" y="0"/>
                </a:lnTo>
              </a:path>
            </a:pathLst>
          </a:custGeom>
          <a:ln w="69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68498" y="8793924"/>
            <a:ext cx="1296670" cy="0"/>
          </a:xfrm>
          <a:custGeom>
            <a:avLst/>
            <a:gdLst/>
            <a:ahLst/>
            <a:cxnLst/>
            <a:rect l="l" t="t" r="r" b="b"/>
            <a:pathLst>
              <a:path w="1296670">
                <a:moveTo>
                  <a:pt x="0" y="0"/>
                </a:moveTo>
                <a:lnTo>
                  <a:pt x="1296352" y="0"/>
                </a:lnTo>
              </a:path>
            </a:pathLst>
          </a:custGeom>
          <a:ln w="69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59948" y="8793924"/>
            <a:ext cx="554990" cy="0"/>
          </a:xfrm>
          <a:custGeom>
            <a:avLst/>
            <a:gdLst/>
            <a:ahLst/>
            <a:cxnLst/>
            <a:rect l="l" t="t" r="r" b="b"/>
            <a:pathLst>
              <a:path w="554989">
                <a:moveTo>
                  <a:pt x="0" y="0"/>
                </a:moveTo>
                <a:lnTo>
                  <a:pt x="554545" y="0"/>
                </a:lnTo>
              </a:path>
            </a:pathLst>
          </a:custGeom>
          <a:ln w="69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736851" y="8786672"/>
            <a:ext cx="9906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i="1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35251" y="8551976"/>
            <a:ext cx="201803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982344" algn="l"/>
              </a:tabLst>
            </a:pPr>
            <a:r>
              <a:rPr sz="1300" i="1" dirty="0">
                <a:latin typeface="Times New Roman"/>
                <a:cs typeface="Times New Roman"/>
              </a:rPr>
              <a:t>h</a:t>
            </a:r>
            <a:r>
              <a:rPr sz="1300" i="1" spc="-7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D	</a:t>
            </a:r>
            <a:r>
              <a:rPr sz="1300" dirty="0">
                <a:latin typeface="Times New Roman"/>
                <a:cs typeface="Times New Roman"/>
              </a:rPr>
              <a:t>0.62</a:t>
            </a:r>
            <a:r>
              <a:rPr sz="1300" spc="-204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Re</a:t>
            </a:r>
            <a:r>
              <a:rPr sz="1125" spc="15" baseline="44444" dirty="0">
                <a:latin typeface="Times New Roman"/>
                <a:cs typeface="Times New Roman"/>
              </a:rPr>
              <a:t>1/ </a:t>
            </a:r>
            <a:r>
              <a:rPr sz="1125" spc="7" baseline="44444" dirty="0">
                <a:latin typeface="Times New Roman"/>
                <a:cs typeface="Times New Roman"/>
              </a:rPr>
              <a:t>2 </a:t>
            </a:r>
            <a:r>
              <a:rPr sz="1300" spc="20" dirty="0">
                <a:latin typeface="Times New Roman"/>
                <a:cs typeface="Times New Roman"/>
              </a:rPr>
              <a:t>Pr</a:t>
            </a:r>
            <a:r>
              <a:rPr sz="1125" spc="30" baseline="44444" dirty="0">
                <a:latin typeface="Times New Roman"/>
                <a:cs typeface="Times New Roman"/>
              </a:rPr>
              <a:t>1/ </a:t>
            </a:r>
            <a:r>
              <a:rPr sz="1125" spc="7" baseline="44444" dirty="0">
                <a:latin typeface="Times New Roman"/>
                <a:cs typeface="Times New Roman"/>
              </a:rPr>
              <a:t>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62755" y="8826296"/>
            <a:ext cx="14033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00" spc="-254" dirty="0">
                <a:latin typeface="Symbol"/>
                <a:cs typeface="Symbol"/>
              </a:rPr>
              <a:t></a:t>
            </a:r>
            <a:r>
              <a:rPr sz="1950" spc="-382" baseline="-12820" dirty="0">
                <a:latin typeface="Symbol"/>
                <a:cs typeface="Symbol"/>
              </a:rPr>
              <a:t></a:t>
            </a:r>
            <a:endParaRPr sz="1950" baseline="-1282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88155" y="8509304"/>
            <a:ext cx="8953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Symbol"/>
                <a:cs typeface="Symbol"/>
              </a:rPr>
              <a:t>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98491" y="8667800"/>
            <a:ext cx="1756410" cy="382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5"/>
              </a:spcBef>
              <a:tabLst>
                <a:tab pos="272415" algn="l"/>
                <a:tab pos="1012825" algn="l"/>
              </a:tabLst>
            </a:pPr>
            <a:r>
              <a:rPr sz="1950" baseline="2136" dirty="0">
                <a:latin typeface="Symbol"/>
                <a:cs typeface="Symbol"/>
              </a:rPr>
              <a:t></a:t>
            </a:r>
            <a:r>
              <a:rPr sz="1950" baseline="2136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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950" spc="15" baseline="4273" dirty="0">
                <a:latin typeface="MT Extra"/>
                <a:cs typeface="MT Extra"/>
              </a:rPr>
              <a:t></a:t>
            </a:r>
            <a:r>
              <a:rPr sz="1950" spc="15" baseline="4273" dirty="0">
                <a:latin typeface="Times New Roman"/>
                <a:cs typeface="Times New Roman"/>
              </a:rPr>
              <a:t>(6.17.</a:t>
            </a:r>
            <a:r>
              <a:rPr sz="1950" i="1" spc="15" baseline="4273" dirty="0">
                <a:latin typeface="Times New Roman"/>
                <a:cs typeface="Times New Roman"/>
              </a:rPr>
              <a:t>a</a:t>
            </a:r>
            <a:r>
              <a:rPr sz="1950" spc="15" baseline="4273" dirty="0">
                <a:latin typeface="Times New Roman"/>
                <a:cs typeface="Times New Roman"/>
              </a:rPr>
              <a:t>)</a:t>
            </a:r>
            <a:endParaRPr sz="1950" baseline="4273">
              <a:latin typeface="Times New Roman"/>
              <a:cs typeface="Times New Roman"/>
            </a:endParaRPr>
          </a:p>
          <a:p>
            <a:pPr marL="272415">
              <a:lnSpc>
                <a:spcPts val="1405"/>
              </a:lnSpc>
            </a:pPr>
            <a:r>
              <a:rPr sz="1300" spc="-254" dirty="0">
                <a:latin typeface="Symbol"/>
                <a:cs typeface="Symbol"/>
              </a:rPr>
              <a:t></a:t>
            </a:r>
            <a:r>
              <a:rPr sz="1950" spc="-382" baseline="-12820" dirty="0">
                <a:latin typeface="Symbol"/>
                <a:cs typeface="Symbol"/>
              </a:rPr>
              <a:t></a:t>
            </a:r>
            <a:endParaRPr sz="1950" baseline="-1282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98491" y="8442249"/>
            <a:ext cx="539115" cy="2247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1790">
              <a:lnSpc>
                <a:spcPts val="355"/>
              </a:lnSpc>
              <a:spcBef>
                <a:spcPts val="295"/>
              </a:spcBef>
            </a:pPr>
            <a:r>
              <a:rPr sz="750" spc="5" dirty="0">
                <a:latin typeface="Times New Roman"/>
                <a:cs typeface="Times New Roman"/>
              </a:rPr>
              <a:t>4</a:t>
            </a:r>
            <a:r>
              <a:rPr sz="750" spc="-11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/</a:t>
            </a:r>
            <a:r>
              <a:rPr sz="750" spc="-11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5</a:t>
            </a:r>
            <a:endParaRPr sz="750">
              <a:latin typeface="Times New Roman"/>
              <a:cs typeface="Times New Roman"/>
            </a:endParaRPr>
          </a:p>
          <a:p>
            <a:pPr marL="38100">
              <a:lnSpc>
                <a:spcPts val="1015"/>
              </a:lnSpc>
            </a:pPr>
            <a:r>
              <a:rPr sz="1950" spc="22" baseline="-38461" dirty="0">
                <a:latin typeface="Symbol"/>
                <a:cs typeface="Symbol"/>
              </a:rPr>
              <a:t></a:t>
            </a:r>
            <a:r>
              <a:rPr sz="750" spc="15" dirty="0">
                <a:latin typeface="Times New Roman"/>
                <a:cs typeface="Times New Roman"/>
              </a:rPr>
              <a:t>5</a:t>
            </a:r>
            <a:r>
              <a:rPr sz="750" spc="-9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/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8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1950" baseline="-23504" dirty="0">
                <a:latin typeface="Symbol"/>
                <a:cs typeface="Symbol"/>
              </a:rPr>
              <a:t></a:t>
            </a:r>
            <a:endParaRPr sz="1950" baseline="-23504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37076" y="8786672"/>
            <a:ext cx="80137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50" baseline="-8547" dirty="0">
                <a:latin typeface="Symbol"/>
                <a:cs typeface="Symbol"/>
              </a:rPr>
              <a:t></a:t>
            </a:r>
            <a:r>
              <a:rPr sz="1950" baseline="-8547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282,000</a:t>
            </a:r>
            <a:r>
              <a:rPr sz="1300" spc="-215" dirty="0">
                <a:latin typeface="Times New Roman"/>
                <a:cs typeface="Times New Roman"/>
              </a:rPr>
              <a:t> </a:t>
            </a:r>
            <a:r>
              <a:rPr sz="1950" baseline="-8547" dirty="0">
                <a:latin typeface="Symbol"/>
                <a:cs typeface="Symbol"/>
              </a:rPr>
              <a:t></a:t>
            </a:r>
            <a:endParaRPr sz="1950" baseline="-8547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62476" y="8555024"/>
            <a:ext cx="480059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845" algn="l"/>
              </a:tabLst>
            </a:pPr>
            <a:r>
              <a:rPr sz="1300" dirty="0">
                <a:latin typeface="Symbol"/>
                <a:cs typeface="Symbol"/>
              </a:rPr>
              <a:t>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10" dirty="0">
                <a:latin typeface="Times New Roman"/>
                <a:cs typeface="Times New Roman"/>
              </a:rPr>
              <a:t>R</a:t>
            </a:r>
            <a:r>
              <a:rPr sz="1300" dirty="0">
                <a:latin typeface="Times New Roman"/>
                <a:cs typeface="Times New Roman"/>
              </a:rPr>
              <a:t>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436876" y="8707043"/>
            <a:ext cx="1200785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2150" spc="-145" dirty="0">
                <a:latin typeface="Symbol"/>
                <a:cs typeface="Symbol"/>
              </a:rPr>
              <a:t></a:t>
            </a:r>
            <a:r>
              <a:rPr sz="1300" spc="-145" dirty="0">
                <a:latin typeface="Times New Roman"/>
                <a:cs typeface="Times New Roman"/>
              </a:rPr>
              <a:t>1</a:t>
            </a:r>
            <a:r>
              <a:rPr sz="1300" spc="-17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</a:t>
            </a:r>
            <a:r>
              <a:rPr sz="1300" spc="-7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(0.4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/</a:t>
            </a:r>
            <a:r>
              <a:rPr sz="1300" spc="-7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Times New Roman"/>
                <a:cs typeface="Times New Roman"/>
              </a:rPr>
              <a:t>Pr)</a:t>
            </a:r>
            <a:r>
              <a:rPr sz="1125" spc="30" baseline="44444" dirty="0">
                <a:latin typeface="Times New Roman"/>
                <a:cs typeface="Times New Roman"/>
              </a:rPr>
              <a:t>2</a:t>
            </a:r>
            <a:r>
              <a:rPr sz="1125" spc="-142" baseline="44444" dirty="0">
                <a:latin typeface="Times New Roman"/>
                <a:cs typeface="Times New Roman"/>
              </a:rPr>
              <a:t> </a:t>
            </a:r>
            <a:r>
              <a:rPr sz="1125" baseline="44444" dirty="0">
                <a:latin typeface="Times New Roman"/>
                <a:cs typeface="Times New Roman"/>
              </a:rPr>
              <a:t>/</a:t>
            </a:r>
            <a:r>
              <a:rPr sz="1125" spc="-135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3</a:t>
            </a:r>
            <a:r>
              <a:rPr sz="1125" spc="22" baseline="44444" dirty="0">
                <a:latin typeface="Times New Roman"/>
                <a:cs typeface="Times New Roman"/>
              </a:rPr>
              <a:t> </a:t>
            </a:r>
            <a:r>
              <a:rPr sz="2150" spc="-290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30907" y="8667800"/>
            <a:ext cx="225869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662430" algn="l"/>
              </a:tabLst>
            </a:pPr>
            <a:r>
              <a:rPr sz="1950" baseline="4273" dirty="0">
                <a:latin typeface="Symbol"/>
                <a:cs typeface="Symbol"/>
              </a:rPr>
              <a:t>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950" baseline="4273" dirty="0">
                <a:latin typeface="Times New Roman"/>
                <a:cs typeface="Times New Roman"/>
              </a:rPr>
              <a:t>0.3</a:t>
            </a:r>
            <a:r>
              <a:rPr sz="1950" spc="-172" baseline="4273" dirty="0">
                <a:latin typeface="Times New Roman"/>
                <a:cs typeface="Times New Roman"/>
              </a:rPr>
              <a:t> </a:t>
            </a:r>
            <a:r>
              <a:rPr sz="1950" baseline="4273" dirty="0">
                <a:latin typeface="Symbol"/>
                <a:cs typeface="Symbol"/>
              </a:rPr>
              <a:t></a:t>
            </a:r>
            <a:r>
              <a:rPr sz="1950" baseline="4273" dirty="0">
                <a:latin typeface="Times New Roman"/>
                <a:cs typeface="Times New Roman"/>
              </a:rPr>
              <a:t>	</a:t>
            </a:r>
            <a:r>
              <a:rPr sz="1125" spc="37" baseline="-25925" dirty="0">
                <a:latin typeface="Times New Roman"/>
                <a:cs typeface="Times New Roman"/>
              </a:rPr>
              <a:t>1/ </a:t>
            </a:r>
            <a:r>
              <a:rPr sz="1125" spc="7" baseline="-25925" dirty="0">
                <a:latin typeface="Times New Roman"/>
                <a:cs typeface="Times New Roman"/>
              </a:rPr>
              <a:t>4 </a:t>
            </a:r>
            <a:r>
              <a:rPr sz="1300" spc="-60" dirty="0">
                <a:latin typeface="Symbol"/>
                <a:cs typeface="Symbol"/>
              </a:rPr>
              <a:t></a:t>
            </a:r>
            <a:r>
              <a:rPr sz="1950" spc="-89" baseline="4273" dirty="0">
                <a:latin typeface="Times New Roman"/>
                <a:cs typeface="Times New Roman"/>
              </a:rPr>
              <a:t>1 </a:t>
            </a:r>
            <a:r>
              <a:rPr sz="1950" baseline="4273" dirty="0">
                <a:latin typeface="Symbol"/>
                <a:cs typeface="Symbol"/>
              </a:rPr>
              <a:t></a:t>
            </a:r>
            <a:r>
              <a:rPr sz="1950" spc="-352" baseline="4273" dirty="0">
                <a:latin typeface="Times New Roman"/>
                <a:cs typeface="Times New Roman"/>
              </a:rPr>
              <a:t> </a:t>
            </a:r>
            <a:r>
              <a:rPr sz="1950" baseline="2136" dirty="0">
                <a:latin typeface="Symbol"/>
                <a:cs typeface="Symbol"/>
              </a:rPr>
              <a:t></a:t>
            </a:r>
            <a:endParaRPr sz="1950" baseline="2136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89660" y="8698280"/>
            <a:ext cx="56705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50" i="1" spc="22" baseline="14957" dirty="0">
                <a:latin typeface="Times New Roman"/>
                <a:cs typeface="Times New Roman"/>
              </a:rPr>
              <a:t>Nu</a:t>
            </a:r>
            <a:r>
              <a:rPr sz="750" i="1" spc="15" dirty="0">
                <a:latin typeface="Times New Roman"/>
                <a:cs typeface="Times New Roman"/>
              </a:rPr>
              <a:t>cyl</a:t>
            </a:r>
            <a:r>
              <a:rPr sz="750" spc="15" dirty="0">
                <a:latin typeface="Times New Roman"/>
                <a:cs typeface="Times New Roman"/>
              </a:rPr>
              <a:t>.</a:t>
            </a:r>
            <a:r>
              <a:rPr sz="750" spc="210" dirty="0">
                <a:latin typeface="Times New Roman"/>
                <a:cs typeface="Times New Roman"/>
              </a:rPr>
              <a:t> </a:t>
            </a:r>
            <a:r>
              <a:rPr sz="1950" baseline="14957" dirty="0">
                <a:latin typeface="Symbol"/>
                <a:cs typeface="Symbol"/>
              </a:rPr>
              <a:t></a:t>
            </a:r>
            <a:endParaRPr sz="1950" baseline="14957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8931" y="9056116"/>
            <a:ext cx="6365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Where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fluid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properties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evaluated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film</a:t>
            </a:r>
            <a:r>
              <a:rPr sz="1200" i="1" spc="18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i="1" spc="17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f</a:t>
            </a:r>
            <a:r>
              <a:rPr sz="1200" b="1" i="1" spc="135" baseline="-10416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17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(T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b="1" i="1" spc="150" baseline="-10416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+</a:t>
            </a:r>
            <a:r>
              <a:rPr sz="1200" b="1" i="1" spc="17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b="1" i="1" dirty="0">
                <a:latin typeface="Times New Roman"/>
                <a:cs typeface="Times New Roman"/>
              </a:rPr>
              <a:t>)/2</a:t>
            </a:r>
            <a:r>
              <a:rPr sz="1200" dirty="0">
                <a:latin typeface="Times New Roman"/>
                <a:cs typeface="Times New Roman"/>
              </a:rPr>
              <a:t>.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4331" y="9232900"/>
            <a:ext cx="50425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sphere, </a:t>
            </a:r>
            <a:r>
              <a:rPr sz="1200" spc="-5" dirty="0">
                <a:latin typeface="Times New Roman"/>
                <a:cs typeface="Times New Roman"/>
              </a:rPr>
              <a:t>we can use the </a:t>
            </a:r>
            <a:r>
              <a:rPr sz="1200" spc="-20" dirty="0">
                <a:latin typeface="Times New Roman"/>
                <a:cs typeface="Times New Roman"/>
              </a:rPr>
              <a:t>following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5" dirty="0">
                <a:latin typeface="Times New Roman"/>
                <a:cs typeface="Times New Roman"/>
              </a:rPr>
              <a:t>Nusselt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number;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685734" y="9721088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984" y="0"/>
                </a:lnTo>
              </a:path>
            </a:pathLst>
          </a:custGeom>
          <a:ln w="69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038091" y="9578314"/>
            <a:ext cx="14732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dirty="0">
                <a:latin typeface="Times New Roman"/>
                <a:cs typeface="Times New Roman"/>
              </a:rPr>
              <a:t>0.4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118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1761235" y="9713569"/>
            <a:ext cx="9906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685035" y="9481921"/>
            <a:ext cx="26098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h</a:t>
            </a:r>
            <a:r>
              <a:rPr sz="1300" i="1" spc="-135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D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91228" y="9356953"/>
            <a:ext cx="28321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50" spc="15" baseline="-38461" dirty="0">
                <a:latin typeface="Symbol"/>
                <a:cs typeface="Symbol"/>
              </a:rPr>
              <a:t></a:t>
            </a:r>
            <a:r>
              <a:rPr sz="750" spc="10" dirty="0">
                <a:latin typeface="Times New Roman"/>
                <a:cs typeface="Times New Roman"/>
              </a:rPr>
              <a:t>1/</a:t>
            </a:r>
            <a:r>
              <a:rPr sz="750" spc="-9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196588" y="9585553"/>
            <a:ext cx="176339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105" algn="l"/>
                <a:tab pos="1051560" algn="l"/>
              </a:tabLst>
            </a:pPr>
            <a:r>
              <a:rPr sz="1950" baseline="2136" dirty="0">
                <a:latin typeface="Symbol"/>
                <a:cs typeface="Symbol"/>
              </a:rPr>
              <a:t></a:t>
            </a:r>
            <a:r>
              <a:rPr sz="1950" baseline="2136" dirty="0">
                <a:latin typeface="Times New Roman"/>
                <a:cs typeface="Times New Roman"/>
              </a:rPr>
              <a:t>	</a:t>
            </a:r>
            <a:r>
              <a:rPr sz="1950" baseline="2136" dirty="0">
                <a:latin typeface="Symbol"/>
                <a:cs typeface="Symbol"/>
              </a:rPr>
              <a:t></a:t>
            </a:r>
            <a:r>
              <a:rPr sz="1950" baseline="2136" dirty="0">
                <a:latin typeface="Times New Roman"/>
                <a:cs typeface="Times New Roman"/>
              </a:rPr>
              <a:t>	</a:t>
            </a:r>
            <a:r>
              <a:rPr sz="1300" spc="5" dirty="0">
                <a:latin typeface="MT Extra"/>
                <a:cs typeface="MT Extra"/>
              </a:rPr>
              <a:t></a:t>
            </a:r>
            <a:r>
              <a:rPr sz="1300" spc="5" dirty="0">
                <a:latin typeface="Times New Roman"/>
                <a:cs typeface="Times New Roman"/>
              </a:rPr>
              <a:t>(6.17.</a:t>
            </a:r>
            <a:r>
              <a:rPr sz="1300" i="1" spc="5" dirty="0">
                <a:latin typeface="Times New Roman"/>
                <a:cs typeface="Times New Roman"/>
              </a:rPr>
              <a:t>b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55292" y="9475646"/>
            <a:ext cx="2118995" cy="356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00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2</a:t>
            </a:r>
            <a:r>
              <a:rPr sz="1300" spc="-7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</a:t>
            </a:r>
            <a:r>
              <a:rPr sz="1300" spc="-60" dirty="0">
                <a:latin typeface="Times New Roman"/>
                <a:cs typeface="Times New Roman"/>
              </a:rPr>
              <a:t> </a:t>
            </a:r>
            <a:r>
              <a:rPr sz="2150" spc="-110" dirty="0">
                <a:latin typeface="Symbol"/>
                <a:cs typeface="Symbol"/>
              </a:rPr>
              <a:t></a:t>
            </a:r>
            <a:r>
              <a:rPr sz="1300" spc="-110" dirty="0">
                <a:latin typeface="Times New Roman"/>
                <a:cs typeface="Times New Roman"/>
              </a:rPr>
              <a:t>0.4</a:t>
            </a:r>
            <a:r>
              <a:rPr sz="1300" spc="-14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Re</a:t>
            </a:r>
            <a:r>
              <a:rPr sz="1125" spc="15" baseline="44444" dirty="0">
                <a:latin typeface="Times New Roman"/>
                <a:cs typeface="Times New Roman"/>
              </a:rPr>
              <a:t>1/</a:t>
            </a:r>
            <a:r>
              <a:rPr sz="1125" spc="-104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2</a:t>
            </a:r>
            <a:r>
              <a:rPr sz="1125" spc="225" baseline="44444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</a:t>
            </a:r>
            <a:r>
              <a:rPr sz="1300" spc="-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0.06</a:t>
            </a:r>
            <a:r>
              <a:rPr sz="1300" spc="-145" dirty="0">
                <a:latin typeface="Times New Roman"/>
                <a:cs typeface="Times New Roman"/>
              </a:rPr>
              <a:t> </a:t>
            </a:r>
            <a:r>
              <a:rPr sz="1300" spc="30" dirty="0">
                <a:latin typeface="Times New Roman"/>
                <a:cs typeface="Times New Roman"/>
              </a:rPr>
              <a:t>Re</a:t>
            </a:r>
            <a:r>
              <a:rPr sz="1125" spc="44" baseline="44444" dirty="0">
                <a:latin typeface="Times New Roman"/>
                <a:cs typeface="Times New Roman"/>
              </a:rPr>
              <a:t>2</a:t>
            </a:r>
            <a:r>
              <a:rPr sz="1125" spc="-135" baseline="44444" dirty="0">
                <a:latin typeface="Times New Roman"/>
                <a:cs typeface="Times New Roman"/>
              </a:rPr>
              <a:t> </a:t>
            </a:r>
            <a:r>
              <a:rPr sz="1125" baseline="44444" dirty="0">
                <a:latin typeface="Times New Roman"/>
                <a:cs typeface="Times New Roman"/>
              </a:rPr>
              <a:t>/</a:t>
            </a:r>
            <a:r>
              <a:rPr sz="1125" spc="-135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3</a:t>
            </a:r>
            <a:r>
              <a:rPr sz="1125" spc="142" baseline="44444" dirty="0">
                <a:latin typeface="Times New Roman"/>
                <a:cs typeface="Times New Roman"/>
              </a:rPr>
              <a:t> </a:t>
            </a:r>
            <a:r>
              <a:rPr sz="2150" spc="-90" dirty="0">
                <a:latin typeface="Symbol"/>
                <a:cs typeface="Symbol"/>
              </a:rPr>
              <a:t></a:t>
            </a:r>
            <a:r>
              <a:rPr sz="1300" spc="-90" dirty="0">
                <a:latin typeface="Times New Roman"/>
                <a:cs typeface="Times New Roman"/>
              </a:rPr>
              <a:t>Pr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89660" y="9625177"/>
            <a:ext cx="58801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50" i="1" spc="22" baseline="12820" dirty="0">
                <a:latin typeface="Times New Roman"/>
                <a:cs typeface="Times New Roman"/>
              </a:rPr>
              <a:t>Nu</a:t>
            </a:r>
            <a:r>
              <a:rPr sz="750" i="1" spc="15" dirty="0">
                <a:latin typeface="Times New Roman"/>
                <a:cs typeface="Times New Roman"/>
              </a:rPr>
              <a:t>sph</a:t>
            </a:r>
            <a:r>
              <a:rPr sz="750" spc="15" dirty="0">
                <a:latin typeface="Times New Roman"/>
                <a:cs typeface="Times New Roman"/>
              </a:rPr>
              <a:t>.</a:t>
            </a:r>
            <a:r>
              <a:rPr sz="750" spc="210" dirty="0">
                <a:latin typeface="Times New Roman"/>
                <a:cs typeface="Times New Roman"/>
              </a:rPr>
              <a:t> </a:t>
            </a:r>
            <a:r>
              <a:rPr sz="1950" baseline="12820" dirty="0">
                <a:latin typeface="Symbol"/>
                <a:cs typeface="Symbol"/>
              </a:rPr>
              <a:t></a:t>
            </a:r>
            <a:endParaRPr sz="1950" baseline="1282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280789" y="9590506"/>
            <a:ext cx="211454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</a:t>
            </a:r>
            <a:r>
              <a:rPr sz="75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spc="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171188" y="9750403"/>
            <a:ext cx="4603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latin typeface="Symbol"/>
                <a:cs typeface="Symbol"/>
              </a:rPr>
              <a:t>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2025" i="1" spc="-397" baseline="14403" dirty="0">
                <a:latin typeface="Verdana"/>
                <a:cs typeface="Verdana"/>
              </a:rPr>
              <a:t></a:t>
            </a:r>
            <a:r>
              <a:rPr sz="750" i="1" spc="-265" dirty="0">
                <a:latin typeface="Times New Roman"/>
                <a:cs typeface="Times New Roman"/>
              </a:rPr>
              <a:t>s</a:t>
            </a:r>
            <a:r>
              <a:rPr sz="750" i="1" spc="29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96588" y="9473034"/>
            <a:ext cx="21844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aseline="2136" dirty="0">
                <a:latin typeface="Symbol"/>
                <a:cs typeface="Symbol"/>
              </a:rPr>
              <a:t></a:t>
            </a:r>
            <a:r>
              <a:rPr sz="1950" spc="-202" baseline="2136" dirty="0">
                <a:latin typeface="Times New Roman"/>
                <a:cs typeface="Times New Roman"/>
              </a:rPr>
              <a:t> </a:t>
            </a:r>
            <a:r>
              <a:rPr sz="1350" i="1" spc="-600" dirty="0">
                <a:latin typeface="Verdana"/>
                <a:cs typeface="Verdana"/>
              </a:rPr>
              <a:t></a:t>
            </a:r>
            <a:endParaRPr sz="1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15711" y="8556752"/>
            <a:ext cx="1712976" cy="1267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7031" y="2430272"/>
            <a:ext cx="4913376" cy="6480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2272" y="2149855"/>
            <a:ext cx="4892040" cy="299085"/>
          </a:xfrm>
          <a:prstGeom prst="rect">
            <a:avLst/>
          </a:prstGeom>
          <a:solidFill>
            <a:srgbClr val="FFC4D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i="1" dirty="0">
                <a:latin typeface="Times New Roman"/>
                <a:cs typeface="Times New Roman"/>
              </a:rPr>
              <a:t>Table (6.2) </a:t>
            </a:r>
            <a:r>
              <a:rPr sz="1000" b="1" i="1" spc="-5" dirty="0">
                <a:latin typeface="Times New Roman"/>
                <a:cs typeface="Times New Roman"/>
              </a:rPr>
              <a:t>Empirical correlations </a:t>
            </a:r>
            <a:r>
              <a:rPr sz="1000" b="1" i="1" dirty="0">
                <a:latin typeface="Times New Roman"/>
                <a:cs typeface="Times New Roman"/>
              </a:rPr>
              <a:t>for the </a:t>
            </a:r>
            <a:r>
              <a:rPr sz="1000" b="1" i="1" spc="-5" dirty="0">
                <a:latin typeface="Times New Roman"/>
                <a:cs typeface="Times New Roman"/>
              </a:rPr>
              <a:t>average Nusselt </a:t>
            </a:r>
            <a:r>
              <a:rPr sz="1000" b="1" i="1" dirty="0">
                <a:latin typeface="Times New Roman"/>
                <a:cs typeface="Times New Roman"/>
              </a:rPr>
              <a:t>number </a:t>
            </a:r>
            <a:r>
              <a:rPr sz="1000" b="1" i="1" spc="-10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forced</a:t>
            </a:r>
            <a:r>
              <a:rPr sz="1000" b="1" i="1" spc="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convection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00" b="1" i="1" spc="5" dirty="0">
                <a:latin typeface="Times New Roman"/>
                <a:cs typeface="Times New Roman"/>
              </a:rPr>
              <a:t>over </a:t>
            </a:r>
            <a:r>
              <a:rPr sz="1000" b="1" i="1" dirty="0">
                <a:latin typeface="Times New Roman"/>
                <a:cs typeface="Times New Roman"/>
              </a:rPr>
              <a:t>circular and </a:t>
            </a:r>
            <a:r>
              <a:rPr sz="1000" b="1" i="1" spc="-5" dirty="0">
                <a:latin typeface="Times New Roman"/>
                <a:cs typeface="Times New Roman"/>
              </a:rPr>
              <a:t>noncircular cylinders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cross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flow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4347" y="9790683"/>
            <a:ext cx="17145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Fig.(6.16) </a:t>
            </a:r>
            <a:r>
              <a:rPr sz="1000" b="1" i="1" spc="-5" dirty="0">
                <a:latin typeface="Times New Roman"/>
                <a:cs typeface="Times New Roman"/>
              </a:rPr>
              <a:t>Schematic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Ex.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7031" y="793495"/>
            <a:ext cx="6288405" cy="1323340"/>
          </a:xfrm>
          <a:custGeom>
            <a:avLst/>
            <a:gdLst/>
            <a:ahLst/>
            <a:cxnLst/>
            <a:rect l="l" t="t" r="r" b="b"/>
            <a:pathLst>
              <a:path w="6288405" h="1323339">
                <a:moveTo>
                  <a:pt x="0" y="1322831"/>
                </a:moveTo>
                <a:lnTo>
                  <a:pt x="6288024" y="1322831"/>
                </a:lnTo>
                <a:lnTo>
                  <a:pt x="6288024" y="0"/>
                </a:lnTo>
                <a:lnTo>
                  <a:pt x="0" y="0"/>
                </a:lnTo>
                <a:lnTo>
                  <a:pt x="0" y="1322831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8931" y="375411"/>
            <a:ext cx="6380480" cy="949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43961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38100" marR="43180">
              <a:lnSpc>
                <a:spcPts val="1370"/>
              </a:lnSpc>
            </a:pP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valid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dirty="0">
                <a:latin typeface="Times New Roman"/>
                <a:cs typeface="Times New Roman"/>
              </a:rPr>
              <a:t>3.5 </a:t>
            </a:r>
            <a:r>
              <a:rPr sz="1200" b="1" i="1" spc="-5" dirty="0">
                <a:latin typeface="Times New Roman"/>
                <a:cs typeface="Times New Roman"/>
              </a:rPr>
              <a:t>≤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5" dirty="0">
                <a:latin typeface="Times New Roman"/>
                <a:cs typeface="Times New Roman"/>
              </a:rPr>
              <a:t>≤ </a:t>
            </a:r>
            <a:r>
              <a:rPr sz="1200" b="1" i="1" dirty="0">
                <a:latin typeface="Times New Roman"/>
                <a:cs typeface="Times New Roman"/>
              </a:rPr>
              <a:t>80,000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0.7 </a:t>
            </a:r>
            <a:r>
              <a:rPr sz="1200" b="1" i="1" spc="-5" dirty="0">
                <a:latin typeface="Times New Roman"/>
                <a:cs typeface="Times New Roman"/>
              </a:rPr>
              <a:t>≤ </a:t>
            </a:r>
            <a:r>
              <a:rPr sz="1200" b="1" i="1" dirty="0">
                <a:latin typeface="Times New Roman"/>
                <a:cs typeface="Times New Roman"/>
              </a:rPr>
              <a:t>Pr </a:t>
            </a:r>
            <a:r>
              <a:rPr sz="1200" b="1" i="1" spc="-5" dirty="0">
                <a:latin typeface="Times New Roman"/>
                <a:cs typeface="Times New Roman"/>
              </a:rPr>
              <a:t>≤ 380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properties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evaluated  </a:t>
            </a:r>
            <a:r>
              <a:rPr sz="1200" spc="-5" dirty="0">
                <a:latin typeface="Times New Roman"/>
                <a:cs typeface="Times New Roman"/>
              </a:rPr>
              <a:t>at the free-stream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except for </a:t>
            </a:r>
            <a:r>
              <a:rPr sz="1200" b="1" i="1" spc="-5" dirty="0">
                <a:latin typeface="Times New Roman"/>
                <a:cs typeface="Times New Roman"/>
              </a:rPr>
              <a:t>μ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evaluated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355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general </a:t>
            </a:r>
            <a:r>
              <a:rPr sz="1200" spc="-20" dirty="0">
                <a:latin typeface="Times New Roman"/>
                <a:cs typeface="Times New Roman"/>
              </a:rPr>
              <a:t>empirical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spc="-10" dirty="0">
                <a:latin typeface="Times New Roman"/>
                <a:cs typeface="Times New Roman"/>
              </a:rPr>
              <a:t>for 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20" dirty="0">
                <a:latin typeface="Times New Roman"/>
                <a:cs typeface="Times New Roman"/>
              </a:rPr>
              <a:t>cylinders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8927" y="1515167"/>
            <a:ext cx="159385" cy="142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750" i="1" dirty="0">
                <a:latin typeface="Times New Roman"/>
                <a:cs typeface="Times New Roman"/>
              </a:rPr>
              <a:t>cyl</a:t>
            </a:r>
            <a:r>
              <a:rPr sz="750" i="1" spc="-15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9660" y="1402685"/>
            <a:ext cx="28816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443230" algn="l"/>
                <a:tab pos="2259965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Nu	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u="sng" spc="7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 </a:t>
            </a:r>
            <a:r>
              <a:rPr sz="1950" i="1" u="sng" spc="15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1950" i="1" spc="15" baseline="34188" dirty="0">
                <a:latin typeface="Times New Roman"/>
                <a:cs typeface="Times New Roman"/>
              </a:rPr>
              <a:t> 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C</a:t>
            </a:r>
            <a:r>
              <a:rPr sz="1300" i="1" spc="-105" dirty="0">
                <a:latin typeface="Times New Roman"/>
                <a:cs typeface="Times New Roman"/>
              </a:rPr>
              <a:t> </a:t>
            </a:r>
            <a:r>
              <a:rPr sz="1300" i="1" spc="30" dirty="0">
                <a:latin typeface="Times New Roman"/>
                <a:cs typeface="Times New Roman"/>
              </a:rPr>
              <a:t>Re</a:t>
            </a:r>
            <a:r>
              <a:rPr sz="1125" i="1" spc="44" baseline="44444" dirty="0">
                <a:latin typeface="Times New Roman"/>
                <a:cs typeface="Times New Roman"/>
              </a:rPr>
              <a:t>m </a:t>
            </a:r>
            <a:r>
              <a:rPr sz="1125" i="1" spc="104" baseline="44444" dirty="0">
                <a:latin typeface="Times New Roman"/>
                <a:cs typeface="Times New Roman"/>
              </a:rPr>
              <a:t> </a:t>
            </a:r>
            <a:r>
              <a:rPr sz="1300" i="1" spc="55" dirty="0">
                <a:latin typeface="Times New Roman"/>
                <a:cs typeface="Times New Roman"/>
              </a:rPr>
              <a:t>Pr</a:t>
            </a:r>
            <a:r>
              <a:rPr sz="1125" i="1" spc="82" baseline="44444" dirty="0">
                <a:latin typeface="Times New Roman"/>
                <a:cs typeface="Times New Roman"/>
              </a:rPr>
              <a:t>n	</a:t>
            </a:r>
            <a:r>
              <a:rPr sz="1300" spc="2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(6.18)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34311" y="1527839"/>
            <a:ext cx="10033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350" i="1" spc="-665" dirty="0">
                <a:latin typeface="Verdana"/>
                <a:cs typeface="Verdana"/>
              </a:rPr>
              <a:t>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7031" y="1725676"/>
            <a:ext cx="629983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n = 1/3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experimentally </a:t>
            </a:r>
            <a:r>
              <a:rPr sz="1200" spc="-15" dirty="0">
                <a:latin typeface="Times New Roman"/>
                <a:cs typeface="Times New Roman"/>
              </a:rPr>
              <a:t>determined </a:t>
            </a:r>
            <a:r>
              <a:rPr sz="1200" spc="-5" dirty="0">
                <a:latin typeface="Times New Roman"/>
                <a:cs typeface="Times New Roman"/>
              </a:rPr>
              <a:t>constants </a:t>
            </a:r>
            <a:r>
              <a:rPr sz="1200" b="1" i="1" spc="-5" dirty="0">
                <a:latin typeface="Times New Roman"/>
                <a:cs typeface="Times New Roman"/>
              </a:rPr>
              <a:t>C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m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Table </a:t>
            </a:r>
            <a:r>
              <a:rPr sz="1200" dirty="0">
                <a:latin typeface="Times New Roman"/>
                <a:cs typeface="Times New Roman"/>
              </a:rPr>
              <a:t>(6.2)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0" dirty="0">
                <a:latin typeface="Times New Roman"/>
                <a:cs typeface="Times New Roman"/>
              </a:rPr>
              <a:t>various </a:t>
            </a:r>
            <a:r>
              <a:rPr sz="1200" spc="-15" dirty="0">
                <a:latin typeface="Times New Roman"/>
                <a:cs typeface="Times New Roman"/>
              </a:rPr>
              <a:t>noncircular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cylinders.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3608" y="8998711"/>
            <a:ext cx="4535424" cy="972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7887" y="10008869"/>
            <a:ext cx="4627245" cy="0"/>
          </a:xfrm>
          <a:custGeom>
            <a:avLst/>
            <a:gdLst/>
            <a:ahLst/>
            <a:cxnLst/>
            <a:rect l="l" t="t" r="r" b="b"/>
            <a:pathLst>
              <a:path w="4627245">
                <a:moveTo>
                  <a:pt x="0" y="0"/>
                </a:moveTo>
                <a:lnTo>
                  <a:pt x="4626864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508" y="8968740"/>
            <a:ext cx="0" cy="1032510"/>
          </a:xfrm>
          <a:custGeom>
            <a:avLst/>
            <a:gdLst/>
            <a:ahLst/>
            <a:cxnLst/>
            <a:rect l="l" t="t" r="r" b="b"/>
            <a:pathLst>
              <a:path h="1032509">
                <a:moveTo>
                  <a:pt x="0" y="0"/>
                </a:moveTo>
                <a:lnTo>
                  <a:pt x="0" y="1032509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7887" y="8961119"/>
            <a:ext cx="4627245" cy="0"/>
          </a:xfrm>
          <a:custGeom>
            <a:avLst/>
            <a:gdLst/>
            <a:ahLst/>
            <a:cxnLst/>
            <a:rect l="l" t="t" r="r" b="b"/>
            <a:pathLst>
              <a:path w="4627245">
                <a:moveTo>
                  <a:pt x="0" y="0"/>
                </a:moveTo>
                <a:lnTo>
                  <a:pt x="4626864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47132" y="8968231"/>
            <a:ext cx="0" cy="1033780"/>
          </a:xfrm>
          <a:custGeom>
            <a:avLst/>
            <a:gdLst/>
            <a:ahLst/>
            <a:cxnLst/>
            <a:rect l="l" t="t" r="r" b="b"/>
            <a:pathLst>
              <a:path h="1033779">
                <a:moveTo>
                  <a:pt x="0" y="0"/>
                </a:moveTo>
                <a:lnTo>
                  <a:pt x="0" y="1033272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8368" y="9978390"/>
            <a:ext cx="4566285" cy="0"/>
          </a:xfrm>
          <a:custGeom>
            <a:avLst/>
            <a:gdLst/>
            <a:ahLst/>
            <a:cxnLst/>
            <a:rect l="l" t="t" r="r" b="b"/>
            <a:pathLst>
              <a:path w="4566285">
                <a:moveTo>
                  <a:pt x="0" y="0"/>
                </a:moveTo>
                <a:lnTo>
                  <a:pt x="4565904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5987" y="8999219"/>
            <a:ext cx="0" cy="971550"/>
          </a:xfrm>
          <a:custGeom>
            <a:avLst/>
            <a:gdLst/>
            <a:ahLst/>
            <a:cxnLst/>
            <a:rect l="l" t="t" r="r" b="b"/>
            <a:pathLst>
              <a:path h="971550">
                <a:moveTo>
                  <a:pt x="0" y="0"/>
                </a:moveTo>
                <a:lnTo>
                  <a:pt x="0" y="971549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8368" y="8991600"/>
            <a:ext cx="4566285" cy="0"/>
          </a:xfrm>
          <a:custGeom>
            <a:avLst/>
            <a:gdLst/>
            <a:ahLst/>
            <a:cxnLst/>
            <a:rect l="l" t="t" r="r" b="b"/>
            <a:pathLst>
              <a:path w="4566285">
                <a:moveTo>
                  <a:pt x="0" y="0"/>
                </a:moveTo>
                <a:lnTo>
                  <a:pt x="4565904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16652" y="8998711"/>
            <a:ext cx="0" cy="972819"/>
          </a:xfrm>
          <a:custGeom>
            <a:avLst/>
            <a:gdLst/>
            <a:ahLst/>
            <a:cxnLst/>
            <a:rect l="l" t="t" r="r" b="b"/>
            <a:pathLst>
              <a:path h="972820">
                <a:moveTo>
                  <a:pt x="0" y="0"/>
                </a:moveTo>
                <a:lnTo>
                  <a:pt x="0" y="972312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28927" y="9090152"/>
            <a:ext cx="32956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300" b="1" i="1" spc="-5" dirty="0">
                <a:solidFill>
                  <a:srgbClr val="F85487"/>
                </a:solidFill>
                <a:latin typeface="Arial"/>
                <a:cs typeface="Arial"/>
              </a:rPr>
              <a:t>6.4-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119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31519" y="9742423"/>
            <a:ext cx="655320" cy="19558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Fig.(6.16).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9720" y="8312911"/>
            <a:ext cx="1658112" cy="807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65723" y="9178035"/>
            <a:ext cx="112458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18745" marR="5080" indent="-10668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Fig.(6.17)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751" y="860552"/>
            <a:ext cx="4919472" cy="7025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7031" y="7924800"/>
            <a:ext cx="5011420" cy="0"/>
          </a:xfrm>
          <a:custGeom>
            <a:avLst/>
            <a:gdLst/>
            <a:ahLst/>
            <a:cxnLst/>
            <a:rect l="l" t="t" r="r" b="b"/>
            <a:pathLst>
              <a:path w="5011420">
                <a:moveTo>
                  <a:pt x="0" y="0"/>
                </a:moveTo>
                <a:lnTo>
                  <a:pt x="5010912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4651" y="830580"/>
            <a:ext cx="0" cy="7086600"/>
          </a:xfrm>
          <a:custGeom>
            <a:avLst/>
            <a:gdLst/>
            <a:ahLst/>
            <a:cxnLst/>
            <a:rect l="l" t="t" r="r" b="b"/>
            <a:pathLst>
              <a:path h="7086600">
                <a:moveTo>
                  <a:pt x="0" y="0"/>
                </a:moveTo>
                <a:lnTo>
                  <a:pt x="0" y="708660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031" y="822960"/>
            <a:ext cx="5011420" cy="0"/>
          </a:xfrm>
          <a:custGeom>
            <a:avLst/>
            <a:gdLst/>
            <a:ahLst/>
            <a:cxnLst/>
            <a:rect l="l" t="t" r="r" b="b"/>
            <a:pathLst>
              <a:path w="5011420">
                <a:moveTo>
                  <a:pt x="0" y="0"/>
                </a:moveTo>
                <a:lnTo>
                  <a:pt x="5010912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40323" y="830072"/>
            <a:ext cx="0" cy="7086600"/>
          </a:xfrm>
          <a:custGeom>
            <a:avLst/>
            <a:gdLst/>
            <a:ahLst/>
            <a:cxnLst/>
            <a:rect l="l" t="t" r="r" b="b"/>
            <a:pathLst>
              <a:path h="7086600">
                <a:moveTo>
                  <a:pt x="0" y="0"/>
                </a:moveTo>
                <a:lnTo>
                  <a:pt x="0" y="708660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7512" y="7894319"/>
            <a:ext cx="4950460" cy="0"/>
          </a:xfrm>
          <a:custGeom>
            <a:avLst/>
            <a:gdLst/>
            <a:ahLst/>
            <a:cxnLst/>
            <a:rect l="l" t="t" r="r" b="b"/>
            <a:pathLst>
              <a:path w="4950460">
                <a:moveTo>
                  <a:pt x="0" y="0"/>
                </a:moveTo>
                <a:lnTo>
                  <a:pt x="4949952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5131" y="861060"/>
            <a:ext cx="0" cy="7025640"/>
          </a:xfrm>
          <a:custGeom>
            <a:avLst/>
            <a:gdLst/>
            <a:ahLst/>
            <a:cxnLst/>
            <a:rect l="l" t="t" r="r" b="b"/>
            <a:pathLst>
              <a:path h="7025640">
                <a:moveTo>
                  <a:pt x="0" y="0"/>
                </a:moveTo>
                <a:lnTo>
                  <a:pt x="0" y="702564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7512" y="853439"/>
            <a:ext cx="4950460" cy="0"/>
          </a:xfrm>
          <a:custGeom>
            <a:avLst/>
            <a:gdLst/>
            <a:ahLst/>
            <a:cxnLst/>
            <a:rect l="l" t="t" r="r" b="b"/>
            <a:pathLst>
              <a:path w="4950460">
                <a:moveTo>
                  <a:pt x="0" y="0"/>
                </a:moveTo>
                <a:lnTo>
                  <a:pt x="4949952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09844" y="860552"/>
            <a:ext cx="0" cy="7025640"/>
          </a:xfrm>
          <a:custGeom>
            <a:avLst/>
            <a:gdLst/>
            <a:ahLst/>
            <a:cxnLst/>
            <a:rect l="l" t="t" r="r" b="b"/>
            <a:pathLst>
              <a:path h="7025640">
                <a:moveTo>
                  <a:pt x="0" y="0"/>
                </a:moveTo>
                <a:lnTo>
                  <a:pt x="0" y="702564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16552" y="7310119"/>
            <a:ext cx="457200" cy="19558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(6.2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2832" y="7654543"/>
            <a:ext cx="524510" cy="19558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(6.17.a</a:t>
            </a:r>
            <a:r>
              <a:rPr sz="1200" spc="-5" dirty="0">
                <a:latin typeface="Times New Roman"/>
                <a:cs typeface="Times New Roman"/>
              </a:rPr>
              <a:t>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2751" y="8224519"/>
            <a:ext cx="4642104" cy="1435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7031" y="9697719"/>
            <a:ext cx="4733925" cy="0"/>
          </a:xfrm>
          <a:custGeom>
            <a:avLst/>
            <a:gdLst/>
            <a:ahLst/>
            <a:cxnLst/>
            <a:rect l="l" t="t" r="r" b="b"/>
            <a:pathLst>
              <a:path w="4733925">
                <a:moveTo>
                  <a:pt x="0" y="0"/>
                </a:moveTo>
                <a:lnTo>
                  <a:pt x="4733544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4651" y="8194040"/>
            <a:ext cx="0" cy="1496060"/>
          </a:xfrm>
          <a:custGeom>
            <a:avLst/>
            <a:gdLst/>
            <a:ahLst/>
            <a:cxnLst/>
            <a:rect l="l" t="t" r="r" b="b"/>
            <a:pathLst>
              <a:path h="1496059">
                <a:moveTo>
                  <a:pt x="0" y="0"/>
                </a:moveTo>
                <a:lnTo>
                  <a:pt x="0" y="1496059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7031" y="8186419"/>
            <a:ext cx="4733925" cy="0"/>
          </a:xfrm>
          <a:custGeom>
            <a:avLst/>
            <a:gdLst/>
            <a:ahLst/>
            <a:cxnLst/>
            <a:rect l="l" t="t" r="r" b="b"/>
            <a:pathLst>
              <a:path w="4733925">
                <a:moveTo>
                  <a:pt x="0" y="0"/>
                </a:moveTo>
                <a:lnTo>
                  <a:pt x="4733544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62955" y="8194040"/>
            <a:ext cx="0" cy="1496695"/>
          </a:xfrm>
          <a:custGeom>
            <a:avLst/>
            <a:gdLst/>
            <a:ahLst/>
            <a:cxnLst/>
            <a:rect l="l" t="t" r="r" b="b"/>
            <a:pathLst>
              <a:path h="1496695">
                <a:moveTo>
                  <a:pt x="0" y="0"/>
                </a:moveTo>
                <a:lnTo>
                  <a:pt x="0" y="1496567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7512" y="9667240"/>
            <a:ext cx="4672965" cy="0"/>
          </a:xfrm>
          <a:custGeom>
            <a:avLst/>
            <a:gdLst/>
            <a:ahLst/>
            <a:cxnLst/>
            <a:rect l="l" t="t" r="r" b="b"/>
            <a:pathLst>
              <a:path w="4672965">
                <a:moveTo>
                  <a:pt x="0" y="0"/>
                </a:moveTo>
                <a:lnTo>
                  <a:pt x="4672584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5131" y="8224519"/>
            <a:ext cx="0" cy="1435100"/>
          </a:xfrm>
          <a:custGeom>
            <a:avLst/>
            <a:gdLst/>
            <a:ahLst/>
            <a:cxnLst/>
            <a:rect l="l" t="t" r="r" b="b"/>
            <a:pathLst>
              <a:path h="1435100">
                <a:moveTo>
                  <a:pt x="0" y="0"/>
                </a:moveTo>
                <a:lnTo>
                  <a:pt x="0" y="1435099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7512" y="8216900"/>
            <a:ext cx="4672965" cy="0"/>
          </a:xfrm>
          <a:custGeom>
            <a:avLst/>
            <a:gdLst/>
            <a:ahLst/>
            <a:cxnLst/>
            <a:rect l="l" t="t" r="r" b="b"/>
            <a:pathLst>
              <a:path w="4672965">
                <a:moveTo>
                  <a:pt x="0" y="0"/>
                </a:moveTo>
                <a:lnTo>
                  <a:pt x="4672584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32476" y="8224519"/>
            <a:ext cx="0" cy="1435735"/>
          </a:xfrm>
          <a:custGeom>
            <a:avLst/>
            <a:gdLst/>
            <a:ahLst/>
            <a:cxnLst/>
            <a:rect l="l" t="t" r="r" b="b"/>
            <a:pathLst>
              <a:path h="1435734">
                <a:moveTo>
                  <a:pt x="0" y="0"/>
                </a:moveTo>
                <a:lnTo>
                  <a:pt x="0" y="1435607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344167" y="8312911"/>
            <a:ext cx="323215" cy="19558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sz="1250" b="1" i="1" spc="-5" dirty="0">
                <a:solidFill>
                  <a:srgbClr val="F85487"/>
                </a:solidFill>
                <a:latin typeface="Arial"/>
                <a:cs typeface="Arial"/>
              </a:rPr>
              <a:t>6.5-</a:t>
            </a:r>
            <a:endParaRPr sz="12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72128" y="8764016"/>
            <a:ext cx="649605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Fig.(6.17).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223" y="10021569"/>
            <a:ext cx="5154295" cy="0"/>
          </a:xfrm>
          <a:custGeom>
            <a:avLst/>
            <a:gdLst/>
            <a:ahLst/>
            <a:cxnLst/>
            <a:rect l="l" t="t" r="r" b="b"/>
            <a:pathLst>
              <a:path w="5154295">
                <a:moveTo>
                  <a:pt x="0" y="0"/>
                </a:moveTo>
                <a:lnTo>
                  <a:pt x="5154168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844" y="811530"/>
            <a:ext cx="0" cy="9202420"/>
          </a:xfrm>
          <a:custGeom>
            <a:avLst/>
            <a:gdLst/>
            <a:ahLst/>
            <a:cxnLst/>
            <a:rect l="l" t="t" r="r" b="b"/>
            <a:pathLst>
              <a:path h="9202420">
                <a:moveTo>
                  <a:pt x="0" y="0"/>
                </a:moveTo>
                <a:lnTo>
                  <a:pt x="0" y="920242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9223" y="803909"/>
            <a:ext cx="5154295" cy="0"/>
          </a:xfrm>
          <a:custGeom>
            <a:avLst/>
            <a:gdLst/>
            <a:ahLst/>
            <a:cxnLst/>
            <a:rect l="l" t="t" r="r" b="b"/>
            <a:pathLst>
              <a:path w="5154295">
                <a:moveTo>
                  <a:pt x="0" y="0"/>
                </a:moveTo>
                <a:lnTo>
                  <a:pt x="5154168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95771" y="811783"/>
            <a:ext cx="0" cy="9202420"/>
          </a:xfrm>
          <a:custGeom>
            <a:avLst/>
            <a:gdLst/>
            <a:ahLst/>
            <a:cxnLst/>
            <a:rect l="l" t="t" r="r" b="b"/>
            <a:pathLst>
              <a:path h="9202420">
                <a:moveTo>
                  <a:pt x="0" y="0"/>
                </a:moveTo>
                <a:lnTo>
                  <a:pt x="0" y="9201912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6655" y="9991090"/>
            <a:ext cx="5096510" cy="0"/>
          </a:xfrm>
          <a:custGeom>
            <a:avLst/>
            <a:gdLst/>
            <a:ahLst/>
            <a:cxnLst/>
            <a:rect l="l" t="t" r="r" b="b"/>
            <a:pathLst>
              <a:path w="5096510">
                <a:moveTo>
                  <a:pt x="0" y="0"/>
                </a:moveTo>
                <a:lnTo>
                  <a:pt x="5096256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4276" y="842010"/>
            <a:ext cx="0" cy="9141460"/>
          </a:xfrm>
          <a:custGeom>
            <a:avLst/>
            <a:gdLst/>
            <a:ahLst/>
            <a:cxnLst/>
            <a:rect l="l" t="t" r="r" b="b"/>
            <a:pathLst>
              <a:path h="9141460">
                <a:moveTo>
                  <a:pt x="0" y="0"/>
                </a:moveTo>
                <a:lnTo>
                  <a:pt x="0" y="914146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6655" y="834389"/>
            <a:ext cx="5096510" cy="0"/>
          </a:xfrm>
          <a:custGeom>
            <a:avLst/>
            <a:gdLst/>
            <a:ahLst/>
            <a:cxnLst/>
            <a:rect l="l" t="t" r="r" b="b"/>
            <a:pathLst>
              <a:path w="5096510">
                <a:moveTo>
                  <a:pt x="0" y="0"/>
                </a:moveTo>
                <a:lnTo>
                  <a:pt x="5096256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65291" y="842263"/>
            <a:ext cx="0" cy="9141460"/>
          </a:xfrm>
          <a:custGeom>
            <a:avLst/>
            <a:gdLst/>
            <a:ahLst/>
            <a:cxnLst/>
            <a:rect l="l" t="t" r="r" b="b"/>
            <a:pathLst>
              <a:path h="9141460">
                <a:moveTo>
                  <a:pt x="0" y="0"/>
                </a:moveTo>
                <a:lnTo>
                  <a:pt x="0" y="9140952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7991" y="854455"/>
            <a:ext cx="5056632" cy="8674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1040" y="9443719"/>
            <a:ext cx="5047488" cy="536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37031" y="10217911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2"/>
                </a:moveTo>
                <a:lnTo>
                  <a:pt x="6288024" y="195072"/>
                </a:lnTo>
                <a:lnTo>
                  <a:pt x="6288024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37632" y="857503"/>
            <a:ext cx="1438656" cy="2462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3455" y="4518152"/>
            <a:ext cx="1435607" cy="182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86400" y="7072376"/>
            <a:ext cx="1600200" cy="2148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7031" y="793495"/>
            <a:ext cx="4800600" cy="9211310"/>
          </a:xfrm>
          <a:custGeom>
            <a:avLst/>
            <a:gdLst/>
            <a:ahLst/>
            <a:cxnLst/>
            <a:rect l="l" t="t" r="r" b="b"/>
            <a:pathLst>
              <a:path w="4800600" h="9211310">
                <a:moveTo>
                  <a:pt x="0" y="9211056"/>
                </a:moveTo>
                <a:lnTo>
                  <a:pt x="4800600" y="9211056"/>
                </a:lnTo>
                <a:lnTo>
                  <a:pt x="4800600" y="0"/>
                </a:lnTo>
                <a:lnTo>
                  <a:pt x="0" y="0"/>
                </a:lnTo>
                <a:lnTo>
                  <a:pt x="0" y="921105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4331" y="768603"/>
            <a:ext cx="4836160" cy="2497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6.4.2- </a:t>
            </a:r>
            <a:r>
              <a:rPr sz="1300" b="1" i="1" spc="-10" dirty="0">
                <a:latin typeface="Times New Roman"/>
                <a:cs typeface="Times New Roman"/>
              </a:rPr>
              <a:t>Internal </a:t>
            </a:r>
            <a:r>
              <a:rPr sz="1300" b="1" i="1" spc="-5" dirty="0">
                <a:latin typeface="Times New Roman"/>
                <a:cs typeface="Times New Roman"/>
              </a:rPr>
              <a:t>Forced</a:t>
            </a:r>
            <a:r>
              <a:rPr sz="1300" b="1" i="1" spc="3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Convection</a:t>
            </a:r>
            <a:endParaRPr sz="1300">
              <a:latin typeface="Times New Roman"/>
              <a:cs typeface="Times New Roman"/>
            </a:endParaRPr>
          </a:p>
          <a:p>
            <a:pPr marL="12700" marR="5080" indent="158115" algn="just">
              <a:lnSpc>
                <a:spcPct val="95800"/>
              </a:lnSpc>
              <a:spcBef>
                <a:spcPts val="15"/>
              </a:spcBef>
            </a:pPr>
            <a:r>
              <a:rPr sz="1200" dirty="0">
                <a:latin typeface="Times New Roman"/>
                <a:cs typeface="Times New Roman"/>
              </a:rPr>
              <a:t>You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10" dirty="0">
                <a:latin typeface="Times New Roman"/>
                <a:cs typeface="Times New Roman"/>
              </a:rPr>
              <a:t>probably noticed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most </a:t>
            </a:r>
            <a:r>
              <a:rPr sz="1200" spc="-25" dirty="0">
                <a:latin typeface="Times New Roman"/>
                <a:cs typeface="Times New Roman"/>
              </a:rPr>
              <a:t>fluids, </a:t>
            </a:r>
            <a:r>
              <a:rPr sz="1200" spc="-20" dirty="0">
                <a:latin typeface="Times New Roman"/>
                <a:cs typeface="Times New Roman"/>
              </a:rPr>
              <a:t>especially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liquids,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  </a:t>
            </a:r>
            <a:r>
              <a:rPr sz="1200" dirty="0">
                <a:latin typeface="Times New Roman"/>
                <a:cs typeface="Times New Roman"/>
              </a:rPr>
              <a:t>transported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circular pipes. </a:t>
            </a:r>
            <a:r>
              <a:rPr sz="1200" spc="-20" dirty="0">
                <a:latin typeface="Times New Roman"/>
                <a:cs typeface="Times New Roman"/>
              </a:rPr>
              <a:t>This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because </a:t>
            </a:r>
            <a:r>
              <a:rPr sz="1200" spc="-15" dirty="0">
                <a:latin typeface="Times New Roman"/>
                <a:cs typeface="Times New Roman"/>
              </a:rPr>
              <a:t>pipes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dirty="0">
                <a:latin typeface="Times New Roman"/>
                <a:cs typeface="Times New Roman"/>
              </a:rPr>
              <a:t>cross  </a:t>
            </a:r>
            <a:r>
              <a:rPr sz="1200" spc="-5" dirty="0">
                <a:latin typeface="Times New Roman"/>
                <a:cs typeface="Times New Roman"/>
              </a:rPr>
              <a:t>section can </a:t>
            </a:r>
            <a:r>
              <a:rPr sz="1200" spc="-10" dirty="0">
                <a:latin typeface="Times New Roman"/>
                <a:cs typeface="Times New Roman"/>
              </a:rPr>
              <a:t>withstand large </a:t>
            </a:r>
            <a:r>
              <a:rPr sz="1200" spc="-5" dirty="0">
                <a:latin typeface="Times New Roman"/>
                <a:cs typeface="Times New Roman"/>
              </a:rPr>
              <a:t>pressure </a:t>
            </a:r>
            <a:r>
              <a:rPr sz="1200" spc="-20" dirty="0">
                <a:latin typeface="Times New Roman"/>
                <a:cs typeface="Times New Roman"/>
              </a:rPr>
              <a:t>differences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-25" dirty="0">
                <a:latin typeface="Times New Roman"/>
                <a:cs typeface="Times New Roman"/>
              </a:rPr>
              <a:t>inside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outside without </a:t>
            </a:r>
            <a:r>
              <a:rPr sz="1200" spc="-10" dirty="0">
                <a:latin typeface="Times New Roman"/>
                <a:cs typeface="Times New Roman"/>
              </a:rPr>
              <a:t>undergoing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distortion. </a:t>
            </a:r>
            <a:r>
              <a:rPr sz="1200" spc="-15" dirty="0">
                <a:latin typeface="Times New Roman"/>
                <a:cs typeface="Times New Roman"/>
              </a:rPr>
              <a:t>Noncircular pipes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spc="-5" dirty="0">
                <a:latin typeface="Times New Roman"/>
                <a:cs typeface="Times New Roman"/>
              </a:rPr>
              <a:t>used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applications </a:t>
            </a:r>
            <a:r>
              <a:rPr sz="1200" spc="-5" dirty="0">
                <a:latin typeface="Times New Roman"/>
                <a:cs typeface="Times New Roman"/>
              </a:rPr>
              <a:t>such as the </a:t>
            </a:r>
            <a:r>
              <a:rPr sz="1200" spc="-15" dirty="0">
                <a:latin typeface="Times New Roman"/>
                <a:cs typeface="Times New Roman"/>
              </a:rPr>
              <a:t>heating and cooling systems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buildings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 pressure </a:t>
            </a:r>
            <a:r>
              <a:rPr sz="1200" spc="-20" dirty="0">
                <a:latin typeface="Times New Roman"/>
                <a:cs typeface="Times New Roman"/>
              </a:rPr>
              <a:t>difference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relatively </a:t>
            </a:r>
            <a:r>
              <a:rPr sz="1200" spc="-25" dirty="0">
                <a:latin typeface="Times New Roman"/>
                <a:cs typeface="Times New Roman"/>
              </a:rPr>
              <a:t>small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manufacturing and installation  </a:t>
            </a:r>
            <a:r>
              <a:rPr sz="1200" spc="5" dirty="0">
                <a:latin typeface="Times New Roman"/>
                <a:cs typeface="Times New Roman"/>
              </a:rPr>
              <a:t>costs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lower </a:t>
            </a:r>
            <a:r>
              <a:rPr sz="1200" spc="-20" dirty="0">
                <a:latin typeface="Times New Roman"/>
                <a:cs typeface="Times New Roman"/>
              </a:rPr>
              <a:t>Fig. </a:t>
            </a:r>
            <a:r>
              <a:rPr sz="1200" dirty="0">
                <a:latin typeface="Times New Roman"/>
                <a:cs typeface="Times New Roman"/>
              </a:rPr>
              <a:t>(6.18).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i="1" spc="-5" dirty="0">
                <a:latin typeface="Times New Roman"/>
                <a:cs typeface="Times New Roman"/>
              </a:rPr>
              <a:t>pipe, duct, tube,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conduit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5" dirty="0">
                <a:latin typeface="Times New Roman"/>
                <a:cs typeface="Times New Roman"/>
              </a:rPr>
              <a:t>interchangeably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sections.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sections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circular 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are </a:t>
            </a:r>
            <a:r>
              <a:rPr sz="1200" spc="-10" dirty="0">
                <a:latin typeface="Times New Roman"/>
                <a:cs typeface="Times New Roman"/>
              </a:rPr>
              <a:t>referred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pipes </a:t>
            </a:r>
            <a:r>
              <a:rPr sz="1200" spc="-15" dirty="0">
                <a:latin typeface="Times New Roman"/>
                <a:cs typeface="Times New Roman"/>
              </a:rPr>
              <a:t>(especially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liquid),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sections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noncircular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as </a:t>
            </a:r>
            <a:r>
              <a:rPr sz="1200" i="1" spc="-5" dirty="0">
                <a:latin typeface="Times New Roman"/>
                <a:cs typeface="Times New Roman"/>
              </a:rPr>
              <a:t>ducts </a:t>
            </a:r>
            <a:r>
              <a:rPr sz="1200" spc="-15" dirty="0">
                <a:latin typeface="Times New Roman"/>
                <a:cs typeface="Times New Roman"/>
              </a:rPr>
              <a:t>(especially </a:t>
            </a:r>
            <a:r>
              <a:rPr sz="1200" spc="-10" dirty="0">
                <a:latin typeface="Times New Roman"/>
                <a:cs typeface="Times New Roman"/>
              </a:rPr>
              <a:t>when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gas). </a:t>
            </a:r>
            <a:r>
              <a:rPr sz="1200" spc="-20" dirty="0">
                <a:latin typeface="Times New Roman"/>
                <a:cs typeface="Times New Roman"/>
              </a:rPr>
              <a:t>Small </a:t>
            </a:r>
            <a:r>
              <a:rPr sz="1200" spc="-15" dirty="0">
                <a:latin typeface="Times New Roman"/>
                <a:cs typeface="Times New Roman"/>
              </a:rPr>
              <a:t>diameter pipes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spc="-10" dirty="0">
                <a:latin typeface="Times New Roman"/>
                <a:cs typeface="Times New Roman"/>
              </a:rPr>
              <a:t>referred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tubes. </a:t>
            </a:r>
            <a:r>
              <a:rPr sz="1200" spc="-20" dirty="0">
                <a:latin typeface="Times New Roman"/>
                <a:cs typeface="Times New Roman"/>
              </a:rPr>
              <a:t>Given 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uncertainty,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spc="-10" dirty="0">
                <a:latin typeface="Times New Roman"/>
                <a:cs typeface="Times New Roman"/>
              </a:rPr>
              <a:t>more descriptive phrases </a:t>
            </a:r>
            <a:r>
              <a:rPr sz="1200" spc="-5" dirty="0">
                <a:latin typeface="Times New Roman"/>
                <a:cs typeface="Times New Roman"/>
              </a:rPr>
              <a:t>(such as </a:t>
            </a:r>
            <a:r>
              <a:rPr sz="1200" i="1" spc="-5" dirty="0">
                <a:latin typeface="Times New Roman"/>
                <a:cs typeface="Times New Roman"/>
              </a:rPr>
              <a:t>a circular pipe 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 rectangular duct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whenever </a:t>
            </a:r>
            <a:r>
              <a:rPr sz="1200" spc="-10" dirty="0">
                <a:latin typeface="Times New Roman"/>
                <a:cs typeface="Times New Roman"/>
              </a:rPr>
              <a:t>necessary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avoid any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misunderstandings.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4331" y="3411219"/>
            <a:ext cx="2971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6.4.2.1- </a:t>
            </a:r>
            <a:r>
              <a:rPr sz="1200" b="1" i="1" spc="-10" dirty="0">
                <a:latin typeface="Times New Roman"/>
                <a:cs typeface="Times New Roman"/>
              </a:rPr>
              <a:t>Mean </a:t>
            </a:r>
            <a:r>
              <a:rPr sz="1200" b="1" i="1" spc="-5" dirty="0">
                <a:latin typeface="Times New Roman"/>
                <a:cs typeface="Times New Roman"/>
              </a:rPr>
              <a:t>Velocity </a:t>
            </a:r>
            <a:r>
              <a:rPr sz="1200" b="1" i="1" spc="-10" dirty="0">
                <a:latin typeface="Times New Roman"/>
                <a:cs typeface="Times New Roman"/>
              </a:rPr>
              <a:t>and Mean</a:t>
            </a:r>
            <a:r>
              <a:rPr sz="1200" b="1" i="1" spc="10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Temperature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17976" y="5695060"/>
            <a:ext cx="1059180" cy="0"/>
          </a:xfrm>
          <a:custGeom>
            <a:avLst/>
            <a:gdLst/>
            <a:ahLst/>
            <a:cxnLst/>
            <a:rect l="l" t="t" r="r" b="b"/>
            <a:pathLst>
              <a:path w="1059179">
                <a:moveTo>
                  <a:pt x="0" y="0"/>
                </a:moveTo>
                <a:lnTo>
                  <a:pt x="1058989" y="0"/>
                </a:lnTo>
              </a:path>
            </a:pathLst>
          </a:custGeom>
          <a:ln w="68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818379" y="5558318"/>
            <a:ext cx="59944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5" dirty="0">
                <a:latin typeface="MT Extra"/>
                <a:cs typeface="MT Extra"/>
              </a:rPr>
              <a:t></a:t>
            </a:r>
            <a:r>
              <a:rPr sz="1300" spc="5" dirty="0">
                <a:latin typeface="Times New Roman"/>
                <a:cs typeface="Times New Roman"/>
              </a:rPr>
              <a:t>(6.19)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92828" y="5490464"/>
            <a:ext cx="68580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spc="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75379" y="5539232"/>
            <a:ext cx="85090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spc="5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24988" y="5667248"/>
            <a:ext cx="607695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24510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c	</a:t>
            </a:r>
            <a:r>
              <a:rPr sz="750" i="1" spc="1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07539" y="5719064"/>
            <a:ext cx="85090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spc="5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92427" y="5667248"/>
            <a:ext cx="285115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8600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m	</a:t>
            </a:r>
            <a:r>
              <a:rPr sz="750" i="1" spc="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24147" y="5591338"/>
            <a:ext cx="5651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i="1" spc="-5" dirty="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59355" y="5771170"/>
            <a:ext cx="5651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i="1" spc="-5" dirty="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66971" y="5680467"/>
            <a:ext cx="3511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i="1" spc="-635" dirty="0">
                <a:latin typeface="Verdana"/>
                <a:cs typeface="Verdana"/>
              </a:rPr>
              <a:t></a:t>
            </a:r>
            <a:r>
              <a:rPr sz="1350" i="1" spc="-145" dirty="0">
                <a:latin typeface="Verdana"/>
                <a:cs typeface="Verdana"/>
              </a:rPr>
              <a:t> </a:t>
            </a:r>
            <a:r>
              <a:rPr sz="1300" i="1" spc="-35" dirty="0">
                <a:latin typeface="Times New Roman"/>
                <a:cs typeface="Times New Roman"/>
              </a:rPr>
              <a:t>A</a:t>
            </a:r>
            <a:r>
              <a:rPr sz="1125" i="1" spc="-52" baseline="-25925" dirty="0">
                <a:latin typeface="Times New Roman"/>
                <a:cs typeface="Times New Roman"/>
              </a:rPr>
              <a:t>c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00347" y="5372619"/>
            <a:ext cx="81851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spc="-235" dirty="0">
                <a:latin typeface="Verdana"/>
                <a:cs typeface="Verdana"/>
              </a:rPr>
              <a:t></a:t>
            </a:r>
            <a:r>
              <a:rPr sz="1300" i="1" spc="-235" dirty="0">
                <a:latin typeface="Times New Roman"/>
                <a:cs typeface="Times New Roman"/>
              </a:rPr>
              <a:t>V</a:t>
            </a:r>
            <a:r>
              <a:rPr sz="1300" i="1" spc="-160" dirty="0">
                <a:latin typeface="Times New Roman"/>
                <a:cs typeface="Times New Roman"/>
              </a:rPr>
              <a:t> </a:t>
            </a:r>
            <a:r>
              <a:rPr sz="1300" spc="25" dirty="0">
                <a:latin typeface="Times New Roman"/>
                <a:cs typeface="Times New Roman"/>
              </a:rPr>
              <a:t>(</a:t>
            </a:r>
            <a:r>
              <a:rPr sz="1300" i="1" spc="25" dirty="0">
                <a:latin typeface="Times New Roman"/>
                <a:cs typeface="Times New Roman"/>
              </a:rPr>
              <a:t>r</a:t>
            </a:r>
            <a:r>
              <a:rPr sz="1300" spc="25" dirty="0">
                <a:latin typeface="Times New Roman"/>
                <a:cs typeface="Times New Roman"/>
              </a:rPr>
              <a:t>,</a:t>
            </a:r>
            <a:r>
              <a:rPr sz="1300" spc="-9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x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r>
              <a:rPr sz="1300" spc="-155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d</a:t>
            </a:r>
            <a:r>
              <a:rPr sz="1300" i="1" spc="-175" dirty="0">
                <a:latin typeface="Times New Roman"/>
                <a:cs typeface="Times New Roman"/>
              </a:rPr>
              <a:t> </a:t>
            </a:r>
            <a:r>
              <a:rPr sz="1300" i="1" spc="-10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20515" y="5356279"/>
            <a:ext cx="81280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spc="-110" dirty="0">
                <a:latin typeface="Symbol"/>
                <a:cs typeface="Symbol"/>
              </a:rPr>
              <a:t>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52676" y="5533063"/>
            <a:ext cx="81280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spc="-110" dirty="0">
                <a:latin typeface="Symbol"/>
                <a:cs typeface="Symbol"/>
              </a:rPr>
              <a:t>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7316" y="5552451"/>
            <a:ext cx="270764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67765" algn="l"/>
                <a:tab pos="2371725" algn="l"/>
                <a:tab pos="2602865" algn="l"/>
              </a:tabLst>
            </a:pPr>
            <a:r>
              <a:rPr sz="1300" i="1" spc="-630" dirty="0">
                <a:latin typeface="Times New Roman"/>
                <a:cs typeface="Times New Roman"/>
              </a:rPr>
              <a:t>m</a:t>
            </a:r>
            <a:r>
              <a:rPr sz="1950" baseline="2136" dirty="0">
                <a:latin typeface="MT Extra"/>
                <a:cs typeface="MT Extra"/>
              </a:rPr>
              <a:t></a:t>
            </a:r>
            <a:r>
              <a:rPr sz="1950" baseline="2136" dirty="0">
                <a:latin typeface="Times New Roman"/>
                <a:cs typeface="Times New Roman"/>
              </a:rPr>
              <a:t> </a:t>
            </a:r>
            <a:r>
              <a:rPr sz="1950" spc="-195" baseline="2136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50" i="1" spc="-470" dirty="0">
                <a:latin typeface="Verdana"/>
                <a:cs typeface="Verdana"/>
              </a:rPr>
              <a:t></a:t>
            </a:r>
            <a:r>
              <a:rPr sz="1300" i="1" spc="5" dirty="0">
                <a:latin typeface="Times New Roman"/>
                <a:cs typeface="Times New Roman"/>
              </a:rPr>
              <a:t>V</a:t>
            </a:r>
            <a:r>
              <a:rPr sz="1300" i="1" dirty="0">
                <a:latin typeface="Times New Roman"/>
                <a:cs typeface="Times New Roman"/>
              </a:rPr>
              <a:t>  </a:t>
            </a:r>
            <a:r>
              <a:rPr sz="1300" i="1" spc="2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A</a:t>
            </a:r>
            <a:r>
              <a:rPr sz="1300" i="1" dirty="0">
                <a:latin typeface="Times New Roman"/>
                <a:cs typeface="Times New Roman"/>
              </a:rPr>
              <a:t> </a:t>
            </a:r>
            <a:r>
              <a:rPr sz="1300" i="1" spc="8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50" i="1" spc="-470" dirty="0">
                <a:latin typeface="Verdana"/>
                <a:cs typeface="Verdana"/>
              </a:rPr>
              <a:t></a:t>
            </a:r>
            <a:r>
              <a:rPr sz="1300" i="1" spc="5" dirty="0">
                <a:latin typeface="Times New Roman"/>
                <a:cs typeface="Times New Roman"/>
              </a:rPr>
              <a:t>V</a:t>
            </a:r>
            <a:r>
              <a:rPr sz="1300" i="1" spc="-12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(</a:t>
            </a:r>
            <a:r>
              <a:rPr sz="1300" i="1" spc="65" dirty="0">
                <a:latin typeface="Times New Roman"/>
                <a:cs typeface="Times New Roman"/>
              </a:rPr>
              <a:t>r</a:t>
            </a:r>
            <a:r>
              <a:rPr sz="1300" dirty="0">
                <a:latin typeface="Times New Roman"/>
                <a:cs typeface="Times New Roman"/>
              </a:rPr>
              <a:t>,</a:t>
            </a:r>
            <a:r>
              <a:rPr sz="1300" spc="-105" dirty="0">
                <a:latin typeface="Times New Roman"/>
                <a:cs typeface="Times New Roman"/>
              </a:rPr>
              <a:t> </a:t>
            </a:r>
            <a:r>
              <a:rPr sz="1300" i="1" spc="40" dirty="0">
                <a:latin typeface="Times New Roman"/>
                <a:cs typeface="Times New Roman"/>
              </a:rPr>
              <a:t>x</a:t>
            </a:r>
            <a:r>
              <a:rPr sz="1300" dirty="0">
                <a:latin typeface="Times New Roman"/>
                <a:cs typeface="Times New Roman"/>
              </a:rPr>
              <a:t>)</a:t>
            </a:r>
            <a:r>
              <a:rPr sz="1300" spc="-14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d</a:t>
            </a:r>
            <a:r>
              <a:rPr sz="1300" i="1" spc="-16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A</a:t>
            </a:r>
            <a:r>
              <a:rPr sz="1300" i="1" dirty="0">
                <a:latin typeface="Times New Roman"/>
                <a:cs typeface="Times New Roman"/>
              </a:rPr>
              <a:t> </a:t>
            </a:r>
            <a:r>
              <a:rPr sz="1300" i="1" spc="6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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i="1" spc="5" dirty="0">
                <a:latin typeface="Times New Roman"/>
                <a:cs typeface="Times New Roman"/>
              </a:rPr>
              <a:t>V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spc="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8931" y="6093459"/>
            <a:ext cx="4878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10" dirty="0">
                <a:latin typeface="Times New Roman"/>
                <a:cs typeface="Times New Roman"/>
              </a:rPr>
              <a:t>m</a:t>
            </a:r>
            <a:r>
              <a:rPr sz="1200" b="1" i="1" spc="15" baseline="38194" dirty="0">
                <a:latin typeface="Times New Roman"/>
                <a:cs typeface="Times New Roman"/>
              </a:rPr>
              <a:t>•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mass flow </a:t>
            </a:r>
            <a:r>
              <a:rPr sz="1200" dirty="0">
                <a:latin typeface="Times New Roman"/>
                <a:cs typeface="Times New Roman"/>
              </a:rPr>
              <a:t>rate, </a:t>
            </a:r>
            <a:r>
              <a:rPr sz="1200" b="1" i="1" spc="-5" dirty="0">
                <a:latin typeface="Times New Roman"/>
                <a:cs typeface="Times New Roman"/>
              </a:rPr>
              <a:t>ρ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density,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c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10" dirty="0">
                <a:latin typeface="Times New Roman"/>
                <a:cs typeface="Times New Roman"/>
              </a:rPr>
              <a:t>sectional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4331" y="6267196"/>
            <a:ext cx="20472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V(r, x)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profile.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1596" y="6443979"/>
            <a:ext cx="4624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heated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cooled as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tube, the temperature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29702" y="8407209"/>
            <a:ext cx="1544955" cy="0"/>
          </a:xfrm>
          <a:custGeom>
            <a:avLst/>
            <a:gdLst/>
            <a:ahLst/>
            <a:cxnLst/>
            <a:rect l="l" t="t" r="r" b="b"/>
            <a:pathLst>
              <a:path w="1544955">
                <a:moveTo>
                  <a:pt x="0" y="0"/>
                </a:moveTo>
                <a:lnTo>
                  <a:pt x="1544955" y="0"/>
                </a:lnTo>
              </a:path>
            </a:pathLst>
          </a:custGeom>
          <a:ln w="6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465067" y="8270009"/>
            <a:ext cx="60896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15" dirty="0">
                <a:latin typeface="MT Extra"/>
                <a:cs typeface="MT Extra"/>
              </a:rPr>
              <a:t></a:t>
            </a:r>
            <a:r>
              <a:rPr sz="1300" spc="15" dirty="0">
                <a:latin typeface="Times New Roman"/>
                <a:cs typeface="Times New Roman"/>
              </a:rPr>
              <a:t>(6.20)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122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132835" y="7712224"/>
            <a:ext cx="8128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5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32052" y="8064406"/>
            <a:ext cx="8191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5" dirty="0">
                <a:latin typeface="Symbol"/>
                <a:cs typeface="Symbol"/>
              </a:rPr>
              <a:t>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11755" y="7698647"/>
            <a:ext cx="13379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256030" algn="l"/>
              </a:tabLst>
            </a:pPr>
            <a:r>
              <a:rPr sz="1950" spc="5" dirty="0">
                <a:latin typeface="Symbol"/>
                <a:cs typeface="Symbol"/>
              </a:rPr>
              <a:t></a:t>
            </a:r>
            <a:r>
              <a:rPr sz="1950" spc="5" dirty="0">
                <a:latin typeface="Times New Roman"/>
                <a:cs typeface="Times New Roman"/>
              </a:rPr>
              <a:t>	</a:t>
            </a:r>
            <a:r>
              <a:rPr sz="1950" spc="5" dirty="0">
                <a:latin typeface="Symbol"/>
                <a:cs typeface="Symbol"/>
              </a:rPr>
              <a:t>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230627" y="7867765"/>
            <a:ext cx="5778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Symbol"/>
                <a:cs typeface="Symbol"/>
              </a:rPr>
              <a:t></a:t>
            </a:r>
            <a:endParaRPr sz="55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61972" y="8324872"/>
            <a:ext cx="249554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950" i="1" spc="52" baseline="-25641" dirty="0">
                <a:latin typeface="Times New Roman"/>
                <a:cs typeface="Times New Roman"/>
              </a:rPr>
              <a:t>m</a:t>
            </a:r>
            <a:r>
              <a:rPr sz="750" spc="35" dirty="0">
                <a:latin typeface="Symbol"/>
                <a:cs typeface="Symbol"/>
              </a:rPr>
              <a:t></a:t>
            </a:r>
            <a:endParaRPr sz="750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2932" y="8270009"/>
            <a:ext cx="54419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38784" algn="l"/>
              </a:tabLst>
            </a:pPr>
            <a:r>
              <a:rPr sz="1300" spc="15" dirty="0">
                <a:latin typeface="Symbol"/>
                <a:cs typeface="Symbol"/>
              </a:rPr>
              <a:t></a:t>
            </a:r>
            <a:r>
              <a:rPr sz="1300" spc="14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spc="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88995" y="8199535"/>
            <a:ext cx="69215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86916" y="8251351"/>
            <a:ext cx="85090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10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45539" y="8379367"/>
            <a:ext cx="96520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1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034788" y="7833776"/>
            <a:ext cx="69215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13252" y="7882543"/>
            <a:ext cx="85090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10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160523" y="7882543"/>
            <a:ext cx="96520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1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58011" y="7721369"/>
            <a:ext cx="125666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00" i="1" spc="10" dirty="0">
                <a:latin typeface="Times New Roman"/>
                <a:cs typeface="Times New Roman"/>
              </a:rPr>
              <a:t>E </a:t>
            </a:r>
            <a:r>
              <a:rPr sz="1125" i="1" spc="7" baseline="-25925" dirty="0">
                <a:latin typeface="Times New Roman"/>
                <a:cs typeface="Times New Roman"/>
              </a:rPr>
              <a:t>fluid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315" dirty="0">
                <a:latin typeface="Times New Roman"/>
                <a:cs typeface="Times New Roman"/>
              </a:rPr>
              <a:t>m</a:t>
            </a:r>
            <a:r>
              <a:rPr sz="1950" spc="-472" baseline="2136" dirty="0">
                <a:latin typeface="MT Extra"/>
                <a:cs typeface="MT Extra"/>
              </a:rPr>
              <a:t></a:t>
            </a:r>
            <a:r>
              <a:rPr sz="1950" spc="-472" baseline="2136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Cp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5925" dirty="0">
                <a:latin typeface="Times New Roman"/>
                <a:cs typeface="Times New Roman"/>
              </a:rPr>
              <a:t>m</a:t>
            </a:r>
            <a:r>
              <a:rPr sz="1125" i="1" spc="172" baseline="-259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38732" y="8303629"/>
            <a:ext cx="565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i="1" dirty="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462020" y="7934821"/>
            <a:ext cx="565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i="1" dirty="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14932" y="8081225"/>
            <a:ext cx="1301115" cy="23367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50" i="1" spc="-630" dirty="0">
                <a:latin typeface="Verdana"/>
                <a:cs typeface="Verdana"/>
              </a:rPr>
              <a:t></a:t>
            </a:r>
            <a:r>
              <a:rPr sz="1350" i="1" spc="-275" dirty="0">
                <a:latin typeface="Verdana"/>
                <a:cs typeface="Verdana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155" dirty="0">
                <a:latin typeface="Times New Roman"/>
                <a:cs typeface="Times New Roman"/>
              </a:rPr>
              <a:t> </a:t>
            </a:r>
            <a:r>
              <a:rPr sz="1300" spc="30" dirty="0">
                <a:latin typeface="Times New Roman"/>
                <a:cs typeface="Times New Roman"/>
              </a:rPr>
              <a:t>(</a:t>
            </a:r>
            <a:r>
              <a:rPr sz="1300" i="1" spc="30" dirty="0">
                <a:latin typeface="Times New Roman"/>
                <a:cs typeface="Times New Roman"/>
              </a:rPr>
              <a:t>r</a:t>
            </a:r>
            <a:r>
              <a:rPr sz="1300" spc="30" dirty="0">
                <a:latin typeface="Times New Roman"/>
                <a:cs typeface="Times New Roman"/>
              </a:rPr>
              <a:t>,</a:t>
            </a:r>
            <a:r>
              <a:rPr sz="1300" spc="-65" dirty="0">
                <a:latin typeface="Times New Roman"/>
                <a:cs typeface="Times New Roman"/>
              </a:rPr>
              <a:t> </a:t>
            </a:r>
            <a:r>
              <a:rPr sz="1300" i="1" spc="40" dirty="0">
                <a:latin typeface="Times New Roman"/>
                <a:cs typeface="Times New Roman"/>
              </a:rPr>
              <a:t>x</a:t>
            </a:r>
            <a:r>
              <a:rPr sz="1300" spc="40" dirty="0">
                <a:latin typeface="Times New Roman"/>
                <a:cs typeface="Times New Roman"/>
              </a:rPr>
              <a:t>)</a:t>
            </a:r>
            <a:r>
              <a:rPr sz="1300" i="1" spc="40" dirty="0">
                <a:latin typeface="Times New Roman"/>
                <a:cs typeface="Times New Roman"/>
              </a:rPr>
              <a:t>V</a:t>
            </a:r>
            <a:r>
              <a:rPr sz="1300" i="1" spc="-135" dirty="0">
                <a:latin typeface="Times New Roman"/>
                <a:cs typeface="Times New Roman"/>
              </a:rPr>
              <a:t> </a:t>
            </a:r>
            <a:r>
              <a:rPr sz="1300" spc="35" dirty="0">
                <a:latin typeface="Times New Roman"/>
                <a:cs typeface="Times New Roman"/>
              </a:rPr>
              <a:t>(</a:t>
            </a:r>
            <a:r>
              <a:rPr sz="1300" i="1" spc="35" dirty="0">
                <a:latin typeface="Times New Roman"/>
                <a:cs typeface="Times New Roman"/>
              </a:rPr>
              <a:t>r</a:t>
            </a:r>
            <a:r>
              <a:rPr sz="1300" spc="35" dirty="0">
                <a:latin typeface="Times New Roman"/>
                <a:cs typeface="Times New Roman"/>
              </a:rPr>
              <a:t>,</a:t>
            </a:r>
            <a:r>
              <a:rPr sz="1300" spc="-90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x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r>
              <a:rPr sz="1300" spc="-12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d</a:t>
            </a:r>
            <a:r>
              <a:rPr sz="1300" i="1" spc="-150" dirty="0">
                <a:latin typeface="Times New Roman"/>
                <a:cs typeface="Times New Roman"/>
              </a:rPr>
              <a:t> </a:t>
            </a:r>
            <a:r>
              <a:rPr sz="1300" i="1" spc="-10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312923" y="7715464"/>
            <a:ext cx="2758440" cy="23367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1237615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Cp</a:t>
            </a:r>
            <a:r>
              <a:rPr sz="1300" i="1" spc="-17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165" dirty="0">
                <a:latin typeface="Times New Roman"/>
                <a:cs typeface="Times New Roman"/>
              </a:rPr>
              <a:t> </a:t>
            </a:r>
            <a:r>
              <a:rPr sz="1300" spc="35" dirty="0">
                <a:latin typeface="Times New Roman"/>
                <a:cs typeface="Times New Roman"/>
              </a:rPr>
              <a:t>(</a:t>
            </a:r>
            <a:r>
              <a:rPr sz="1300" i="1" spc="35" dirty="0">
                <a:latin typeface="Times New Roman"/>
                <a:cs typeface="Times New Roman"/>
              </a:rPr>
              <a:t>r</a:t>
            </a:r>
            <a:r>
              <a:rPr sz="1300" spc="35" dirty="0">
                <a:latin typeface="Times New Roman"/>
                <a:cs typeface="Times New Roman"/>
              </a:rPr>
              <a:t>,</a:t>
            </a:r>
            <a:r>
              <a:rPr sz="1300" spc="-7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x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r>
              <a:rPr sz="1300" spc="-14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dm</a:t>
            </a:r>
            <a:r>
              <a:rPr sz="1300" i="1" spc="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	</a:t>
            </a:r>
            <a:r>
              <a:rPr sz="1350" i="1" spc="-630" dirty="0">
                <a:latin typeface="Verdana"/>
                <a:cs typeface="Verdana"/>
              </a:rPr>
              <a:t></a:t>
            </a:r>
            <a:r>
              <a:rPr sz="1350" i="1" spc="-220" dirty="0">
                <a:latin typeface="Verdana"/>
                <a:cs typeface="Verdana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Cp</a:t>
            </a:r>
            <a:r>
              <a:rPr sz="1300" i="1" spc="-17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175" dirty="0">
                <a:latin typeface="Times New Roman"/>
                <a:cs typeface="Times New Roman"/>
              </a:rPr>
              <a:t> </a:t>
            </a:r>
            <a:r>
              <a:rPr sz="1300" spc="35" dirty="0">
                <a:latin typeface="Times New Roman"/>
                <a:cs typeface="Times New Roman"/>
              </a:rPr>
              <a:t>(</a:t>
            </a:r>
            <a:r>
              <a:rPr sz="1300" i="1" spc="35" dirty="0">
                <a:latin typeface="Times New Roman"/>
                <a:cs typeface="Times New Roman"/>
              </a:rPr>
              <a:t>r</a:t>
            </a:r>
            <a:r>
              <a:rPr sz="1300" spc="35" dirty="0">
                <a:latin typeface="Times New Roman"/>
                <a:cs typeface="Times New Roman"/>
              </a:rPr>
              <a:t>,</a:t>
            </a:r>
            <a:r>
              <a:rPr sz="1300" spc="-85" dirty="0">
                <a:latin typeface="Times New Roman"/>
                <a:cs typeface="Times New Roman"/>
              </a:rPr>
              <a:t> </a:t>
            </a:r>
            <a:r>
              <a:rPr sz="1300" i="1" spc="45" dirty="0">
                <a:latin typeface="Times New Roman"/>
                <a:cs typeface="Times New Roman"/>
              </a:rPr>
              <a:t>x</a:t>
            </a:r>
            <a:r>
              <a:rPr sz="1300" spc="45" dirty="0">
                <a:latin typeface="Times New Roman"/>
                <a:cs typeface="Times New Roman"/>
              </a:rPr>
              <a:t>)</a:t>
            </a:r>
            <a:r>
              <a:rPr sz="1300" i="1" spc="45" dirty="0">
                <a:latin typeface="Times New Roman"/>
                <a:cs typeface="Times New Roman"/>
              </a:rPr>
              <a:t>V</a:t>
            </a:r>
            <a:r>
              <a:rPr sz="1300" i="1" spc="-155" dirty="0">
                <a:latin typeface="Times New Roman"/>
                <a:cs typeface="Times New Roman"/>
              </a:rPr>
              <a:t> </a:t>
            </a:r>
            <a:r>
              <a:rPr sz="1300" spc="35" dirty="0">
                <a:latin typeface="Times New Roman"/>
                <a:cs typeface="Times New Roman"/>
              </a:rPr>
              <a:t>(</a:t>
            </a:r>
            <a:r>
              <a:rPr sz="1300" i="1" spc="35" dirty="0">
                <a:latin typeface="Times New Roman"/>
                <a:cs typeface="Times New Roman"/>
              </a:rPr>
              <a:t>r</a:t>
            </a:r>
            <a:r>
              <a:rPr sz="1300" spc="35" dirty="0">
                <a:latin typeface="Times New Roman"/>
                <a:cs typeface="Times New Roman"/>
              </a:rPr>
              <a:t>,</a:t>
            </a:r>
            <a:r>
              <a:rPr sz="1300" spc="-8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x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r>
              <a:rPr sz="1300" spc="-12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d</a:t>
            </a:r>
            <a:r>
              <a:rPr sz="1300" i="1" spc="-17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86231" y="8589771"/>
            <a:ext cx="48552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Cp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fluid.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mean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m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changes </a:t>
            </a:r>
            <a:r>
              <a:rPr sz="1200" spc="-15" dirty="0">
                <a:latin typeface="Times New Roman"/>
                <a:cs typeface="Times New Roman"/>
              </a:rPr>
              <a:t>during heating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cooling.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24331" y="9117076"/>
            <a:ext cx="4826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properties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internal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spc="-10" dirty="0">
                <a:latin typeface="Times New Roman"/>
                <a:cs typeface="Times New Roman"/>
              </a:rPr>
              <a:t>evaluated </a:t>
            </a:r>
            <a:r>
              <a:rPr sz="1200" spc="-5" dirty="0">
                <a:latin typeface="Times New Roman"/>
                <a:cs typeface="Times New Roman"/>
              </a:rPr>
              <a:t>at the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bulk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98931" y="9290811"/>
            <a:ext cx="4457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i="1" dirty="0">
                <a:latin typeface="Times New Roman"/>
                <a:cs typeface="Times New Roman"/>
              </a:rPr>
              <a:t>fluid </a:t>
            </a:r>
            <a:r>
              <a:rPr sz="1200" i="1" spc="-5" dirty="0">
                <a:latin typeface="Times New Roman"/>
                <a:cs typeface="Times New Roman"/>
              </a:rPr>
              <a:t>temperature, </a:t>
            </a:r>
            <a:r>
              <a:rPr sz="1200" spc="-20" dirty="0">
                <a:latin typeface="Times New Roman"/>
                <a:cs typeface="Times New Roman"/>
              </a:rPr>
              <a:t>which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arithmetic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temperatures at the </a:t>
            </a:r>
            <a:r>
              <a:rPr sz="1200" spc="-25" dirty="0">
                <a:latin typeface="Times New Roman"/>
                <a:cs typeface="Times New Roman"/>
              </a:rPr>
              <a:t>inlet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exit.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spc="5" dirty="0">
                <a:latin typeface="Times New Roman"/>
                <a:cs typeface="Times New Roman"/>
              </a:rPr>
              <a:t>(T</a:t>
            </a:r>
            <a:r>
              <a:rPr sz="1200" b="1" i="1" spc="7" baseline="-10416" dirty="0">
                <a:latin typeface="Times New Roman"/>
                <a:cs typeface="Times New Roman"/>
              </a:rPr>
              <a:t>m, </a:t>
            </a:r>
            <a:r>
              <a:rPr sz="1200" b="1" i="1" spc="-15" baseline="-10416" dirty="0">
                <a:latin typeface="Times New Roman"/>
                <a:cs typeface="Times New Roman"/>
              </a:rPr>
              <a:t>inlet </a:t>
            </a:r>
            <a:r>
              <a:rPr sz="1200" b="1" i="1" spc="-5" dirty="0">
                <a:latin typeface="Times New Roman"/>
                <a:cs typeface="Times New Roman"/>
              </a:rPr>
              <a:t>+ </a:t>
            </a:r>
            <a:r>
              <a:rPr sz="1200" b="1" i="1" spc="10" dirty="0">
                <a:latin typeface="Times New Roman"/>
                <a:cs typeface="Times New Roman"/>
              </a:rPr>
              <a:t>T</a:t>
            </a:r>
            <a:r>
              <a:rPr sz="1200" b="1" i="1" spc="15" baseline="-10416" dirty="0">
                <a:latin typeface="Times New Roman"/>
                <a:cs typeface="Times New Roman"/>
              </a:rPr>
              <a:t>m, </a:t>
            </a:r>
            <a:r>
              <a:rPr sz="1200" b="1" i="1" spc="-7" baseline="-10416" dirty="0">
                <a:latin typeface="Times New Roman"/>
                <a:cs typeface="Times New Roman"/>
              </a:rPr>
              <a:t>exit</a:t>
            </a:r>
            <a:r>
              <a:rPr sz="1200" b="1" i="1" spc="-5" dirty="0">
                <a:latin typeface="Times New Roman"/>
                <a:cs typeface="Times New Roman"/>
              </a:rPr>
              <a:t>)</a:t>
            </a:r>
            <a:r>
              <a:rPr sz="1200" b="1" i="1" spc="20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/2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88940" y="3350260"/>
            <a:ext cx="15506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Fig.(6.18) </a:t>
            </a:r>
            <a:r>
              <a:rPr sz="1000" b="1" i="1" spc="-5" dirty="0">
                <a:latin typeface="Times New Roman"/>
                <a:cs typeface="Times New Roman"/>
              </a:rPr>
              <a:t>Circular </a:t>
            </a:r>
            <a:r>
              <a:rPr sz="1000" b="1" i="1" dirty="0">
                <a:latin typeface="Times New Roman"/>
                <a:cs typeface="Times New Roman"/>
              </a:rPr>
              <a:t>pipes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can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04764" y="3496564"/>
            <a:ext cx="13112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withstand </a:t>
            </a:r>
            <a:r>
              <a:rPr sz="1000" b="1" i="1" spc="-5" dirty="0">
                <a:latin typeface="Times New Roman"/>
                <a:cs typeface="Times New Roman"/>
              </a:rPr>
              <a:t>large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pressure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97018" y="3584956"/>
            <a:ext cx="6289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external </a:t>
            </a:r>
            <a:r>
              <a:rPr sz="1200" spc="-15" dirty="0">
                <a:latin typeface="Times New Roman"/>
                <a:cs typeface="Times New Roman"/>
              </a:rPr>
              <a:t>flow, </a:t>
            </a:r>
            <a:r>
              <a:rPr sz="1200" spc="-5" dirty="0">
                <a:latin typeface="Times New Roman"/>
                <a:cs typeface="Times New Roman"/>
              </a:rPr>
              <a:t>the free-stream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10" dirty="0">
                <a:latin typeface="Times New Roman"/>
                <a:cs typeface="Times New Roman"/>
              </a:rPr>
              <a:t>served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5" dirty="0">
                <a:latin typeface="Times New Roman"/>
                <a:cs typeface="Times New Roman"/>
              </a:rPr>
              <a:t>convenient </a:t>
            </a:r>
            <a:r>
              <a:rPr sz="1200" spc="-10" dirty="0">
                <a:latin typeface="Times New Roman"/>
                <a:cs typeface="Times New Roman"/>
              </a:rPr>
              <a:t>reference </a:t>
            </a:r>
            <a:r>
              <a:rPr sz="1500" b="1" i="1" spc="-7" baseline="-13888" dirty="0">
                <a:latin typeface="Times New Roman"/>
                <a:cs typeface="Times New Roman"/>
              </a:rPr>
              <a:t>differences between </a:t>
            </a:r>
            <a:r>
              <a:rPr sz="1500" b="1" i="1" baseline="-13888" dirty="0">
                <a:latin typeface="Times New Roman"/>
                <a:cs typeface="Times New Roman"/>
              </a:rPr>
              <a:t>the</a:t>
            </a:r>
            <a:r>
              <a:rPr sz="1500" b="1" i="1" spc="135" baseline="-13888" dirty="0">
                <a:latin typeface="Times New Roman"/>
                <a:cs typeface="Times New Roman"/>
              </a:rPr>
              <a:t> </a:t>
            </a:r>
            <a:r>
              <a:rPr sz="1500" b="1" i="1" spc="-7" baseline="-13888" dirty="0">
                <a:latin typeface="Times New Roman"/>
                <a:cs typeface="Times New Roman"/>
              </a:rPr>
              <a:t>inside</a:t>
            </a:r>
            <a:endParaRPr sz="1500" baseline="-13888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10031" y="3761740"/>
            <a:ext cx="6675755" cy="14338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0" marR="119380">
              <a:lnSpc>
                <a:spcPct val="95600"/>
              </a:lnSpc>
              <a:spcBef>
                <a:spcPts val="160"/>
              </a:spcBef>
              <a:tabLst>
                <a:tab pos="5137785" algn="l"/>
              </a:tabLst>
            </a:pP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use 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evaluation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Reynolds  number.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internal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flow,	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outside without 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no free </a:t>
            </a:r>
            <a:r>
              <a:rPr sz="1200" spc="-5" dirty="0">
                <a:latin typeface="Times New Roman"/>
                <a:cs typeface="Times New Roman"/>
              </a:rPr>
              <a:t>stream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we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alternative. 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500" b="1" i="1" baseline="11111" dirty="0">
                <a:latin typeface="Times New Roman"/>
                <a:cs typeface="Times New Roman"/>
              </a:rPr>
              <a:t>undergoing any </a:t>
            </a:r>
            <a:r>
              <a:rPr sz="1500" b="1" i="1" spc="-7" baseline="11111" dirty="0">
                <a:latin typeface="Times New Roman"/>
                <a:cs typeface="Times New Roman"/>
              </a:rPr>
              <a:t>distortion, </a:t>
            </a:r>
            <a:r>
              <a:rPr sz="1500" b="1" i="1" baseline="11111" dirty="0">
                <a:latin typeface="Times New Roman"/>
                <a:cs typeface="Times New Roman"/>
              </a:rPr>
              <a:t>but  </a:t>
            </a:r>
            <a:r>
              <a:rPr sz="1200" spc="-5" dirty="0">
                <a:latin typeface="Times New Roman"/>
                <a:cs typeface="Times New Roman"/>
              </a:rPr>
              <a:t>tube </a:t>
            </a:r>
            <a:r>
              <a:rPr sz="1200" spc="-10" dirty="0">
                <a:latin typeface="Times New Roman"/>
                <a:cs typeface="Times New Roman"/>
              </a:rPr>
              <a:t>changes </a:t>
            </a:r>
            <a:r>
              <a:rPr sz="1200" spc="-5" dirty="0">
                <a:latin typeface="Times New Roman"/>
                <a:cs typeface="Times New Roman"/>
              </a:rPr>
              <a:t>from zero at the </a:t>
            </a:r>
            <a:r>
              <a:rPr sz="1200" spc="-10" dirty="0">
                <a:latin typeface="Times New Roman"/>
                <a:cs typeface="Times New Roman"/>
              </a:rPr>
              <a:t>surface 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no-slip </a:t>
            </a:r>
            <a:r>
              <a:rPr sz="1200" spc="-10" dirty="0">
                <a:latin typeface="Times New Roman"/>
                <a:cs typeface="Times New Roman"/>
              </a:rPr>
              <a:t>condition,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500" b="1" i="1" baseline="22222" dirty="0">
                <a:latin typeface="Times New Roman"/>
                <a:cs typeface="Times New Roman"/>
              </a:rPr>
              <a:t>the </a:t>
            </a:r>
            <a:r>
              <a:rPr sz="1500" b="1" i="1" spc="-7" baseline="22222" dirty="0">
                <a:latin typeface="Times New Roman"/>
                <a:cs typeface="Times New Roman"/>
              </a:rPr>
              <a:t>noncircular </a:t>
            </a:r>
            <a:r>
              <a:rPr sz="1500" b="1" i="1" baseline="22222" dirty="0">
                <a:latin typeface="Times New Roman"/>
                <a:cs typeface="Times New Roman"/>
              </a:rPr>
              <a:t>pipes </a:t>
            </a:r>
            <a:r>
              <a:rPr sz="1500" b="1" i="1" spc="-7" baseline="22222" dirty="0">
                <a:latin typeface="Times New Roman"/>
                <a:cs typeface="Times New Roman"/>
              </a:rPr>
              <a:t>cannot  </a:t>
            </a:r>
            <a:r>
              <a:rPr sz="1200" spc="-25" dirty="0">
                <a:latin typeface="Times New Roman"/>
                <a:cs typeface="Times New Roman"/>
              </a:rPr>
              <a:t>maximum </a:t>
            </a:r>
            <a:r>
              <a:rPr sz="1200" spc="-5" dirty="0">
                <a:latin typeface="Times New Roman"/>
                <a:cs typeface="Times New Roman"/>
              </a:rPr>
              <a:t>at the tube center. Therefore,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15" dirty="0">
                <a:latin typeface="Times New Roman"/>
                <a:cs typeface="Times New Roman"/>
              </a:rPr>
              <a:t>convenient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work </a:t>
            </a:r>
            <a:r>
              <a:rPr sz="1200" spc="-10" dirty="0">
                <a:latin typeface="Times New Roman"/>
                <a:cs typeface="Times New Roman"/>
              </a:rPr>
              <a:t>with</a:t>
            </a:r>
            <a:r>
              <a:rPr sz="1200" spc="2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endParaRPr sz="1200">
              <a:latin typeface="Times New Roman"/>
              <a:cs typeface="Times New Roman"/>
            </a:endParaRPr>
          </a:p>
          <a:p>
            <a:pPr marL="127000" algn="just">
              <a:lnSpc>
                <a:spcPts val="1345"/>
              </a:lnSpc>
            </a:pPr>
            <a:r>
              <a:rPr sz="1200" b="1" spc="-10" dirty="0">
                <a:latin typeface="Times New Roman"/>
                <a:cs typeface="Times New Roman"/>
              </a:rPr>
              <a:t>average 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b="1" spc="-10" dirty="0">
                <a:latin typeface="Times New Roman"/>
                <a:cs typeface="Times New Roman"/>
              </a:rPr>
              <a:t>mean  </a:t>
            </a:r>
            <a:r>
              <a:rPr sz="1200" b="1" spc="-5" dirty="0">
                <a:latin typeface="Times New Roman"/>
                <a:cs typeface="Times New Roman"/>
              </a:rPr>
              <a:t>velocity  </a:t>
            </a:r>
            <a:r>
              <a:rPr sz="1200" b="1" i="1" dirty="0">
                <a:latin typeface="Times New Roman"/>
                <a:cs typeface="Times New Roman"/>
              </a:rPr>
              <a:t>V</a:t>
            </a:r>
            <a:r>
              <a:rPr sz="1200" b="1" i="1" baseline="-10416" dirty="0">
                <a:latin typeface="Times New Roman"/>
                <a:cs typeface="Times New Roman"/>
              </a:rPr>
              <a:t>m</a:t>
            </a:r>
            <a:r>
              <a:rPr sz="1200" i="1" dirty="0">
                <a:latin typeface="Times New Roman"/>
                <a:cs typeface="Times New Roman"/>
              </a:rPr>
              <a:t>,  </a:t>
            </a:r>
            <a:r>
              <a:rPr sz="1200" spc="-20" dirty="0">
                <a:latin typeface="Times New Roman"/>
                <a:cs typeface="Times New Roman"/>
              </a:rPr>
              <a:t>which  remains  </a:t>
            </a:r>
            <a:r>
              <a:rPr sz="1200" spc="-10" dirty="0">
                <a:latin typeface="Times New Roman"/>
                <a:cs typeface="Times New Roman"/>
              </a:rPr>
              <a:t>constant  for   </a:t>
            </a:r>
            <a:r>
              <a:rPr sz="1200" spc="-20" dirty="0">
                <a:latin typeface="Times New Roman"/>
                <a:cs typeface="Times New Roman"/>
              </a:rPr>
              <a:t>incompressible</a:t>
            </a:r>
            <a:endParaRPr sz="1200">
              <a:latin typeface="Times New Roman"/>
              <a:cs typeface="Times New Roman"/>
            </a:endParaRPr>
          </a:p>
          <a:p>
            <a:pPr marL="127000" marR="1735455" algn="just">
              <a:lnSpc>
                <a:spcPct val="95800"/>
              </a:lnSpc>
              <a:spcBef>
                <a:spcPts val="40"/>
              </a:spcBef>
            </a:pP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10" dirty="0">
                <a:latin typeface="Times New Roman"/>
                <a:cs typeface="Times New Roman"/>
              </a:rPr>
              <a:t>sectional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constant.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mean velocity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-10416" dirty="0">
                <a:latin typeface="Times New Roman"/>
                <a:cs typeface="Times New Roman"/>
              </a:rPr>
              <a:t>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tube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determined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requirement </a:t>
            </a:r>
            <a:r>
              <a:rPr sz="1200" spc="-5" dirty="0">
                <a:latin typeface="Times New Roman"/>
                <a:cs typeface="Times New Roman"/>
              </a:rPr>
              <a:t>that the  </a:t>
            </a:r>
            <a:r>
              <a:rPr sz="1200" i="1" spc="-5" dirty="0">
                <a:latin typeface="Times New Roman"/>
                <a:cs typeface="Times New Roman"/>
              </a:rPr>
              <a:t>conservation of mass principle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satisfied Fig. </a:t>
            </a:r>
            <a:r>
              <a:rPr sz="1200" dirty="0">
                <a:latin typeface="Times New Roman"/>
                <a:cs typeface="Times New Roman"/>
              </a:rPr>
              <a:t>(6.19).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488940" y="6373876"/>
            <a:ext cx="1647189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Fig.(6.19) </a:t>
            </a:r>
            <a:r>
              <a:rPr sz="1000" b="1" i="1" spc="-5" dirty="0">
                <a:latin typeface="Times New Roman"/>
                <a:cs typeface="Times New Roman"/>
              </a:rPr>
              <a:t>Actual </a:t>
            </a:r>
            <a:r>
              <a:rPr sz="1000" b="1" i="1" dirty="0">
                <a:latin typeface="Times New Roman"/>
                <a:cs typeface="Times New Roman"/>
              </a:rPr>
              <a:t>and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idealized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549900" y="6520180"/>
            <a:ext cx="15278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velocity </a:t>
            </a:r>
            <a:r>
              <a:rPr sz="1000" b="1" i="1" spc="-5" dirty="0">
                <a:latin typeface="Times New Roman"/>
                <a:cs typeface="Times New Roman"/>
              </a:rPr>
              <a:t>profiles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flow </a:t>
            </a:r>
            <a:r>
              <a:rPr sz="1000" b="1" i="1" spc="5" dirty="0">
                <a:latin typeface="Times New Roman"/>
                <a:cs typeface="Times New Roman"/>
              </a:rPr>
              <a:t>in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98931" y="6617715"/>
            <a:ext cx="654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fluid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any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cross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section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changes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b="1" i="1" spc="22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500" b="1" i="1" baseline="-11111" dirty="0">
                <a:latin typeface="Times New Roman"/>
                <a:cs typeface="Times New Roman"/>
              </a:rPr>
              <a:t>tube (the</a:t>
            </a:r>
            <a:r>
              <a:rPr sz="1500" b="1" i="1" spc="-30" baseline="-11111" dirty="0">
                <a:latin typeface="Times New Roman"/>
                <a:cs typeface="Times New Roman"/>
              </a:rPr>
              <a:t> </a:t>
            </a:r>
            <a:r>
              <a:rPr sz="1500" b="1" i="1" baseline="-11111" dirty="0">
                <a:latin typeface="Times New Roman"/>
                <a:cs typeface="Times New Roman"/>
              </a:rPr>
              <a:t>mass</a:t>
            </a:r>
            <a:r>
              <a:rPr sz="1500" b="1" i="1" spc="7" baseline="-11111" dirty="0">
                <a:latin typeface="Times New Roman"/>
                <a:cs typeface="Times New Roman"/>
              </a:rPr>
              <a:t> </a:t>
            </a:r>
            <a:r>
              <a:rPr sz="1500" b="1" i="1" spc="-7" baseline="-11111" dirty="0">
                <a:latin typeface="Times New Roman"/>
                <a:cs typeface="Times New Roman"/>
              </a:rPr>
              <a:t>flow</a:t>
            </a:r>
            <a:r>
              <a:rPr sz="1500" b="1" i="1" spc="22" baseline="-11111" dirty="0">
                <a:latin typeface="Times New Roman"/>
                <a:cs typeface="Times New Roman"/>
              </a:rPr>
              <a:t> </a:t>
            </a:r>
            <a:r>
              <a:rPr sz="1500" b="1" i="1" spc="-7" baseline="-11111" dirty="0">
                <a:latin typeface="Times New Roman"/>
                <a:cs typeface="Times New Roman"/>
              </a:rPr>
              <a:t>rate</a:t>
            </a:r>
            <a:r>
              <a:rPr sz="1500" b="1" i="1" baseline="-11111" dirty="0">
                <a:latin typeface="Times New Roman"/>
                <a:cs typeface="Times New Roman"/>
              </a:rPr>
              <a:t> of</a:t>
            </a:r>
            <a:r>
              <a:rPr sz="1500" b="1" i="1" spc="-15" baseline="-11111" dirty="0">
                <a:latin typeface="Times New Roman"/>
                <a:cs typeface="Times New Roman"/>
              </a:rPr>
              <a:t> the</a:t>
            </a:r>
            <a:endParaRPr sz="1500" baseline="-11111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48131" y="6794500"/>
            <a:ext cx="666051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algn="just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some </a:t>
            </a:r>
            <a:r>
              <a:rPr sz="1200" spc="-25" dirty="0">
                <a:latin typeface="Times New Roman"/>
                <a:cs typeface="Times New Roman"/>
              </a:rPr>
              <a:t>maximum </a:t>
            </a:r>
            <a:r>
              <a:rPr sz="1200" spc="5" dirty="0">
                <a:latin typeface="Times New Roman"/>
                <a:cs typeface="Times New Roman"/>
              </a:rPr>
              <a:t>(or </a:t>
            </a:r>
            <a:r>
              <a:rPr sz="1200" spc="-30" dirty="0">
                <a:latin typeface="Times New Roman"/>
                <a:cs typeface="Times New Roman"/>
              </a:rPr>
              <a:t>minimum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heating) </a:t>
            </a:r>
            <a:r>
              <a:rPr sz="1200" spc="-5" dirty="0">
                <a:latin typeface="Times New Roman"/>
                <a:cs typeface="Times New Roman"/>
              </a:rPr>
              <a:t>at the tube center.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fluid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same </a:t>
            </a:r>
            <a:r>
              <a:rPr sz="1000" b="1" i="1" spc="-10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both </a:t>
            </a:r>
            <a:r>
              <a:rPr sz="1000" b="1" i="1" dirty="0">
                <a:latin typeface="Times New Roman"/>
                <a:cs typeface="Times New Roman"/>
              </a:rPr>
              <a:t>cases)</a:t>
            </a:r>
            <a:endParaRPr sz="1000">
              <a:latin typeface="Times New Roman"/>
              <a:cs typeface="Times New Roman"/>
            </a:endParaRPr>
          </a:p>
          <a:p>
            <a:pPr marL="88900" marR="1758314" algn="just">
              <a:lnSpc>
                <a:spcPct val="96100"/>
              </a:lnSpc>
              <a:spcBef>
                <a:spcPts val="20"/>
              </a:spcBef>
            </a:pP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15" dirty="0">
                <a:latin typeface="Times New Roman"/>
                <a:cs typeface="Times New Roman"/>
              </a:rPr>
              <a:t>convenient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work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b="1" spc="-10" dirty="0">
                <a:latin typeface="Times New Roman"/>
                <a:cs typeface="Times New Roman"/>
              </a:rPr>
              <a:t>average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b="1" spc="-10" dirty="0">
                <a:latin typeface="Times New Roman"/>
                <a:cs typeface="Times New Roman"/>
              </a:rPr>
              <a:t>mean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m 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10" dirty="0">
                <a:latin typeface="Times New Roman"/>
                <a:cs typeface="Times New Roman"/>
              </a:rPr>
              <a:t>section. </a:t>
            </a:r>
            <a:r>
              <a:rPr sz="1200" spc="-25" dirty="0">
                <a:latin typeface="Times New Roman"/>
                <a:cs typeface="Times New Roman"/>
              </a:rPr>
              <a:t>Unlike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mean </a:t>
            </a:r>
            <a:r>
              <a:rPr sz="1200" spc="-20" dirty="0">
                <a:latin typeface="Times New Roman"/>
                <a:cs typeface="Times New Roman"/>
              </a:rPr>
              <a:t>velocity,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mean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m </a:t>
            </a:r>
            <a:r>
              <a:rPr sz="1200" i="1" spc="-20" dirty="0">
                <a:latin typeface="Times New Roman"/>
                <a:cs typeface="Times New Roman"/>
              </a:rPr>
              <a:t>will </a:t>
            </a:r>
            <a:r>
              <a:rPr sz="1200" i="1" spc="-5" dirty="0">
                <a:latin typeface="Times New Roman"/>
                <a:cs typeface="Times New Roman"/>
              </a:rPr>
              <a:t>change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-15" dirty="0">
                <a:latin typeface="Times New Roman"/>
                <a:cs typeface="Times New Roman"/>
              </a:rPr>
              <a:t>whenever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heated 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cooled.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82655" y="9229852"/>
            <a:ext cx="20789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2" baseline="-23148" dirty="0">
                <a:latin typeface="Times New Roman"/>
                <a:cs typeface="Times New Roman"/>
              </a:rPr>
              <a:t>mean </a:t>
            </a:r>
            <a:r>
              <a:rPr sz="1000" b="1" i="1" dirty="0">
                <a:latin typeface="Times New Roman"/>
                <a:cs typeface="Times New Roman"/>
              </a:rPr>
              <a:t>Fig.(6.20) </a:t>
            </a:r>
            <a:r>
              <a:rPr sz="1000" b="1" i="1" spc="-5" dirty="0">
                <a:latin typeface="Times New Roman"/>
                <a:cs typeface="Times New Roman"/>
              </a:rPr>
              <a:t>Actual </a:t>
            </a:r>
            <a:r>
              <a:rPr sz="1000" b="1" i="1" dirty="0">
                <a:latin typeface="Times New Roman"/>
                <a:cs typeface="Times New Roman"/>
              </a:rPr>
              <a:t>and</a:t>
            </a:r>
            <a:r>
              <a:rPr sz="1000" b="1" i="1" spc="-1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idealized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476747" y="9400540"/>
            <a:ext cx="1672589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spc="-5" dirty="0">
                <a:latin typeface="Times New Roman"/>
                <a:cs typeface="Times New Roman"/>
              </a:rPr>
              <a:t>temperature profiles </a:t>
            </a:r>
            <a:r>
              <a:rPr sz="1000" b="1" i="1" spc="-10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flow</a:t>
            </a:r>
            <a:r>
              <a:rPr sz="1000" b="1" i="1" spc="30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470652" y="9546844"/>
            <a:ext cx="1685289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tube (the rate </a:t>
            </a:r>
            <a:r>
              <a:rPr sz="1000" b="1" i="1" spc="-10" dirty="0">
                <a:latin typeface="Times New Roman"/>
                <a:cs typeface="Times New Roman"/>
              </a:rPr>
              <a:t>at </a:t>
            </a:r>
            <a:r>
              <a:rPr sz="1000" b="1" i="1" dirty="0">
                <a:latin typeface="Times New Roman"/>
                <a:cs typeface="Times New Roman"/>
              </a:rPr>
              <a:t>which </a:t>
            </a:r>
            <a:r>
              <a:rPr sz="1000" b="1" i="1" spc="-5" dirty="0">
                <a:latin typeface="Times New Roman"/>
                <a:cs typeface="Times New Roman"/>
              </a:rPr>
              <a:t>energy 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spc="-5" dirty="0">
                <a:latin typeface="Times New Roman"/>
                <a:cs typeface="Times New Roman"/>
              </a:rPr>
              <a:t>transported with </a:t>
            </a:r>
            <a:r>
              <a:rPr sz="1000" b="1" i="1" dirty="0">
                <a:latin typeface="Times New Roman"/>
                <a:cs typeface="Times New Roman"/>
              </a:rPr>
              <a:t>the fluid </a:t>
            </a:r>
            <a:r>
              <a:rPr sz="1000" b="1" i="1" spc="5" dirty="0">
                <a:latin typeface="Times New Roman"/>
                <a:cs typeface="Times New Roman"/>
              </a:rPr>
              <a:t>is 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same </a:t>
            </a:r>
            <a:r>
              <a:rPr sz="1000" b="1" i="1" dirty="0">
                <a:latin typeface="Times New Roman"/>
                <a:cs typeface="Times New Roman"/>
              </a:rPr>
              <a:t>for both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cases)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80432" y="2408935"/>
            <a:ext cx="2170175" cy="2791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031" y="793495"/>
            <a:ext cx="4343400" cy="5209540"/>
          </a:xfrm>
          <a:custGeom>
            <a:avLst/>
            <a:gdLst/>
            <a:ahLst/>
            <a:cxnLst/>
            <a:rect l="l" t="t" r="r" b="b"/>
            <a:pathLst>
              <a:path w="4343400" h="5209540">
                <a:moveTo>
                  <a:pt x="0" y="5209032"/>
                </a:moveTo>
                <a:lnTo>
                  <a:pt x="4343400" y="5209032"/>
                </a:lnTo>
                <a:lnTo>
                  <a:pt x="4343400" y="0"/>
                </a:lnTo>
                <a:lnTo>
                  <a:pt x="0" y="0"/>
                </a:lnTo>
                <a:lnTo>
                  <a:pt x="0" y="520903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4331" y="768603"/>
            <a:ext cx="4376420" cy="1445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6.4.2.2- </a:t>
            </a:r>
            <a:r>
              <a:rPr sz="1300" b="1" i="1" spc="-5" dirty="0">
                <a:latin typeface="Times New Roman"/>
                <a:cs typeface="Times New Roman"/>
              </a:rPr>
              <a:t>Laminar and Turbulent Flow in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Tubes</a:t>
            </a:r>
            <a:endParaRPr sz="1300">
              <a:latin typeface="Times New Roman"/>
              <a:cs typeface="Times New Roman"/>
            </a:endParaRPr>
          </a:p>
          <a:p>
            <a:pPr marL="12700" marR="5080" indent="198120" algn="just">
              <a:lnSpc>
                <a:spcPct val="95800"/>
              </a:lnSpc>
              <a:spcBef>
                <a:spcPts val="15"/>
              </a:spcBef>
            </a:pP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tube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turbulent, </a:t>
            </a:r>
            <a:r>
              <a:rPr sz="1200" spc="-1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conditions. </a:t>
            </a:r>
            <a:r>
              <a:rPr sz="1200" spc="-25" dirty="0">
                <a:latin typeface="Times New Roman"/>
                <a:cs typeface="Times New Roman"/>
              </a:rPr>
              <a:t>Fluid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streamlined 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5" dirty="0">
                <a:latin typeface="Times New Roman"/>
                <a:cs typeface="Times New Roman"/>
              </a:rPr>
              <a:t>low  </a:t>
            </a:r>
            <a:r>
              <a:rPr sz="1200" spc="-15" dirty="0">
                <a:latin typeface="Times New Roman"/>
                <a:cs typeface="Times New Roman"/>
              </a:rPr>
              <a:t>velocities,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dirty="0">
                <a:latin typeface="Times New Roman"/>
                <a:cs typeface="Times New Roman"/>
              </a:rPr>
              <a:t>turns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increased beyond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critical </a:t>
            </a:r>
            <a:r>
              <a:rPr sz="1200" spc="-15" dirty="0">
                <a:latin typeface="Times New Roman"/>
                <a:cs typeface="Times New Roman"/>
              </a:rPr>
              <a:t>value. </a:t>
            </a:r>
            <a:r>
              <a:rPr sz="1200" spc="-5" dirty="0">
                <a:latin typeface="Times New Roman"/>
                <a:cs typeface="Times New Roman"/>
              </a:rPr>
              <a:t>Most </a:t>
            </a:r>
            <a:r>
              <a:rPr sz="1200" spc="-15" dirty="0">
                <a:latin typeface="Times New Roman"/>
                <a:cs typeface="Times New Roman"/>
              </a:rPr>
              <a:t>pipe flows </a:t>
            </a:r>
            <a:r>
              <a:rPr sz="1200" spc="-5" dirty="0">
                <a:latin typeface="Times New Roman"/>
                <a:cs typeface="Times New Roman"/>
              </a:rPr>
              <a:t>encountered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 are turbulent. 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encountered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25" dirty="0">
                <a:latin typeface="Times New Roman"/>
                <a:cs typeface="Times New Roman"/>
              </a:rPr>
              <a:t>highly </a:t>
            </a:r>
            <a:r>
              <a:rPr sz="1200" spc="-10" dirty="0">
                <a:latin typeface="Times New Roman"/>
                <a:cs typeface="Times New Roman"/>
              </a:rPr>
              <a:t>viscous </a:t>
            </a:r>
            <a:r>
              <a:rPr sz="1200" spc="-25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such as </a:t>
            </a:r>
            <a:r>
              <a:rPr sz="1200" spc="-20" dirty="0">
                <a:latin typeface="Times New Roman"/>
                <a:cs typeface="Times New Roman"/>
              </a:rPr>
              <a:t>oils  flow </a:t>
            </a:r>
            <a:r>
              <a:rPr sz="1200" spc="-25" dirty="0">
                <a:latin typeface="Times New Roman"/>
                <a:cs typeface="Times New Roman"/>
              </a:rPr>
              <a:t>in small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5" dirty="0">
                <a:latin typeface="Times New Roman"/>
                <a:cs typeface="Times New Roman"/>
              </a:rPr>
              <a:t>tubes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narrow </a:t>
            </a:r>
            <a:r>
              <a:rPr sz="1200" spc="-10" dirty="0">
                <a:latin typeface="Times New Roman"/>
                <a:cs typeface="Times New Roman"/>
              </a:rPr>
              <a:t>passages.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 </a:t>
            </a:r>
            <a:r>
              <a:rPr sz="1200" spc="-5" dirty="0">
                <a:latin typeface="Times New Roman"/>
                <a:cs typeface="Times New Roman"/>
              </a:rPr>
              <a:t>tube, the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83804" y="2427985"/>
            <a:ext cx="482600" cy="0"/>
          </a:xfrm>
          <a:custGeom>
            <a:avLst/>
            <a:gdLst/>
            <a:ahLst/>
            <a:cxnLst/>
            <a:rect l="l" t="t" r="r" b="b"/>
            <a:pathLst>
              <a:path w="482600">
                <a:moveTo>
                  <a:pt x="0" y="0"/>
                </a:moveTo>
                <a:lnTo>
                  <a:pt x="482155" y="0"/>
                </a:lnTo>
              </a:path>
            </a:pathLst>
          </a:custGeom>
          <a:ln w="6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52269" y="2427985"/>
            <a:ext cx="347345" cy="0"/>
          </a:xfrm>
          <a:custGeom>
            <a:avLst/>
            <a:gdLst/>
            <a:ahLst/>
            <a:cxnLst/>
            <a:rect l="l" t="t" r="r" b="b"/>
            <a:pathLst>
              <a:path w="347344">
                <a:moveTo>
                  <a:pt x="0" y="0"/>
                </a:moveTo>
                <a:lnTo>
                  <a:pt x="346900" y="0"/>
                </a:lnTo>
              </a:path>
            </a:pathLst>
          </a:custGeom>
          <a:ln w="6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986532" y="2292050"/>
            <a:ext cx="58991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6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-10" dirty="0">
                <a:latin typeface="Times New Roman"/>
                <a:cs typeface="Times New Roman"/>
              </a:rPr>
              <a:t>2</a:t>
            </a:r>
            <a:r>
              <a:rPr sz="1300" spc="-105" dirty="0">
                <a:latin typeface="Times New Roman"/>
                <a:cs typeface="Times New Roman"/>
              </a:rPr>
              <a:t>1</a:t>
            </a:r>
            <a:r>
              <a:rPr sz="1300" spc="-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60651" y="2414240"/>
            <a:ext cx="69723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7535" algn="l"/>
              </a:tabLst>
            </a:pPr>
            <a:r>
              <a:rPr sz="1350" i="1" spc="-605" dirty="0">
                <a:latin typeface="Verdana"/>
                <a:cs typeface="Verdana"/>
              </a:rPr>
              <a:t>	</a:t>
            </a:r>
            <a:r>
              <a:rPr sz="1350" i="1" spc="-675" dirty="0">
                <a:latin typeface="Verdana"/>
                <a:cs typeface="Verdana"/>
              </a:rPr>
              <a:t>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0516" y="2179544"/>
            <a:ext cx="144526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50" spc="-7" baseline="-36324" dirty="0">
                <a:latin typeface="Times New Roman"/>
                <a:cs typeface="Times New Roman"/>
              </a:rPr>
              <a:t>Re </a:t>
            </a:r>
            <a:r>
              <a:rPr sz="1950" spc="-7" baseline="-36324" dirty="0">
                <a:latin typeface="Symbol"/>
                <a:cs typeface="Symbol"/>
              </a:rPr>
              <a:t></a:t>
            </a:r>
            <a:r>
              <a:rPr sz="1950" spc="-7" baseline="-36324" dirty="0">
                <a:latin typeface="Times New Roman"/>
                <a:cs typeface="Times New Roman"/>
              </a:rPr>
              <a:t> </a:t>
            </a:r>
            <a:r>
              <a:rPr sz="1350" i="1" spc="-640" dirty="0">
                <a:latin typeface="Verdana"/>
                <a:cs typeface="Verdana"/>
              </a:rPr>
              <a:t></a:t>
            </a:r>
            <a:r>
              <a:rPr sz="1350" i="1" spc="-285" dirty="0">
                <a:latin typeface="Verdana"/>
                <a:cs typeface="Verdana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V</a:t>
            </a:r>
            <a:r>
              <a:rPr sz="1125" i="1" baseline="-25925" dirty="0">
                <a:latin typeface="Times New Roman"/>
                <a:cs typeface="Times New Roman"/>
              </a:rPr>
              <a:t>m </a:t>
            </a:r>
            <a:r>
              <a:rPr sz="1300" i="1" spc="-5" dirty="0">
                <a:latin typeface="Times New Roman"/>
                <a:cs typeface="Times New Roman"/>
              </a:rPr>
              <a:t>D </a:t>
            </a:r>
            <a:r>
              <a:rPr sz="1950" spc="-7" baseline="-36324" dirty="0">
                <a:latin typeface="Symbol"/>
                <a:cs typeface="Symbol"/>
              </a:rPr>
              <a:t></a:t>
            </a:r>
            <a:r>
              <a:rPr sz="1950" spc="15" baseline="-36324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V</a:t>
            </a:r>
            <a:r>
              <a:rPr sz="1125" i="1" baseline="-25925" dirty="0">
                <a:latin typeface="Times New Roman"/>
                <a:cs typeface="Times New Roman"/>
              </a:rPr>
              <a:t>m </a:t>
            </a:r>
            <a:r>
              <a:rPr sz="1300" i="1" spc="-5" dirty="0">
                <a:latin typeface="Times New Roman"/>
                <a:cs typeface="Times New Roman"/>
              </a:rPr>
              <a:t>D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8131" y="2633980"/>
            <a:ext cx="452374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algn="just">
              <a:lnSpc>
                <a:spcPts val="141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-10416" dirty="0">
                <a:latin typeface="Times New Roman"/>
                <a:cs typeface="Times New Roman"/>
              </a:rPr>
              <a:t>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mean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velocity, </a:t>
            </a:r>
            <a:r>
              <a:rPr sz="1200" b="1" i="1" spc="-5" dirty="0">
                <a:latin typeface="Times New Roman"/>
                <a:cs typeface="Times New Roman"/>
              </a:rPr>
              <a:t>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tube,</a:t>
            </a:r>
            <a:r>
              <a:rPr sz="1200" spc="2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88900" algn="just">
              <a:lnSpc>
                <a:spcPts val="1380"/>
              </a:lnSpc>
            </a:pPr>
            <a:r>
              <a:rPr sz="1200" b="1" i="1" spc="-5" dirty="0">
                <a:latin typeface="Times New Roman"/>
                <a:cs typeface="Times New Roman"/>
              </a:rPr>
              <a:t>ν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kinematic </a:t>
            </a:r>
            <a:r>
              <a:rPr sz="1200" spc="-15" dirty="0">
                <a:latin typeface="Times New Roman"/>
                <a:cs typeface="Times New Roman"/>
              </a:rPr>
              <a:t>viscosity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fluid.</a:t>
            </a:r>
            <a:endParaRPr sz="1200">
              <a:latin typeface="Times New Roman"/>
              <a:cs typeface="Times New Roman"/>
            </a:endParaRPr>
          </a:p>
          <a:p>
            <a:pPr marL="88900" marR="77470" algn="just">
              <a:lnSpc>
                <a:spcPct val="9580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5" dirty="0">
                <a:latin typeface="Times New Roman"/>
                <a:cs typeface="Times New Roman"/>
              </a:rPr>
              <a:t>noncircular </a:t>
            </a:r>
            <a:r>
              <a:rPr sz="1200" spc="-5" dirty="0">
                <a:latin typeface="Times New Roman"/>
                <a:cs typeface="Times New Roman"/>
              </a:rPr>
              <a:t>tubes, the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friction </a:t>
            </a:r>
            <a:r>
              <a:rPr sz="1200" spc="-5" dirty="0">
                <a:latin typeface="Times New Roman"/>
                <a:cs typeface="Times New Roman"/>
              </a:rPr>
              <a:t>factor are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b="1" spc="-10" dirty="0">
                <a:latin typeface="Times New Roman"/>
                <a:cs typeface="Times New Roman"/>
              </a:rPr>
              <a:t>hydraulic </a:t>
            </a:r>
            <a:r>
              <a:rPr sz="1200" b="1" spc="-5" dirty="0">
                <a:latin typeface="Times New Roman"/>
                <a:cs typeface="Times New Roman"/>
              </a:rPr>
              <a:t>diameter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h </a:t>
            </a:r>
            <a:r>
              <a:rPr sz="1200" spc="-20" dirty="0">
                <a:latin typeface="Times New Roman"/>
                <a:cs typeface="Times New Roman"/>
              </a:rPr>
              <a:t>defined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Fig.(6.21);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99997" y="3764343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037" y="0"/>
                </a:lnTo>
              </a:path>
            </a:pathLst>
          </a:custGeom>
          <a:ln w="70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297683" y="3626796"/>
            <a:ext cx="61849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(6.22)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05788" y="3754811"/>
            <a:ext cx="10985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i="1" spc="10" dirty="0"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2011" y="3626796"/>
            <a:ext cx="14732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i="1" spc="15" dirty="0">
                <a:latin typeface="Times New Roman"/>
                <a:cs typeface="Times New Roman"/>
              </a:rPr>
              <a:t>D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33932" y="3736617"/>
            <a:ext cx="7493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i="1" spc="10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21308" y="3517068"/>
            <a:ext cx="48895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950" spc="15" baseline="-36324" dirty="0">
                <a:latin typeface="Symbol"/>
                <a:cs typeface="Symbol"/>
              </a:rPr>
              <a:t></a:t>
            </a:r>
            <a:r>
              <a:rPr sz="1950" spc="15" baseline="-36324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4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5925" dirty="0">
                <a:latin typeface="Times New Roman"/>
                <a:cs typeface="Times New Roman"/>
              </a:rPr>
              <a:t>c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6231" y="3975100"/>
            <a:ext cx="444500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800" marR="32384">
              <a:lnSpc>
                <a:spcPts val="1390"/>
              </a:lnSpc>
              <a:spcBef>
                <a:spcPts val="185"/>
              </a:spcBef>
            </a:pPr>
            <a:r>
              <a:rPr sz="1200" spc="-15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c </a:t>
            </a:r>
            <a:r>
              <a:rPr sz="1200" spc="-3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10" dirty="0">
                <a:latin typeface="Times New Roman"/>
                <a:cs typeface="Times New Roman"/>
              </a:rPr>
              <a:t>sectional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its perimeter.  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hydraulic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diameter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it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reduces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ordinary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96949" y="4781803"/>
            <a:ext cx="747395" cy="0"/>
          </a:xfrm>
          <a:custGeom>
            <a:avLst/>
            <a:gdLst/>
            <a:ahLst/>
            <a:cxnLst/>
            <a:rect l="l" t="t" r="r" b="b"/>
            <a:pathLst>
              <a:path w="747394">
                <a:moveTo>
                  <a:pt x="0" y="0"/>
                </a:moveTo>
                <a:lnTo>
                  <a:pt x="747331" y="0"/>
                </a:lnTo>
              </a:path>
            </a:pathLst>
          </a:custGeom>
          <a:ln w="6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27252" y="4773675"/>
            <a:ext cx="1092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i="1" spc="5" dirty="0"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79395" y="4642611"/>
            <a:ext cx="2838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-4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D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9412" y="4642611"/>
            <a:ext cx="8636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614045" algn="l"/>
              </a:tabLst>
            </a:pPr>
            <a:r>
              <a:rPr sz="1300" i="1" spc="-15" dirty="0">
                <a:latin typeface="Times New Roman"/>
                <a:cs typeface="Times New Roman"/>
              </a:rPr>
              <a:t>D</a:t>
            </a:r>
            <a:r>
              <a:rPr sz="1125" i="1" spc="-22" baseline="-25925" dirty="0">
                <a:latin typeface="Times New Roman"/>
                <a:cs typeface="Times New Roman"/>
              </a:rPr>
              <a:t>h </a:t>
            </a:r>
            <a:r>
              <a:rPr sz="1125" i="1" spc="179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950" u="sng" spc="15" baseline="21367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125" i="1" u="sng" spc="7" baseline="3703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125" i="1" spc="225" baseline="37037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4331" y="4300682"/>
            <a:ext cx="4372610" cy="4622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722630" algn="l"/>
                <a:tab pos="1015365" algn="l"/>
                <a:tab pos="1374775" algn="l"/>
                <a:tab pos="2012314" algn="l"/>
                <a:tab pos="2515870" algn="l"/>
                <a:tab pos="2999105" algn="l"/>
                <a:tab pos="3359150" algn="l"/>
                <a:tab pos="3996690" algn="l"/>
              </a:tabLst>
            </a:pP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dirty="0">
                <a:latin typeface="Times New Roman"/>
                <a:cs typeface="Times New Roman"/>
              </a:rPr>
              <a:t>	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  <a:p>
            <a:pPr marL="414655">
              <a:lnSpc>
                <a:spcPct val="100000"/>
              </a:lnSpc>
              <a:spcBef>
                <a:spcPts val="235"/>
              </a:spcBef>
            </a:pPr>
            <a:r>
              <a:rPr sz="1300" spc="5" dirty="0">
                <a:latin typeface="Times New Roman"/>
                <a:cs typeface="Times New Roman"/>
              </a:rPr>
              <a:t>4</a:t>
            </a:r>
            <a:r>
              <a:rPr sz="1300" spc="-80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70660" y="4506634"/>
            <a:ext cx="805815" cy="49530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300" spc="5" dirty="0">
                <a:latin typeface="Times New Roman"/>
                <a:cs typeface="Times New Roman"/>
              </a:rPr>
              <a:t>4 </a:t>
            </a:r>
            <a:r>
              <a:rPr sz="1300" spc="-340" dirty="0">
                <a:latin typeface="Times New Roman"/>
                <a:cs typeface="Times New Roman"/>
              </a:rPr>
              <a:t>(</a:t>
            </a:r>
            <a:r>
              <a:rPr sz="1350" i="1" spc="-340" dirty="0">
                <a:latin typeface="Verdana"/>
                <a:cs typeface="Verdana"/>
              </a:rPr>
              <a:t> </a:t>
            </a:r>
            <a:r>
              <a:rPr sz="1300" i="1" spc="45" dirty="0">
                <a:latin typeface="Times New Roman"/>
                <a:cs typeface="Times New Roman"/>
              </a:rPr>
              <a:t>D</a:t>
            </a:r>
            <a:r>
              <a:rPr sz="1125" spc="67" baseline="44444" dirty="0">
                <a:latin typeface="Times New Roman"/>
                <a:cs typeface="Times New Roman"/>
              </a:rPr>
              <a:t>2 </a:t>
            </a:r>
            <a:r>
              <a:rPr sz="1300" spc="5" dirty="0">
                <a:latin typeface="Times New Roman"/>
                <a:cs typeface="Times New Roman"/>
              </a:rPr>
              <a:t>/</a:t>
            </a:r>
            <a:r>
              <a:rPr sz="1300" spc="-23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4)</a:t>
            </a:r>
            <a:endParaRPr sz="130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  <a:spcBef>
                <a:spcPts val="225"/>
              </a:spcBef>
            </a:pPr>
            <a:r>
              <a:rPr sz="1350" i="1" spc="-630" dirty="0">
                <a:latin typeface="Verdana"/>
                <a:cs typeface="Verdana"/>
              </a:rPr>
              <a:t></a:t>
            </a:r>
            <a:r>
              <a:rPr sz="1350" i="1" spc="-110" dirty="0">
                <a:latin typeface="Verdana"/>
                <a:cs typeface="Verdana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D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4331" y="5005323"/>
            <a:ext cx="437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17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Practically,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will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laminar,</a:t>
            </a:r>
            <a:r>
              <a:rPr sz="1200" i="1" spc="15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transitional</a:t>
            </a:r>
            <a:r>
              <a:rPr sz="1200" i="1" spc="1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4331" y="5182108"/>
            <a:ext cx="3863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turbulent </a:t>
            </a:r>
            <a:r>
              <a:rPr sz="1200" spc="-10" dirty="0">
                <a:latin typeface="Times New Roman"/>
                <a:cs typeface="Times New Roman"/>
              </a:rPr>
              <a:t>according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38732" y="5355844"/>
            <a:ext cx="124206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9270">
              <a:lnSpc>
                <a:spcPts val="1405"/>
              </a:lnSpc>
              <a:spcBef>
                <a:spcPts val="100"/>
              </a:spcBef>
            </a:pP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5" dirty="0">
                <a:latin typeface="Times New Roman"/>
                <a:cs typeface="Times New Roman"/>
              </a:rPr>
              <a:t>&lt;</a:t>
            </a:r>
            <a:r>
              <a:rPr sz="1200" b="1" i="1" spc="-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2300</a:t>
            </a:r>
            <a:endParaRPr sz="1200">
              <a:latin typeface="Times New Roman"/>
              <a:cs typeface="Times New Roman"/>
            </a:endParaRPr>
          </a:p>
          <a:p>
            <a:pPr marR="5080" algn="r">
              <a:lnSpc>
                <a:spcPts val="1405"/>
              </a:lnSpc>
            </a:pPr>
            <a:r>
              <a:rPr sz="1200" b="1" i="1" spc="-5" dirty="0">
                <a:latin typeface="Times New Roman"/>
                <a:cs typeface="Times New Roman"/>
              </a:rPr>
              <a:t>2300 </a:t>
            </a:r>
            <a:r>
              <a:rPr sz="1200" i="1" spc="-5" dirty="0">
                <a:latin typeface="Times New Roman"/>
                <a:cs typeface="Times New Roman"/>
              </a:rPr>
              <a:t>≤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5" dirty="0">
                <a:latin typeface="Times New Roman"/>
                <a:cs typeface="Times New Roman"/>
              </a:rPr>
              <a:t>≤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10,000</a:t>
            </a:r>
            <a:endParaRPr sz="1200">
              <a:latin typeface="Times New Roman"/>
              <a:cs typeface="Times New Roman"/>
            </a:endParaRPr>
          </a:p>
          <a:p>
            <a:pPr marR="50800" algn="r">
              <a:lnSpc>
                <a:spcPct val="100000"/>
              </a:lnSpc>
            </a:pPr>
            <a:r>
              <a:rPr sz="1200" b="1" i="1" spc="-10" dirty="0">
                <a:latin typeface="Times New Roman"/>
                <a:cs typeface="Times New Roman"/>
              </a:rPr>
              <a:t>Re</a:t>
            </a:r>
            <a:r>
              <a:rPr sz="1200" b="1" i="1" spc="-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&gt;10,000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67532" y="5355844"/>
            <a:ext cx="113347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135"/>
              </a:spcBef>
            </a:pPr>
            <a:r>
              <a:rPr sz="1200" i="1" spc="-5" dirty="0">
                <a:latin typeface="Times New Roman"/>
                <a:cs typeface="Times New Roman"/>
              </a:rPr>
              <a:t>Laminar </a:t>
            </a:r>
            <a:r>
              <a:rPr sz="1200" i="1" dirty="0">
                <a:latin typeface="Times New Roman"/>
                <a:cs typeface="Times New Roman"/>
              </a:rPr>
              <a:t>Flow  </a:t>
            </a:r>
            <a:r>
              <a:rPr sz="1200" i="1" spc="-5" dirty="0">
                <a:latin typeface="Times New Roman"/>
                <a:cs typeface="Times New Roman"/>
              </a:rPr>
              <a:t>Transitional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Flow  </a:t>
            </a:r>
            <a:r>
              <a:rPr sz="1200" i="1" spc="-5" dirty="0">
                <a:latin typeface="Times New Roman"/>
                <a:cs typeface="Times New Roman"/>
              </a:rPr>
              <a:t>Turbulent </a:t>
            </a:r>
            <a:r>
              <a:rPr sz="1200" i="1" dirty="0">
                <a:latin typeface="Times New Roman"/>
                <a:cs typeface="Times New Roman"/>
              </a:rPr>
              <a:t>Flow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79491" y="5291836"/>
            <a:ext cx="1860550" cy="6210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7465" marR="304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Fig.(6.21) The </a:t>
            </a:r>
            <a:r>
              <a:rPr sz="1000" b="1" i="1" spc="-5" dirty="0">
                <a:latin typeface="Times New Roman"/>
                <a:cs typeface="Times New Roman"/>
              </a:rPr>
              <a:t>hydraulic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diameter  D</a:t>
            </a:r>
            <a:r>
              <a:rPr sz="975" b="1" i="1" spc="-7" baseline="-12820" dirty="0">
                <a:latin typeface="Times New Roman"/>
                <a:cs typeface="Times New Roman"/>
              </a:rPr>
              <a:t>h </a:t>
            </a:r>
            <a:r>
              <a:rPr sz="1000" b="1" i="1" dirty="0">
                <a:latin typeface="Times New Roman"/>
                <a:cs typeface="Times New Roman"/>
              </a:rPr>
              <a:t>= </a:t>
            </a:r>
            <a:r>
              <a:rPr sz="1000" b="1" i="1" spc="-10" dirty="0">
                <a:latin typeface="Times New Roman"/>
                <a:cs typeface="Times New Roman"/>
              </a:rPr>
              <a:t>4A</a:t>
            </a:r>
            <a:r>
              <a:rPr sz="975" b="1" i="1" spc="-15" baseline="-12820" dirty="0">
                <a:latin typeface="Times New Roman"/>
                <a:cs typeface="Times New Roman"/>
              </a:rPr>
              <a:t>c </a:t>
            </a:r>
            <a:r>
              <a:rPr sz="1000" b="1" i="1" spc="5" dirty="0">
                <a:latin typeface="Times New Roman"/>
                <a:cs typeface="Times New Roman"/>
              </a:rPr>
              <a:t>/p is </a:t>
            </a:r>
            <a:r>
              <a:rPr sz="1000" b="1" i="1" spc="-5" dirty="0">
                <a:latin typeface="Times New Roman"/>
                <a:cs typeface="Times New Roman"/>
              </a:rPr>
              <a:t>defined </a:t>
            </a:r>
            <a:r>
              <a:rPr sz="1000" b="1" i="1" dirty="0">
                <a:latin typeface="Times New Roman"/>
                <a:cs typeface="Times New Roman"/>
              </a:rPr>
              <a:t>such that it  reduces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ordinary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diameter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ts val="1150"/>
              </a:lnSpc>
            </a:pPr>
            <a:r>
              <a:rPr sz="1000" b="1" i="1" dirty="0">
                <a:latin typeface="Times New Roman"/>
                <a:cs typeface="Times New Roman"/>
              </a:rPr>
              <a:t>for circular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tubes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37031" y="6002528"/>
            <a:ext cx="6288405" cy="4002404"/>
          </a:xfrm>
          <a:custGeom>
            <a:avLst/>
            <a:gdLst/>
            <a:ahLst/>
            <a:cxnLst/>
            <a:rect l="l" t="t" r="r" b="b"/>
            <a:pathLst>
              <a:path w="6288405" h="4002404">
                <a:moveTo>
                  <a:pt x="0" y="4002024"/>
                </a:moveTo>
                <a:lnTo>
                  <a:pt x="6288024" y="4002024"/>
                </a:lnTo>
                <a:lnTo>
                  <a:pt x="6288024" y="0"/>
                </a:lnTo>
                <a:lnTo>
                  <a:pt x="0" y="0"/>
                </a:lnTo>
                <a:lnTo>
                  <a:pt x="0" y="40020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35431" y="6093460"/>
            <a:ext cx="6478270" cy="3743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0">
              <a:lnSpc>
                <a:spcPts val="153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6.4.2.3- </a:t>
            </a:r>
            <a:r>
              <a:rPr sz="1300" b="1" i="1" spc="-5" dirty="0">
                <a:latin typeface="Times New Roman"/>
                <a:cs typeface="Times New Roman"/>
              </a:rPr>
              <a:t>The </a:t>
            </a:r>
            <a:r>
              <a:rPr sz="1300" b="1" i="1" spc="-10" dirty="0">
                <a:latin typeface="Times New Roman"/>
                <a:cs typeface="Times New Roman"/>
              </a:rPr>
              <a:t>Entrance</a:t>
            </a:r>
            <a:r>
              <a:rPr sz="1300" b="1" i="1" spc="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Region</a:t>
            </a:r>
            <a:endParaRPr sz="1300">
              <a:latin typeface="Times New Roman"/>
              <a:cs typeface="Times New Roman"/>
            </a:endParaRPr>
          </a:p>
          <a:p>
            <a:pPr marL="101600">
              <a:lnSpc>
                <a:spcPts val="1490"/>
              </a:lnSpc>
            </a:pPr>
            <a:r>
              <a:rPr sz="1300" b="1" i="1" spc="-5" dirty="0">
                <a:latin typeface="Times New Roman"/>
                <a:cs typeface="Times New Roman"/>
              </a:rPr>
              <a:t>6.4.2.3.a- The Hydrodynamic </a:t>
            </a:r>
            <a:r>
              <a:rPr sz="1300" b="1" i="1" spc="-10" dirty="0">
                <a:latin typeface="Times New Roman"/>
                <a:cs typeface="Times New Roman"/>
              </a:rPr>
              <a:t>Entrance</a:t>
            </a:r>
            <a:r>
              <a:rPr sz="1300" b="1" i="1" spc="5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Region</a:t>
            </a:r>
            <a:endParaRPr sz="1300">
              <a:latin typeface="Times New Roman"/>
              <a:cs typeface="Times New Roman"/>
            </a:endParaRPr>
          </a:p>
          <a:p>
            <a:pPr marL="101600" marR="78740" indent="167640">
              <a:lnSpc>
                <a:spcPts val="139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entering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5" dirty="0">
                <a:latin typeface="Times New Roman"/>
                <a:cs typeface="Times New Roman"/>
              </a:rPr>
              <a:t>tube 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20" dirty="0">
                <a:latin typeface="Times New Roman"/>
                <a:cs typeface="Times New Roman"/>
              </a:rPr>
              <a:t>velocity,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following </a:t>
            </a:r>
            <a:r>
              <a:rPr sz="1200" spc="-5" dirty="0">
                <a:latin typeface="Times New Roman"/>
                <a:cs typeface="Times New Roman"/>
              </a:rPr>
              <a:t>points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happen for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profile;</a:t>
            </a:r>
            <a:endParaRPr sz="1200">
              <a:latin typeface="Times New Roman"/>
              <a:cs typeface="Times New Roman"/>
            </a:endParaRPr>
          </a:p>
          <a:p>
            <a:pPr marL="330200" indent="-204470">
              <a:lnSpc>
                <a:spcPts val="1310"/>
              </a:lnSpc>
              <a:buAutoNum type="arabicPeriod"/>
              <a:tabLst>
                <a:tab pos="3302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particles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layer in </a:t>
            </a:r>
            <a:r>
              <a:rPr sz="1200" dirty="0">
                <a:latin typeface="Times New Roman"/>
                <a:cs typeface="Times New Roman"/>
              </a:rPr>
              <a:t>contact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come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complete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stop,</a:t>
            </a:r>
            <a:endParaRPr sz="1200">
              <a:latin typeface="Times New Roman"/>
              <a:cs typeface="Times New Roman"/>
            </a:endParaRPr>
          </a:p>
          <a:p>
            <a:pPr marL="330200" marR="71755">
              <a:lnSpc>
                <a:spcPts val="1370"/>
              </a:lnSpc>
              <a:spcBef>
                <a:spcPts val="8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25" dirty="0">
                <a:latin typeface="Times New Roman"/>
                <a:cs typeface="Times New Roman"/>
              </a:rPr>
              <a:t>layer will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cause 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particles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adjacent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slow </a:t>
            </a:r>
            <a:r>
              <a:rPr sz="1200" dirty="0">
                <a:latin typeface="Times New Roman"/>
                <a:cs typeface="Times New Roman"/>
              </a:rPr>
              <a:t>down </a:t>
            </a:r>
            <a:r>
              <a:rPr sz="1200" spc="-15" dirty="0">
                <a:latin typeface="Times New Roman"/>
                <a:cs typeface="Times New Roman"/>
              </a:rPr>
              <a:t>gradually </a:t>
            </a:r>
            <a:r>
              <a:rPr sz="1200" spc="-5" dirty="0">
                <a:latin typeface="Times New Roman"/>
                <a:cs typeface="Times New Roman"/>
              </a:rPr>
              <a:t>as 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friction.</a:t>
            </a:r>
            <a:endParaRPr sz="1200">
              <a:latin typeface="Times New Roman"/>
              <a:cs typeface="Times New Roman"/>
            </a:endParaRPr>
          </a:p>
          <a:p>
            <a:pPr marL="330200" marR="68580" indent="-204470">
              <a:lnSpc>
                <a:spcPts val="1370"/>
              </a:lnSpc>
              <a:spcBef>
                <a:spcPts val="20"/>
              </a:spcBef>
              <a:buAutoNum type="arabicPeriod" startAt="2"/>
              <a:tabLst>
                <a:tab pos="3302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make </a:t>
            </a:r>
            <a:r>
              <a:rPr sz="1200" spc="-5" dirty="0">
                <a:latin typeface="Times New Roman"/>
                <a:cs typeface="Times New Roman"/>
              </a:rPr>
              <a:t>up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this velocity </a:t>
            </a:r>
            <a:r>
              <a:rPr sz="1200" spc="-5" dirty="0">
                <a:latin typeface="Times New Roman"/>
                <a:cs typeface="Times New Roman"/>
              </a:rPr>
              <a:t>reduction, 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midsection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25" dirty="0">
                <a:latin typeface="Times New Roman"/>
                <a:cs typeface="Times New Roman"/>
              </a:rPr>
              <a:t>will 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keep the </a:t>
            </a:r>
            <a:r>
              <a:rPr sz="1200" spc="-20" dirty="0">
                <a:latin typeface="Times New Roman"/>
                <a:cs typeface="Times New Roman"/>
              </a:rPr>
              <a:t>mass flow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tube constant.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 result, a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velocity</a:t>
            </a:r>
            <a:endParaRPr sz="1200">
              <a:latin typeface="Times New Roman"/>
              <a:cs typeface="Times New Roman"/>
            </a:endParaRPr>
          </a:p>
          <a:p>
            <a:pPr marL="330200">
              <a:lnSpc>
                <a:spcPts val="1320"/>
              </a:lnSpc>
            </a:pPr>
            <a:r>
              <a:rPr sz="1200" i="1" spc="-5" dirty="0">
                <a:latin typeface="Times New Roman"/>
                <a:cs typeface="Times New Roman"/>
              </a:rPr>
              <a:t>boundary layer </a:t>
            </a:r>
            <a:r>
              <a:rPr sz="1200" spc="-10" dirty="0">
                <a:latin typeface="Times New Roman"/>
                <a:cs typeface="Times New Roman"/>
              </a:rPr>
              <a:t>develops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tube.</a:t>
            </a:r>
            <a:endParaRPr sz="1200">
              <a:latin typeface="Times New Roman"/>
              <a:cs typeface="Times New Roman"/>
            </a:endParaRPr>
          </a:p>
          <a:p>
            <a:pPr marL="330200" marR="74295" indent="-204470">
              <a:lnSpc>
                <a:spcPts val="1390"/>
              </a:lnSpc>
              <a:spcBef>
                <a:spcPts val="55"/>
              </a:spcBef>
              <a:buAutoNum type="arabicPeriod" startAt="3"/>
              <a:tabLst>
                <a:tab pos="3302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15" dirty="0">
                <a:latin typeface="Times New Roman"/>
                <a:cs typeface="Times New Roman"/>
              </a:rPr>
              <a:t>increases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direction until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25" dirty="0">
                <a:latin typeface="Times New Roman"/>
                <a:cs typeface="Times New Roman"/>
              </a:rPr>
              <a:t>layer 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spc="-5" dirty="0">
                <a:latin typeface="Times New Roman"/>
                <a:cs typeface="Times New Roman"/>
              </a:rPr>
              <a:t>the tube center 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Fig.(6.22).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region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inlet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point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merges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centerline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380"/>
              </a:lnSpc>
            </a:pPr>
            <a:r>
              <a:rPr sz="1200" spc="-25" dirty="0">
                <a:latin typeface="Times New Roman"/>
                <a:cs typeface="Times New Roman"/>
              </a:rPr>
              <a:t>is  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  </a:t>
            </a:r>
            <a:r>
              <a:rPr sz="1200" b="1" spc="-5" dirty="0">
                <a:latin typeface="Times New Roman"/>
                <a:cs typeface="Times New Roman"/>
              </a:rPr>
              <a:t>hydrodynamic   entrance   </a:t>
            </a:r>
            <a:r>
              <a:rPr sz="1200" b="1" spc="-10" dirty="0">
                <a:latin typeface="Times New Roman"/>
                <a:cs typeface="Times New Roman"/>
              </a:rPr>
              <a:t>region,   </a:t>
            </a:r>
            <a:r>
              <a:rPr sz="1200" spc="-15" dirty="0">
                <a:latin typeface="Times New Roman"/>
                <a:cs typeface="Times New Roman"/>
              </a:rPr>
              <a:t>and   </a:t>
            </a:r>
            <a:r>
              <a:rPr sz="1200" spc="-5" dirty="0">
                <a:latin typeface="Times New Roman"/>
                <a:cs typeface="Times New Roman"/>
              </a:rPr>
              <a:t>the   </a:t>
            </a:r>
            <a:r>
              <a:rPr sz="1200" spc="-10" dirty="0">
                <a:latin typeface="Times New Roman"/>
                <a:cs typeface="Times New Roman"/>
              </a:rPr>
              <a:t>length 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this   </a:t>
            </a:r>
            <a:r>
              <a:rPr sz="1200" spc="-5" dirty="0">
                <a:latin typeface="Times New Roman"/>
                <a:cs typeface="Times New Roman"/>
              </a:rPr>
              <a:t>region   </a:t>
            </a:r>
            <a:r>
              <a:rPr sz="1200" spc="-25" dirty="0">
                <a:latin typeface="Times New Roman"/>
                <a:cs typeface="Times New Roman"/>
              </a:rPr>
              <a:t>is   </a:t>
            </a:r>
            <a:r>
              <a:rPr sz="1200" spc="-20" dirty="0">
                <a:latin typeface="Times New Roman"/>
                <a:cs typeface="Times New Roman"/>
              </a:rPr>
              <a:t>called  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380"/>
              </a:lnSpc>
            </a:pPr>
            <a:r>
              <a:rPr sz="1200" b="1" spc="-5" dirty="0">
                <a:latin typeface="Times New Roman"/>
                <a:cs typeface="Times New Roman"/>
              </a:rPr>
              <a:t>hydrodynamic </a:t>
            </a:r>
            <a:r>
              <a:rPr sz="1200" b="1" spc="-10" dirty="0">
                <a:latin typeface="Times New Roman"/>
                <a:cs typeface="Times New Roman"/>
              </a:rPr>
              <a:t>entry </a:t>
            </a:r>
            <a:r>
              <a:rPr sz="1200" b="1" spc="-5" dirty="0">
                <a:latin typeface="Times New Roman"/>
                <a:cs typeface="Times New Roman"/>
              </a:rPr>
              <a:t>length</a:t>
            </a:r>
            <a:r>
              <a:rPr sz="1200" b="1" spc="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</a:t>
            </a:r>
            <a:r>
              <a:rPr sz="1200" b="1" i="1" spc="-7" baseline="-10416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01600" marR="78105">
              <a:lnSpc>
                <a:spcPts val="1370"/>
              </a:lnSpc>
              <a:spcBef>
                <a:spcPts val="8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entrance region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spc="-10" dirty="0">
                <a:latin typeface="Times New Roman"/>
                <a:cs typeface="Times New Roman"/>
              </a:rPr>
              <a:t>hydrodynamically </a:t>
            </a:r>
            <a:r>
              <a:rPr sz="1200" b="1" spc="-5" dirty="0">
                <a:latin typeface="Times New Roman"/>
                <a:cs typeface="Times New Roman"/>
              </a:rPr>
              <a:t>developing </a:t>
            </a:r>
            <a:r>
              <a:rPr sz="1200" b="1" spc="-15" dirty="0">
                <a:latin typeface="Times New Roman"/>
                <a:cs typeface="Times New Roman"/>
              </a:rPr>
              <a:t>flow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region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20" dirty="0">
                <a:latin typeface="Times New Roman"/>
                <a:cs typeface="Times New Roman"/>
              </a:rPr>
              <a:t>profile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develops.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-15" dirty="0">
                <a:latin typeface="Times New Roman"/>
                <a:cs typeface="Times New Roman"/>
              </a:rPr>
              <a:t>beyond </a:t>
            </a:r>
            <a:r>
              <a:rPr sz="1200" spc="-5" dirty="0">
                <a:latin typeface="Times New Roman"/>
                <a:cs typeface="Times New Roman"/>
              </a:rPr>
              <a:t>the entrance region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20" dirty="0">
                <a:latin typeface="Times New Roman"/>
                <a:cs typeface="Times New Roman"/>
              </a:rPr>
              <a:t>profile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0" dirty="0">
                <a:latin typeface="Times New Roman"/>
                <a:cs typeface="Times New Roman"/>
              </a:rPr>
              <a:t>fully </a:t>
            </a:r>
            <a:r>
              <a:rPr sz="1200" spc="-10" dirty="0">
                <a:latin typeface="Times New Roman"/>
                <a:cs typeface="Times New Roman"/>
              </a:rPr>
              <a:t>developed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380"/>
              </a:lnSpc>
            </a:pP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15" dirty="0">
                <a:latin typeface="Times New Roman"/>
                <a:cs typeface="Times New Roman"/>
              </a:rPr>
              <a:t>unchanged,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hydrodynamically </a:t>
            </a:r>
            <a:r>
              <a:rPr sz="1200" b="1" spc="-15" dirty="0">
                <a:latin typeface="Times New Roman"/>
                <a:cs typeface="Times New Roman"/>
              </a:rPr>
              <a:t>fully </a:t>
            </a:r>
            <a:r>
              <a:rPr sz="1200" b="1" spc="-5" dirty="0">
                <a:latin typeface="Times New Roman"/>
                <a:cs typeface="Times New Roman"/>
              </a:rPr>
              <a:t>developed</a:t>
            </a:r>
            <a:r>
              <a:rPr sz="1200" b="1" spc="19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region.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39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1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velocity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profile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fully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developed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region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parabolic</a:t>
            </a:r>
            <a:r>
              <a:rPr sz="1200" i="1" spc="15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laminar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somewhat</a:t>
            </a:r>
            <a:endParaRPr sz="1200">
              <a:latin typeface="Times New Roman"/>
              <a:cs typeface="Times New Roman"/>
            </a:endParaRPr>
          </a:p>
          <a:p>
            <a:pPr marL="101600">
              <a:lnSpc>
                <a:spcPts val="1430"/>
              </a:lnSpc>
            </a:pPr>
            <a:r>
              <a:rPr sz="1200" i="1" dirty="0">
                <a:latin typeface="Times New Roman"/>
                <a:cs typeface="Times New Roman"/>
              </a:rPr>
              <a:t>flatter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due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eddy motion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radial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direction.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8848" y="805687"/>
            <a:ext cx="4757928" cy="1441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43220" y="1234948"/>
            <a:ext cx="1472565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Fig.(6.22) The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development 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velocity boundary  </a:t>
            </a:r>
            <a:r>
              <a:rPr sz="1000" b="1" i="1" dirty="0">
                <a:latin typeface="Times New Roman"/>
                <a:cs typeface="Times New Roman"/>
              </a:rPr>
              <a:t>layer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tube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7031" y="2232151"/>
            <a:ext cx="6301105" cy="2670175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3175">
              <a:lnSpc>
                <a:spcPts val="1415"/>
              </a:lnSpc>
            </a:pPr>
            <a:r>
              <a:rPr sz="1300" b="1" i="1" spc="-5" dirty="0">
                <a:latin typeface="Times New Roman"/>
                <a:cs typeface="Times New Roman"/>
              </a:rPr>
              <a:t>6.4.2.3.b- The Thermal </a:t>
            </a:r>
            <a:r>
              <a:rPr sz="1300" b="1" i="1" spc="-10" dirty="0">
                <a:latin typeface="Times New Roman"/>
                <a:cs typeface="Times New Roman"/>
              </a:rPr>
              <a:t>Entrance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Region</a:t>
            </a:r>
            <a:endParaRPr sz="1300">
              <a:latin typeface="Times New Roman"/>
              <a:cs typeface="Times New Roman"/>
            </a:endParaRPr>
          </a:p>
          <a:p>
            <a:pPr indent="198120">
              <a:lnSpc>
                <a:spcPts val="1370"/>
              </a:lnSpc>
              <a:spcBef>
                <a:spcPts val="55"/>
              </a:spcBef>
            </a:pPr>
            <a:r>
              <a:rPr sz="1200" dirty="0">
                <a:latin typeface="Times New Roman"/>
                <a:cs typeface="Times New Roman"/>
              </a:rPr>
              <a:t>Now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entering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5" dirty="0">
                <a:latin typeface="Times New Roman"/>
                <a:cs typeface="Times New Roman"/>
              </a:rPr>
              <a:t>tube whose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maintained 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temperature, the </a:t>
            </a:r>
            <a:r>
              <a:rPr sz="1200" spc="-20" dirty="0">
                <a:latin typeface="Times New Roman"/>
                <a:cs typeface="Times New Roman"/>
              </a:rPr>
              <a:t>following </a:t>
            </a:r>
            <a:r>
              <a:rPr sz="1200" spc="-5" dirty="0">
                <a:latin typeface="Times New Roman"/>
                <a:cs typeface="Times New Roman"/>
              </a:rPr>
              <a:t>points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happen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20" dirty="0">
                <a:latin typeface="Times New Roman"/>
                <a:cs typeface="Times New Roman"/>
              </a:rPr>
              <a:t>profile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flow;</a:t>
            </a:r>
            <a:endParaRPr sz="1200">
              <a:latin typeface="Times New Roman"/>
              <a:cs typeface="Times New Roman"/>
            </a:endParaRPr>
          </a:p>
          <a:p>
            <a:pPr marL="228600" indent="-204470">
              <a:lnSpc>
                <a:spcPts val="1370"/>
              </a:lnSpc>
              <a:spcBef>
                <a:spcPts val="20"/>
              </a:spcBef>
              <a:buAutoNum type="arabicPeriod"/>
              <a:tabLst>
                <a:tab pos="2286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particles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layer in </a:t>
            </a:r>
            <a:r>
              <a:rPr sz="1200" dirty="0">
                <a:latin typeface="Times New Roman"/>
                <a:cs typeface="Times New Roman"/>
              </a:rPr>
              <a:t>contact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temperature.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This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will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initiate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convection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development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228600" marR="3175">
              <a:lnSpc>
                <a:spcPts val="1320"/>
              </a:lnSpc>
            </a:pPr>
            <a:r>
              <a:rPr sz="1200" i="1" spc="-5" dirty="0">
                <a:latin typeface="Times New Roman"/>
                <a:cs typeface="Times New Roman"/>
              </a:rPr>
              <a:t>thermal boundary layer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tube.</a:t>
            </a:r>
            <a:endParaRPr sz="1200">
              <a:latin typeface="Times New Roman"/>
              <a:cs typeface="Times New Roman"/>
            </a:endParaRPr>
          </a:p>
          <a:p>
            <a:pPr marL="228600" marR="3175" indent="-204470">
              <a:lnSpc>
                <a:spcPts val="1390"/>
              </a:lnSpc>
              <a:spcBef>
                <a:spcPts val="55"/>
              </a:spcBef>
              <a:buAutoNum type="arabicPeriod" startAt="2"/>
              <a:tabLst>
                <a:tab pos="2286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increases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direction until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25" dirty="0">
                <a:latin typeface="Times New Roman"/>
                <a:cs typeface="Times New Roman"/>
              </a:rPr>
              <a:t>layer 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spc="-5" dirty="0">
                <a:latin typeface="Times New Roman"/>
                <a:cs typeface="Times New Roman"/>
              </a:rPr>
              <a:t>the tube center, 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Fig.(6.23).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flow 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10" dirty="0">
                <a:latin typeface="Times New Roman"/>
                <a:cs typeface="Times New Roman"/>
              </a:rPr>
              <a:t>develops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spc="-5" dirty="0">
                <a:latin typeface="Times New Roman"/>
                <a:cs typeface="Times New Roman"/>
              </a:rPr>
              <a:t>the tube center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80"/>
              </a:lnSpc>
            </a:pP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called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thermal </a:t>
            </a:r>
            <a:r>
              <a:rPr sz="1200" b="1" spc="-5" dirty="0">
                <a:latin typeface="Times New Roman"/>
                <a:cs typeface="Times New Roman"/>
              </a:rPr>
              <a:t>entrance </a:t>
            </a:r>
            <a:r>
              <a:rPr sz="1200" b="1" spc="-10" dirty="0">
                <a:latin typeface="Times New Roman"/>
                <a:cs typeface="Times New Roman"/>
              </a:rPr>
              <a:t>region,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thermal entry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length</a:t>
            </a:r>
            <a:endParaRPr sz="1200">
              <a:latin typeface="Times New Roman"/>
              <a:cs typeface="Times New Roman"/>
            </a:endParaRPr>
          </a:p>
          <a:p>
            <a:pPr marR="3175">
              <a:lnSpc>
                <a:spcPts val="1380"/>
              </a:lnSpc>
            </a:pP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b="1" i="1" baseline="-10416" dirty="0">
                <a:latin typeface="Times New Roman"/>
                <a:cs typeface="Times New Roman"/>
              </a:rPr>
              <a:t>t</a:t>
            </a:r>
            <a:r>
              <a:rPr sz="1200" i="1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70"/>
              </a:lnSpc>
              <a:spcBef>
                <a:spcPts val="8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entrance region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spc="-15" dirty="0">
                <a:latin typeface="Times New Roman"/>
                <a:cs typeface="Times New Roman"/>
              </a:rPr>
              <a:t>thermally </a:t>
            </a:r>
            <a:r>
              <a:rPr sz="1200" b="1" spc="-5" dirty="0">
                <a:latin typeface="Times New Roman"/>
                <a:cs typeface="Times New Roman"/>
              </a:rPr>
              <a:t>developing </a:t>
            </a:r>
            <a:r>
              <a:rPr sz="1200" b="1" spc="-15" dirty="0">
                <a:latin typeface="Times New Roman"/>
                <a:cs typeface="Times New Roman"/>
              </a:rPr>
              <a:t>flow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region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0" dirty="0">
                <a:latin typeface="Times New Roman"/>
                <a:cs typeface="Times New Roman"/>
              </a:rPr>
              <a:t>profile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develops.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4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-15" dirty="0">
                <a:latin typeface="Times New Roman"/>
                <a:cs typeface="Times New Roman"/>
              </a:rPr>
              <a:t>beyond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entrance region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dimensionless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0" dirty="0">
                <a:latin typeface="Times New Roman"/>
                <a:cs typeface="Times New Roman"/>
              </a:rPr>
              <a:t>profile</a:t>
            </a:r>
            <a:endParaRPr sz="1200">
              <a:latin typeface="Times New Roman"/>
              <a:cs typeface="Times New Roman"/>
            </a:endParaRPr>
          </a:p>
          <a:p>
            <a:pPr marR="3175">
              <a:lnSpc>
                <a:spcPts val="1430"/>
              </a:lnSpc>
            </a:pP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spc="-5" dirty="0">
                <a:latin typeface="Times New Roman"/>
                <a:cs typeface="Times New Roman"/>
              </a:rPr>
              <a:t>-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dirty="0">
                <a:latin typeface="Times New Roman"/>
                <a:cs typeface="Times New Roman"/>
              </a:rPr>
              <a:t>)/(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spc="-5" dirty="0">
                <a:latin typeface="Times New Roman"/>
                <a:cs typeface="Times New Roman"/>
              </a:rPr>
              <a:t>- </a:t>
            </a:r>
            <a:r>
              <a:rPr sz="1200" b="1" i="1" spc="10" dirty="0">
                <a:latin typeface="Times New Roman"/>
                <a:cs typeface="Times New Roman"/>
              </a:rPr>
              <a:t>T</a:t>
            </a:r>
            <a:r>
              <a:rPr sz="1200" b="1" i="1" spc="15" baseline="-10416" dirty="0">
                <a:latin typeface="Times New Roman"/>
                <a:cs typeface="Times New Roman"/>
              </a:rPr>
              <a:t>m</a:t>
            </a:r>
            <a:r>
              <a:rPr sz="1200" b="1" spc="10" dirty="0">
                <a:latin typeface="Times New Roman"/>
                <a:cs typeface="Times New Roman"/>
              </a:rPr>
              <a:t>) </a:t>
            </a: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15" dirty="0">
                <a:latin typeface="Times New Roman"/>
                <a:cs typeface="Times New Roman"/>
              </a:rPr>
              <a:t>unchanged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5" dirty="0">
                <a:latin typeface="Times New Roman"/>
                <a:cs typeface="Times New Roman"/>
              </a:rPr>
              <a:t>thermally fully </a:t>
            </a:r>
            <a:r>
              <a:rPr sz="1200" b="1" spc="-5" dirty="0">
                <a:latin typeface="Times New Roman"/>
                <a:cs typeface="Times New Roman"/>
              </a:rPr>
              <a:t>developed</a:t>
            </a:r>
            <a:r>
              <a:rPr sz="1200" b="1" spc="17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region.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7031" y="6737095"/>
            <a:ext cx="6288405" cy="3291840"/>
          </a:xfrm>
          <a:custGeom>
            <a:avLst/>
            <a:gdLst/>
            <a:ahLst/>
            <a:cxnLst/>
            <a:rect l="l" t="t" r="r" b="b"/>
            <a:pathLst>
              <a:path w="6288405" h="3291840">
                <a:moveTo>
                  <a:pt x="0" y="3291840"/>
                </a:moveTo>
                <a:lnTo>
                  <a:pt x="6288024" y="3291840"/>
                </a:lnTo>
                <a:lnTo>
                  <a:pt x="6288024" y="0"/>
                </a:lnTo>
                <a:lnTo>
                  <a:pt x="0" y="0"/>
                </a:lnTo>
                <a:lnTo>
                  <a:pt x="0" y="329184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7031" y="6712204"/>
            <a:ext cx="6303010" cy="74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ts val="1515"/>
              </a:lnSpc>
              <a:spcBef>
                <a:spcPts val="9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6.4.2.3.c- The Fully </a:t>
            </a:r>
            <a:r>
              <a:rPr sz="1300" b="1" i="1" spc="-10" dirty="0">
                <a:latin typeface="Times New Roman"/>
                <a:cs typeface="Times New Roman"/>
              </a:rPr>
              <a:t>Developed</a:t>
            </a:r>
            <a:r>
              <a:rPr sz="1300" b="1" i="1" spc="5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Region</a:t>
            </a:r>
            <a:endParaRPr sz="1300">
              <a:latin typeface="Times New Roman"/>
              <a:cs typeface="Times New Roman"/>
            </a:endParaRPr>
          </a:p>
          <a:p>
            <a:pPr marR="5080" indent="158115" algn="just">
              <a:lnSpc>
                <a:spcPct val="95800"/>
              </a:lnSpc>
              <a:spcBef>
                <a:spcPts val="1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i="1" spc="-5" dirty="0">
                <a:latin typeface="Times New Roman"/>
                <a:cs typeface="Times New Roman"/>
              </a:rPr>
              <a:t>hydrodynamically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thermally </a:t>
            </a:r>
            <a:r>
              <a:rPr sz="1200" spc="-10" dirty="0">
                <a:latin typeface="Times New Roman"/>
                <a:cs typeface="Times New Roman"/>
              </a:rPr>
              <a:t>developed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velocity and </a:t>
            </a:r>
            <a:r>
              <a:rPr sz="1200" spc="-20" dirty="0">
                <a:latin typeface="Times New Roman"/>
                <a:cs typeface="Times New Roman"/>
              </a:rPr>
              <a:t>dimensionless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profiles </a:t>
            </a:r>
            <a:r>
              <a:rPr sz="1200" spc="-20" dirty="0">
                <a:latin typeface="Times New Roman"/>
                <a:cs typeface="Times New Roman"/>
              </a:rPr>
              <a:t>remain </a:t>
            </a:r>
            <a:r>
              <a:rPr sz="1200" spc="-15" dirty="0">
                <a:latin typeface="Times New Roman"/>
                <a:cs typeface="Times New Roman"/>
              </a:rPr>
              <a:t>unchanged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dirty="0">
                <a:latin typeface="Times New Roman"/>
                <a:cs typeface="Times New Roman"/>
              </a:rPr>
              <a:t>the </a:t>
            </a:r>
            <a:r>
              <a:rPr sz="1200" b="1" spc="-15" dirty="0">
                <a:latin typeface="Times New Roman"/>
                <a:cs typeface="Times New Roman"/>
              </a:rPr>
              <a:t>fully </a:t>
            </a:r>
            <a:r>
              <a:rPr sz="1200" b="1" spc="-5" dirty="0">
                <a:latin typeface="Times New Roman"/>
                <a:cs typeface="Times New Roman"/>
              </a:rPr>
              <a:t>developed  </a:t>
            </a:r>
            <a:r>
              <a:rPr sz="1200" b="1" spc="-10" dirty="0">
                <a:latin typeface="Times New Roman"/>
                <a:cs typeface="Times New Roman"/>
              </a:rPr>
              <a:t>region</a:t>
            </a:r>
            <a:r>
              <a:rPr sz="1200" i="1" spc="-1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7031" y="7541259"/>
            <a:ext cx="2255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- Hydrodynamically </a:t>
            </a:r>
            <a:r>
              <a:rPr sz="1200" i="1" dirty="0">
                <a:latin typeface="Times New Roman"/>
                <a:cs typeface="Times New Roman"/>
              </a:rPr>
              <a:t>fully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developed;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06330" y="7661211"/>
            <a:ext cx="531495" cy="0"/>
          </a:xfrm>
          <a:custGeom>
            <a:avLst/>
            <a:gdLst/>
            <a:ahLst/>
            <a:cxnLst/>
            <a:rect l="l" t="t" r="r" b="b"/>
            <a:pathLst>
              <a:path w="531495">
                <a:moveTo>
                  <a:pt x="0" y="0"/>
                </a:moveTo>
                <a:lnTo>
                  <a:pt x="531495" y="0"/>
                </a:lnTo>
              </a:path>
            </a:pathLst>
          </a:custGeom>
          <a:ln w="65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584447" y="7654394"/>
            <a:ext cx="189865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Symbol"/>
                <a:cs typeface="Symbol"/>
              </a:rPr>
              <a:t></a:t>
            </a:r>
            <a:r>
              <a:rPr sz="1250" spc="-155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x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88359" y="7431889"/>
            <a:ext cx="825500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1250" spc="20" dirty="0">
                <a:latin typeface="Symbol"/>
                <a:cs typeface="Symbol"/>
              </a:rPr>
              <a:t></a:t>
            </a:r>
            <a:r>
              <a:rPr sz="1250" i="1" spc="20" dirty="0">
                <a:latin typeface="Times New Roman"/>
                <a:cs typeface="Times New Roman"/>
              </a:rPr>
              <a:t>V</a:t>
            </a:r>
            <a:r>
              <a:rPr sz="1250" i="1" spc="-15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(</a:t>
            </a:r>
            <a:r>
              <a:rPr sz="1250" i="1" spc="25" dirty="0">
                <a:latin typeface="Times New Roman"/>
                <a:cs typeface="Times New Roman"/>
              </a:rPr>
              <a:t>r</a:t>
            </a:r>
            <a:r>
              <a:rPr sz="1250" spc="25" dirty="0">
                <a:latin typeface="Times New Roman"/>
                <a:cs typeface="Times New Roman"/>
              </a:rPr>
              <a:t>,</a:t>
            </a:r>
            <a:r>
              <a:rPr sz="1250" spc="-15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875" spc="-7" baseline="-33333" dirty="0">
                <a:latin typeface="Symbol"/>
                <a:cs typeface="Symbol"/>
              </a:rPr>
              <a:t></a:t>
            </a:r>
            <a:r>
              <a:rPr sz="1875" spc="-112" baseline="-33333" dirty="0">
                <a:latin typeface="Times New Roman"/>
                <a:cs typeface="Times New Roman"/>
              </a:rPr>
              <a:t> </a:t>
            </a:r>
            <a:r>
              <a:rPr sz="1875" spc="-7" baseline="-33333" dirty="0">
                <a:latin typeface="Times New Roman"/>
                <a:cs typeface="Times New Roman"/>
              </a:rPr>
              <a:t>0</a:t>
            </a:r>
            <a:endParaRPr sz="1875" baseline="-3333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22064" y="7535522"/>
            <a:ext cx="1986914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5275" algn="l"/>
                <a:tab pos="1343660" algn="l"/>
              </a:tabLst>
            </a:pPr>
            <a:r>
              <a:rPr sz="1875" spc="-7" baseline="2222" dirty="0">
                <a:latin typeface="Symbol"/>
                <a:cs typeface="Symbol"/>
              </a:rPr>
              <a:t></a:t>
            </a:r>
            <a:r>
              <a:rPr sz="1875" spc="-7" baseline="2222" dirty="0">
                <a:latin typeface="Times New Roman"/>
                <a:cs typeface="Times New Roman"/>
              </a:rPr>
              <a:t>	</a:t>
            </a:r>
            <a:r>
              <a:rPr sz="1875" i="1" spc="-7" baseline="2222" dirty="0">
                <a:latin typeface="Times New Roman"/>
                <a:cs typeface="Times New Roman"/>
              </a:rPr>
              <a:t>V</a:t>
            </a:r>
            <a:r>
              <a:rPr sz="1875" i="1" spc="187" baseline="2222" dirty="0">
                <a:latin typeface="Times New Roman"/>
                <a:cs typeface="Times New Roman"/>
              </a:rPr>
              <a:t> </a:t>
            </a:r>
            <a:r>
              <a:rPr sz="1875" spc="-7" baseline="2222" dirty="0">
                <a:latin typeface="Symbol"/>
                <a:cs typeface="Symbol"/>
              </a:rPr>
              <a:t></a:t>
            </a:r>
            <a:r>
              <a:rPr sz="1875" spc="-240" baseline="2222" dirty="0">
                <a:latin typeface="Times New Roman"/>
                <a:cs typeface="Times New Roman"/>
              </a:rPr>
              <a:t> </a:t>
            </a:r>
            <a:r>
              <a:rPr sz="1875" i="1" spc="-7" baseline="2222" dirty="0">
                <a:latin typeface="Times New Roman"/>
                <a:cs typeface="Times New Roman"/>
              </a:rPr>
              <a:t>V</a:t>
            </a:r>
            <a:r>
              <a:rPr sz="1875" i="1" spc="-209" baseline="2222" dirty="0">
                <a:latin typeface="Times New Roman"/>
                <a:cs typeface="Times New Roman"/>
              </a:rPr>
              <a:t> </a:t>
            </a:r>
            <a:r>
              <a:rPr sz="1875" spc="15" baseline="2222" dirty="0">
                <a:latin typeface="Times New Roman"/>
                <a:cs typeface="Times New Roman"/>
              </a:rPr>
              <a:t>(</a:t>
            </a:r>
            <a:r>
              <a:rPr sz="1875" i="1" spc="127" baseline="2222" dirty="0">
                <a:latin typeface="Times New Roman"/>
                <a:cs typeface="Times New Roman"/>
              </a:rPr>
              <a:t>r</a:t>
            </a:r>
            <a:r>
              <a:rPr sz="1875" spc="-7" baseline="2222" dirty="0">
                <a:latin typeface="Times New Roman"/>
                <a:cs typeface="Times New Roman"/>
              </a:rPr>
              <a:t>)</a:t>
            </a:r>
            <a:r>
              <a:rPr sz="1875" baseline="2222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…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6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-5" dirty="0">
                <a:latin typeface="Times New Roman"/>
                <a:cs typeface="Times New Roman"/>
              </a:rPr>
              <a:t>23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7031" y="8041132"/>
            <a:ext cx="1749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- Thermally </a:t>
            </a:r>
            <a:r>
              <a:rPr sz="1200" i="1" dirty="0">
                <a:latin typeface="Times New Roman"/>
                <a:cs typeface="Times New Roman"/>
              </a:rPr>
              <a:t>fully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developed;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5986" y="8154416"/>
            <a:ext cx="929640" cy="0"/>
          </a:xfrm>
          <a:custGeom>
            <a:avLst/>
            <a:gdLst/>
            <a:ahLst/>
            <a:cxnLst/>
            <a:rect l="l" t="t" r="r" b="b"/>
            <a:pathLst>
              <a:path w="929639">
                <a:moveTo>
                  <a:pt x="0" y="0"/>
                </a:moveTo>
                <a:lnTo>
                  <a:pt x="929259" y="0"/>
                </a:lnTo>
              </a:path>
            </a:pathLst>
          </a:custGeom>
          <a:ln w="6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391408" y="8147652"/>
            <a:ext cx="160464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1250" spc="10" dirty="0">
                <a:latin typeface="Symbol"/>
                <a:cs typeface="Symbol"/>
              </a:rPr>
              <a:t>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x </a:t>
            </a:r>
            <a:r>
              <a:rPr sz="1875" spc="7" baseline="28888" dirty="0">
                <a:latin typeface="Symbol"/>
                <a:cs typeface="Symbol"/>
              </a:rPr>
              <a:t></a:t>
            </a:r>
            <a:r>
              <a:rPr sz="1875" spc="7" baseline="28888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spc="45" dirty="0">
                <a:latin typeface="Times New Roman"/>
                <a:cs typeface="Times New Roman"/>
              </a:rPr>
              <a:t>(</a:t>
            </a:r>
            <a:r>
              <a:rPr sz="1250" i="1" spc="45" dirty="0">
                <a:latin typeface="Times New Roman"/>
                <a:cs typeface="Times New Roman"/>
              </a:rPr>
              <a:t>x</a:t>
            </a:r>
            <a:r>
              <a:rPr sz="1250" spc="45" dirty="0">
                <a:latin typeface="Times New Roman"/>
                <a:cs typeface="Times New Roman"/>
              </a:rPr>
              <a:t>)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spc="45" dirty="0">
                <a:latin typeface="Times New Roman"/>
                <a:cs typeface="Times New Roman"/>
              </a:rPr>
              <a:t>(</a:t>
            </a:r>
            <a:r>
              <a:rPr sz="1250" i="1" spc="45" dirty="0">
                <a:latin typeface="Times New Roman"/>
                <a:cs typeface="Times New Roman"/>
              </a:rPr>
              <a:t>x</a:t>
            </a:r>
            <a:r>
              <a:rPr sz="1250" spc="45" dirty="0">
                <a:latin typeface="Times New Roman"/>
                <a:cs typeface="Times New Roman"/>
              </a:rPr>
              <a:t>) </a:t>
            </a:r>
            <a:r>
              <a:rPr sz="1875" spc="7" baseline="28888" dirty="0">
                <a:latin typeface="Symbol"/>
                <a:cs typeface="Symbol"/>
              </a:rPr>
              <a:t></a:t>
            </a:r>
            <a:r>
              <a:rPr sz="1875" spc="7" baseline="28888" dirty="0">
                <a:latin typeface="Times New Roman"/>
                <a:cs typeface="Times New Roman"/>
              </a:rPr>
              <a:t> </a:t>
            </a:r>
            <a:r>
              <a:rPr sz="1875" spc="15" baseline="44444" dirty="0">
                <a:latin typeface="Symbol"/>
                <a:cs typeface="Symbol"/>
              </a:rPr>
              <a:t></a:t>
            </a:r>
            <a:r>
              <a:rPr sz="1875" spc="-345" baseline="44444" dirty="0">
                <a:latin typeface="Times New Roman"/>
                <a:cs typeface="Times New Roman"/>
              </a:rPr>
              <a:t> </a:t>
            </a:r>
            <a:r>
              <a:rPr sz="1875" spc="15" baseline="44444" dirty="0">
                <a:latin typeface="Times New Roman"/>
                <a:cs typeface="Times New Roman"/>
              </a:rPr>
              <a:t>0</a:t>
            </a:r>
            <a:endParaRPr sz="1875" baseline="44444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36264" y="8190324"/>
            <a:ext cx="108394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673100" algn="l"/>
                <a:tab pos="1008380" algn="l"/>
              </a:tabLst>
            </a:pPr>
            <a:r>
              <a:rPr sz="1250" spc="5" dirty="0">
                <a:latin typeface="Symbol"/>
                <a:cs typeface="Symbol"/>
              </a:rPr>
              <a:t></a:t>
            </a:r>
            <a:r>
              <a:rPr sz="1250" spc="5" dirty="0">
                <a:latin typeface="Times New Roman"/>
                <a:cs typeface="Times New Roman"/>
              </a:rPr>
              <a:t>  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750" i="1" spc="-5" dirty="0">
                <a:latin typeface="Times New Roman"/>
                <a:cs typeface="Times New Roman"/>
              </a:rPr>
              <a:t>s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750" i="1" spc="-10" dirty="0">
                <a:latin typeface="Times New Roman"/>
                <a:cs typeface="Times New Roman"/>
              </a:rPr>
              <a:t>m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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81883" y="7919052"/>
            <a:ext cx="136398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12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50" u="sng" spc="-1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50" u="sng" spc="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875" spc="30" baseline="4444" dirty="0">
                <a:latin typeface="Symbol"/>
                <a:cs typeface="Symbol"/>
              </a:rPr>
              <a:t></a:t>
            </a:r>
            <a:r>
              <a:rPr sz="1250" i="1" spc="20" dirty="0">
                <a:latin typeface="Times New Roman"/>
                <a:cs typeface="Times New Roman"/>
              </a:rPr>
              <a:t>T</a:t>
            </a:r>
            <a:r>
              <a:rPr sz="1125" i="1" spc="30" baseline="-22222" dirty="0">
                <a:latin typeface="Times New Roman"/>
                <a:cs typeface="Times New Roman"/>
              </a:rPr>
              <a:t>s</a:t>
            </a:r>
            <a:r>
              <a:rPr sz="1125" i="1" spc="-7" baseline="-22222" dirty="0">
                <a:latin typeface="Times New Roman"/>
                <a:cs typeface="Times New Roman"/>
              </a:rPr>
              <a:t> </a:t>
            </a:r>
            <a:r>
              <a:rPr sz="1250" spc="50" dirty="0">
                <a:latin typeface="Times New Roman"/>
                <a:cs typeface="Times New Roman"/>
              </a:rPr>
              <a:t>(</a:t>
            </a:r>
            <a:r>
              <a:rPr sz="1250" i="1" spc="50" dirty="0">
                <a:latin typeface="Times New Roman"/>
                <a:cs typeface="Times New Roman"/>
              </a:rPr>
              <a:t>x</a:t>
            </a:r>
            <a:r>
              <a:rPr sz="1250" spc="50" dirty="0">
                <a:latin typeface="Times New Roman"/>
                <a:cs typeface="Times New Roman"/>
              </a:rPr>
              <a:t>)</a:t>
            </a:r>
            <a:r>
              <a:rPr sz="1250" spc="-9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-15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r>
              <a:rPr sz="1250" i="1" spc="-165" dirty="0">
                <a:latin typeface="Times New Roman"/>
                <a:cs typeface="Times New Roman"/>
              </a:rPr>
              <a:t> </a:t>
            </a:r>
            <a:r>
              <a:rPr sz="1250" spc="40" dirty="0">
                <a:latin typeface="Times New Roman"/>
                <a:cs typeface="Times New Roman"/>
              </a:rPr>
              <a:t>(</a:t>
            </a:r>
            <a:r>
              <a:rPr sz="1250" i="1" spc="40" dirty="0">
                <a:latin typeface="Times New Roman"/>
                <a:cs typeface="Times New Roman"/>
              </a:rPr>
              <a:t>r</a:t>
            </a:r>
            <a:r>
              <a:rPr sz="1250" spc="40" dirty="0">
                <a:latin typeface="Times New Roman"/>
                <a:cs typeface="Times New Roman"/>
              </a:rPr>
              <a:t>,</a:t>
            </a:r>
            <a:r>
              <a:rPr sz="1250" spc="-110" dirty="0">
                <a:latin typeface="Times New Roman"/>
                <a:cs typeface="Times New Roman"/>
              </a:rPr>
              <a:t> </a:t>
            </a:r>
            <a:r>
              <a:rPr sz="1250" i="1" spc="25" dirty="0">
                <a:latin typeface="Times New Roman"/>
                <a:cs typeface="Times New Roman"/>
              </a:rPr>
              <a:t>x</a:t>
            </a:r>
            <a:r>
              <a:rPr sz="1250" spc="25" dirty="0">
                <a:latin typeface="Times New Roman"/>
                <a:cs typeface="Times New Roman"/>
              </a:rPr>
              <a:t>)</a:t>
            </a:r>
            <a:r>
              <a:rPr sz="1250" spc="-190" dirty="0">
                <a:latin typeface="Times New Roman"/>
                <a:cs typeface="Times New Roman"/>
              </a:rPr>
              <a:t> </a:t>
            </a:r>
            <a:r>
              <a:rPr sz="1875" spc="7" baseline="4444" dirty="0">
                <a:latin typeface="Symbol"/>
                <a:cs typeface="Symbol"/>
              </a:rPr>
              <a:t></a:t>
            </a:r>
            <a:endParaRPr sz="1875" baseline="4444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66232" y="8041132"/>
            <a:ext cx="648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…(6.23.b)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48151" y="8998813"/>
            <a:ext cx="116268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  <a:tabLst>
                <a:tab pos="573405" algn="l"/>
              </a:tabLst>
            </a:pPr>
            <a:r>
              <a:rPr sz="1875" spc="-465" baseline="-8888" dirty="0">
                <a:latin typeface="Symbol"/>
                <a:cs typeface="Symbol"/>
              </a:rPr>
              <a:t></a:t>
            </a:r>
            <a:r>
              <a:rPr sz="1875" spc="-465" baseline="-48888" dirty="0">
                <a:latin typeface="Symbol"/>
                <a:cs typeface="Symbol"/>
              </a:rPr>
              <a:t></a:t>
            </a:r>
            <a:r>
              <a:rPr sz="1875" spc="-465" baseline="-48888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MT Extra"/>
                <a:cs typeface="MT Extra"/>
              </a:rPr>
              <a:t></a:t>
            </a:r>
            <a:r>
              <a:rPr sz="1250" spc="5" dirty="0">
                <a:latin typeface="Times New Roman"/>
                <a:cs typeface="Times New Roman"/>
              </a:rPr>
              <a:t>(6.24)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48151" y="8867749"/>
            <a:ext cx="14351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</a:pPr>
            <a:r>
              <a:rPr sz="1250" spc="-310" dirty="0">
                <a:latin typeface="Symbol"/>
                <a:cs typeface="Symbol"/>
              </a:rPr>
              <a:t></a:t>
            </a:r>
            <a:r>
              <a:rPr sz="1875" spc="-465" baseline="-13333" dirty="0">
                <a:latin typeface="Symbol"/>
                <a:cs typeface="Symbol"/>
              </a:rPr>
              <a:t></a:t>
            </a:r>
            <a:endParaRPr sz="1875" baseline="-13333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97048" y="9163405"/>
            <a:ext cx="59436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</a:pPr>
            <a:r>
              <a:rPr sz="700" i="1" spc="30" dirty="0">
                <a:latin typeface="Times New Roman"/>
                <a:cs typeface="Times New Roman"/>
              </a:rPr>
              <a:t>h</a:t>
            </a:r>
            <a:r>
              <a:rPr sz="700" spc="30" dirty="0">
                <a:latin typeface="Times New Roman"/>
                <a:cs typeface="Times New Roman"/>
              </a:rPr>
              <a:t>,</a:t>
            </a:r>
            <a:r>
              <a:rPr sz="700" spc="-65" dirty="0">
                <a:latin typeface="Times New Roman"/>
                <a:cs typeface="Times New Roman"/>
              </a:rPr>
              <a:t> </a:t>
            </a:r>
            <a:r>
              <a:rPr sz="700" i="1" spc="20" dirty="0">
                <a:latin typeface="Times New Roman"/>
                <a:cs typeface="Times New Roman"/>
              </a:rPr>
              <a:t>la</a:t>
            </a:r>
            <a:r>
              <a:rPr sz="700" i="1" spc="-7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min</a:t>
            </a:r>
            <a:r>
              <a:rPr sz="700" spc="-75" dirty="0">
                <a:latin typeface="Times New Roman"/>
                <a:cs typeface="Times New Roman"/>
              </a:rPr>
              <a:t> </a:t>
            </a:r>
            <a:r>
              <a:rPr sz="700" i="1" spc="20" dirty="0">
                <a:latin typeface="Times New Roman"/>
                <a:cs typeface="Times New Roman"/>
              </a:rPr>
              <a:t>ar</a:t>
            </a:r>
            <a:r>
              <a:rPr sz="700" i="1" spc="15" dirty="0">
                <a:latin typeface="Times New Roman"/>
                <a:cs typeface="Times New Roman"/>
              </a:rPr>
              <a:t> </a:t>
            </a:r>
            <a:r>
              <a:rPr sz="1875" spc="7" baseline="-6666" dirty="0">
                <a:latin typeface="Symbol"/>
                <a:cs typeface="Symbol"/>
              </a:rPr>
              <a:t></a:t>
            </a:r>
            <a:endParaRPr sz="1875" baseline="-6666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07008" y="9230461"/>
            <a:ext cx="42164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700" i="1" spc="10" dirty="0">
                <a:latin typeface="Times New Roman"/>
                <a:cs typeface="Times New Roman"/>
              </a:rPr>
              <a:t>t</a:t>
            </a:r>
            <a:r>
              <a:rPr sz="700" i="1" spc="-11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,</a:t>
            </a:r>
            <a:r>
              <a:rPr sz="700" spc="-70" dirty="0">
                <a:latin typeface="Times New Roman"/>
                <a:cs typeface="Times New Roman"/>
              </a:rPr>
              <a:t> </a:t>
            </a:r>
            <a:r>
              <a:rPr sz="700" i="1" spc="20" dirty="0">
                <a:latin typeface="Times New Roman"/>
                <a:cs typeface="Times New Roman"/>
              </a:rPr>
              <a:t>la</a:t>
            </a:r>
            <a:r>
              <a:rPr sz="700" i="1" spc="-8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min</a:t>
            </a:r>
            <a:r>
              <a:rPr sz="700" spc="-80" dirty="0">
                <a:latin typeface="Times New Roman"/>
                <a:cs typeface="Times New Roman"/>
              </a:rPr>
              <a:t> </a:t>
            </a:r>
            <a:r>
              <a:rPr sz="700" i="1" spc="20" dirty="0">
                <a:latin typeface="Times New Roman"/>
                <a:cs typeface="Times New Roman"/>
              </a:rPr>
              <a:t>ar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24711" y="9123781"/>
            <a:ext cx="171196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tabLst>
                <a:tab pos="548005" algn="l"/>
              </a:tabLst>
            </a:pPr>
            <a:r>
              <a:rPr sz="1250" i="1" spc="5" dirty="0">
                <a:latin typeface="Times New Roman"/>
                <a:cs typeface="Times New Roman"/>
              </a:rPr>
              <a:t>L	</a:t>
            </a:r>
            <a:r>
              <a:rPr sz="1250" spc="5" dirty="0">
                <a:latin typeface="Symbol"/>
                <a:cs typeface="Symbol"/>
              </a:rPr>
              <a:t></a:t>
            </a:r>
            <a:r>
              <a:rPr sz="1250" spc="-6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0.05Re</a:t>
            </a:r>
            <a:r>
              <a:rPr sz="1250" spc="-14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D</a:t>
            </a:r>
            <a:r>
              <a:rPr sz="1250" i="1" spc="-4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6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Pr</a:t>
            </a:r>
            <a:r>
              <a:rPr sz="1250" spc="-12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1631" y="8473947"/>
            <a:ext cx="5699125" cy="600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1515"/>
              </a:lnSpc>
              <a:spcBef>
                <a:spcPts val="9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6.4.2.3.d- Evaluating The Entry</a:t>
            </a:r>
            <a:r>
              <a:rPr sz="1300" b="1" i="1" spc="7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Lengths</a:t>
            </a:r>
            <a:endParaRPr sz="1300">
              <a:latin typeface="Times New Roman"/>
              <a:cs typeface="Times New Roman"/>
            </a:endParaRPr>
          </a:p>
          <a:p>
            <a:pPr marL="217170">
              <a:lnSpc>
                <a:spcPts val="1395"/>
              </a:lnSpc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laminar flow, </a:t>
            </a:r>
            <a:r>
              <a:rPr sz="1200" spc="-5" dirty="0">
                <a:latin typeface="Times New Roman"/>
                <a:cs typeface="Times New Roman"/>
              </a:rPr>
              <a:t>the hydrodynamic and thermal </a:t>
            </a:r>
            <a:r>
              <a:rPr sz="1200" dirty="0">
                <a:latin typeface="Times New Roman"/>
                <a:cs typeface="Times New Roman"/>
              </a:rPr>
              <a:t>entry </a:t>
            </a:r>
            <a:r>
              <a:rPr sz="1200" spc="-5" dirty="0">
                <a:latin typeface="Times New Roman"/>
                <a:cs typeface="Times New Roman"/>
              </a:rPr>
              <a:t>lengths are given approximately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13080">
              <a:lnSpc>
                <a:spcPct val="100000"/>
              </a:lnSpc>
              <a:spcBef>
                <a:spcPts val="120"/>
              </a:spcBef>
            </a:pPr>
            <a:r>
              <a:rPr sz="1250" i="1" spc="10" dirty="0">
                <a:latin typeface="Times New Roman"/>
                <a:cs typeface="Times New Roman"/>
              </a:rPr>
              <a:t>L</a:t>
            </a:r>
            <a:r>
              <a:rPr sz="1050" i="1" spc="15" baseline="-27777" dirty="0">
                <a:latin typeface="Times New Roman"/>
                <a:cs typeface="Times New Roman"/>
              </a:rPr>
              <a:t>h</a:t>
            </a:r>
            <a:r>
              <a:rPr sz="1050" spc="15" baseline="-27777" dirty="0">
                <a:latin typeface="Times New Roman"/>
                <a:cs typeface="Times New Roman"/>
              </a:rPr>
              <a:t>,</a:t>
            </a:r>
            <a:r>
              <a:rPr sz="1050" spc="-44" baseline="-27777" dirty="0">
                <a:latin typeface="Times New Roman"/>
                <a:cs typeface="Times New Roman"/>
              </a:rPr>
              <a:t> </a:t>
            </a:r>
            <a:r>
              <a:rPr sz="1050" i="1" spc="30" baseline="-27777" dirty="0">
                <a:latin typeface="Times New Roman"/>
                <a:cs typeface="Times New Roman"/>
              </a:rPr>
              <a:t>la</a:t>
            </a:r>
            <a:r>
              <a:rPr sz="1050" i="1" spc="-135" baseline="-27777" dirty="0">
                <a:latin typeface="Times New Roman"/>
                <a:cs typeface="Times New Roman"/>
              </a:rPr>
              <a:t> </a:t>
            </a:r>
            <a:r>
              <a:rPr sz="1050" spc="22" baseline="-27777" dirty="0">
                <a:latin typeface="Times New Roman"/>
                <a:cs typeface="Times New Roman"/>
              </a:rPr>
              <a:t>min</a:t>
            </a:r>
            <a:r>
              <a:rPr sz="1050" spc="-67" baseline="-27777" dirty="0">
                <a:latin typeface="Times New Roman"/>
                <a:cs typeface="Times New Roman"/>
              </a:rPr>
              <a:t> </a:t>
            </a:r>
            <a:r>
              <a:rPr sz="1050" i="1" spc="30" baseline="-27777" dirty="0">
                <a:latin typeface="Times New Roman"/>
                <a:cs typeface="Times New Roman"/>
              </a:rPr>
              <a:t>ar</a:t>
            </a:r>
            <a:r>
              <a:rPr sz="1050" i="1" spc="89" baseline="-27777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</a:t>
            </a:r>
            <a:r>
              <a:rPr sz="1250" spc="-5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0.05Re</a:t>
            </a:r>
            <a:r>
              <a:rPr sz="1250" spc="-13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D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7031" y="9373107"/>
            <a:ext cx="6301740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5080">
              <a:lnSpc>
                <a:spcPts val="1370"/>
              </a:lnSpc>
              <a:spcBef>
                <a:spcPts val="204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turbulent flow</a:t>
            </a:r>
            <a:r>
              <a:rPr sz="1200" spc="-5" dirty="0">
                <a:latin typeface="Times New Roman"/>
                <a:cs typeface="Times New Roman"/>
              </a:rPr>
              <a:t>, the hydrodynamic </a:t>
            </a:r>
            <a:r>
              <a:rPr sz="1200" dirty="0">
                <a:latin typeface="Times New Roman"/>
                <a:cs typeface="Times New Roman"/>
              </a:rPr>
              <a:t>entry length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much </a:t>
            </a:r>
            <a:r>
              <a:rPr sz="1200" dirty="0">
                <a:latin typeface="Times New Roman"/>
                <a:cs typeface="Times New Roman"/>
              </a:rPr>
              <a:t>shorter, </a:t>
            </a:r>
            <a:r>
              <a:rPr sz="1200" spc="-5" dirty="0">
                <a:latin typeface="Times New Roman"/>
                <a:cs typeface="Times New Roman"/>
              </a:rPr>
              <a:t>as expected,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dependence </a:t>
            </a:r>
            <a:r>
              <a:rPr sz="1200" spc="20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Reynolds number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weaker. </a:t>
            </a:r>
            <a:r>
              <a:rPr sz="1200" spc="-5" dirty="0">
                <a:latin typeface="Times New Roman"/>
                <a:cs typeface="Times New Roman"/>
              </a:rPr>
              <a:t>Therefore, the hydrodynamic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thermal </a:t>
            </a:r>
            <a:r>
              <a:rPr sz="1200" spc="5" dirty="0">
                <a:latin typeface="Times New Roman"/>
                <a:cs typeface="Times New Roman"/>
              </a:rPr>
              <a:t>entry </a:t>
            </a:r>
            <a:r>
              <a:rPr sz="1200" spc="-5" dirty="0">
                <a:latin typeface="Times New Roman"/>
                <a:cs typeface="Times New Roman"/>
              </a:rPr>
              <a:t>lengths will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52800" y="9732932"/>
            <a:ext cx="58102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300" spc="15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-10" dirty="0">
                <a:latin typeface="Times New Roman"/>
                <a:cs typeface="Times New Roman"/>
              </a:rPr>
              <a:t>6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2</a:t>
            </a:r>
            <a:r>
              <a:rPr sz="1300" spc="-30" dirty="0">
                <a:latin typeface="Times New Roman"/>
                <a:cs typeface="Times New Roman"/>
              </a:rPr>
              <a:t>5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99311" y="9775604"/>
            <a:ext cx="179705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</a:pPr>
            <a:r>
              <a:rPr sz="1950" i="1" spc="7" baseline="14957" dirty="0">
                <a:latin typeface="Times New Roman"/>
                <a:cs typeface="Times New Roman"/>
              </a:rPr>
              <a:t>L</a:t>
            </a:r>
            <a:r>
              <a:rPr sz="750" i="1" spc="5" dirty="0">
                <a:latin typeface="Times New Roman"/>
                <a:cs typeface="Times New Roman"/>
              </a:rPr>
              <a:t>h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5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turbulent</a:t>
            </a:r>
            <a:r>
              <a:rPr sz="750" i="1" spc="60" dirty="0">
                <a:latin typeface="Times New Roman"/>
                <a:cs typeface="Times New Roman"/>
              </a:rPr>
              <a:t> </a:t>
            </a:r>
            <a:r>
              <a:rPr sz="1950" spc="15" baseline="14957" dirty="0">
                <a:latin typeface="Symbol"/>
                <a:cs typeface="Symbol"/>
              </a:rPr>
              <a:t></a:t>
            </a:r>
            <a:r>
              <a:rPr sz="1950" spc="-7" baseline="14957" dirty="0">
                <a:latin typeface="Times New Roman"/>
                <a:cs typeface="Times New Roman"/>
              </a:rPr>
              <a:t> </a:t>
            </a:r>
            <a:r>
              <a:rPr sz="1950" i="1" spc="-22" baseline="14957" dirty="0">
                <a:latin typeface="Times New Roman"/>
                <a:cs typeface="Times New Roman"/>
              </a:rPr>
              <a:t>L</a:t>
            </a:r>
            <a:r>
              <a:rPr sz="750" i="1" spc="-15" dirty="0">
                <a:latin typeface="Times New Roman"/>
                <a:cs typeface="Times New Roman"/>
              </a:rPr>
              <a:t>t</a:t>
            </a:r>
            <a:r>
              <a:rPr sz="750" i="1" spc="-114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,</a:t>
            </a:r>
            <a:r>
              <a:rPr sz="750" spc="-5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turbulent</a:t>
            </a:r>
            <a:r>
              <a:rPr sz="750" i="1" spc="65" dirty="0">
                <a:latin typeface="Times New Roman"/>
                <a:cs typeface="Times New Roman"/>
              </a:rPr>
              <a:t> </a:t>
            </a:r>
            <a:r>
              <a:rPr sz="1950" spc="15" baseline="14957" dirty="0">
                <a:latin typeface="Symbol"/>
                <a:cs typeface="Symbol"/>
              </a:rPr>
              <a:t></a:t>
            </a:r>
            <a:r>
              <a:rPr sz="1950" spc="-284" baseline="14957" dirty="0">
                <a:latin typeface="Times New Roman"/>
                <a:cs typeface="Times New Roman"/>
              </a:rPr>
              <a:t> </a:t>
            </a:r>
            <a:r>
              <a:rPr sz="1950" spc="15" baseline="14957" dirty="0">
                <a:latin typeface="Times New Roman"/>
                <a:cs typeface="Times New Roman"/>
              </a:rPr>
              <a:t>10</a:t>
            </a:r>
            <a:r>
              <a:rPr sz="1950" spc="-300" baseline="14957" dirty="0">
                <a:latin typeface="Times New Roman"/>
                <a:cs typeface="Times New Roman"/>
              </a:rPr>
              <a:t> </a:t>
            </a:r>
            <a:r>
              <a:rPr sz="1950" i="1" spc="15" baseline="14957" dirty="0">
                <a:latin typeface="Times New Roman"/>
                <a:cs typeface="Times New Roman"/>
              </a:rPr>
              <a:t>D</a:t>
            </a:r>
            <a:endParaRPr sz="1950" baseline="14957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37031" y="4899152"/>
            <a:ext cx="4572000" cy="1789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388355" y="5636260"/>
            <a:ext cx="1472565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Fig.(6.23) The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development 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dirty="0">
                <a:latin typeface="Times New Roman"/>
                <a:cs typeface="Times New Roman"/>
              </a:rPr>
              <a:t>thermal boundary  layer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tube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031" y="796544"/>
            <a:ext cx="4231005" cy="3493135"/>
          </a:xfrm>
          <a:custGeom>
            <a:avLst/>
            <a:gdLst/>
            <a:ahLst/>
            <a:cxnLst/>
            <a:rect l="l" t="t" r="r" b="b"/>
            <a:pathLst>
              <a:path w="4231005" h="3493135">
                <a:moveTo>
                  <a:pt x="0" y="3493007"/>
                </a:moveTo>
                <a:lnTo>
                  <a:pt x="4230624" y="3493007"/>
                </a:lnTo>
                <a:lnTo>
                  <a:pt x="4230624" y="0"/>
                </a:lnTo>
                <a:lnTo>
                  <a:pt x="0" y="0"/>
                </a:lnTo>
                <a:lnTo>
                  <a:pt x="0" y="3493007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0831" y="771651"/>
            <a:ext cx="4380230" cy="142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6.4.2.4- </a:t>
            </a:r>
            <a:r>
              <a:rPr sz="1300" b="1" i="1" spc="-10" dirty="0">
                <a:latin typeface="Times New Roman"/>
                <a:cs typeface="Times New Roman"/>
              </a:rPr>
              <a:t>General </a:t>
            </a:r>
            <a:r>
              <a:rPr sz="1300" b="1" i="1" spc="-5" dirty="0">
                <a:latin typeface="Times New Roman"/>
                <a:cs typeface="Times New Roman"/>
              </a:rPr>
              <a:t>Thermal</a:t>
            </a:r>
            <a:r>
              <a:rPr sz="1300" b="1" i="1" spc="3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Analysis</a:t>
            </a:r>
            <a:endParaRPr sz="1300">
              <a:latin typeface="Times New Roman"/>
              <a:cs typeface="Times New Roman"/>
            </a:endParaRPr>
          </a:p>
          <a:p>
            <a:pPr marL="76200" marR="64135" indent="226060" algn="just">
              <a:lnSpc>
                <a:spcPct val="95800"/>
              </a:lnSpc>
              <a:spcBef>
                <a:spcPts val="15"/>
              </a:spcBef>
            </a:pPr>
            <a:r>
              <a:rPr sz="1200" spc="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absence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any work </a:t>
            </a:r>
            <a:r>
              <a:rPr sz="1200" spc="-5" dirty="0">
                <a:latin typeface="Times New Roman"/>
                <a:cs typeface="Times New Roman"/>
              </a:rPr>
              <a:t>interactions (such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electric  resistance heating), the conservation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energy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tube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Fig.(6.24);</a:t>
            </a:r>
            <a:endParaRPr sz="1200">
              <a:latin typeface="Times New Roman"/>
              <a:cs typeface="Times New Roman"/>
            </a:endParaRPr>
          </a:p>
          <a:p>
            <a:pPr marL="551180">
              <a:lnSpc>
                <a:spcPct val="100000"/>
              </a:lnSpc>
              <a:spcBef>
                <a:spcPts val="185"/>
              </a:spcBef>
              <a:tabLst>
                <a:tab pos="1877060" algn="l"/>
                <a:tab pos="2623820" algn="l"/>
              </a:tabLst>
            </a:pPr>
            <a:r>
              <a:rPr sz="1300" i="1" spc="-280" dirty="0">
                <a:latin typeface="Times New Roman"/>
                <a:cs typeface="Times New Roman"/>
              </a:rPr>
              <a:t>Q</a:t>
            </a:r>
            <a:r>
              <a:rPr sz="1950" spc="-419" baseline="14957" dirty="0">
                <a:latin typeface="MT Extra"/>
                <a:cs typeface="MT Extra"/>
              </a:rPr>
              <a:t></a:t>
            </a:r>
            <a:r>
              <a:rPr sz="1950" spc="-419" baseline="14957" dirty="0">
                <a:latin typeface="Times New Roman"/>
                <a:cs typeface="Times New Roman"/>
              </a:rPr>
              <a:t>          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315" dirty="0">
                <a:latin typeface="Times New Roman"/>
                <a:cs typeface="Times New Roman"/>
              </a:rPr>
              <a:t>m</a:t>
            </a:r>
            <a:r>
              <a:rPr sz="1950" spc="-472" baseline="2136" dirty="0">
                <a:latin typeface="MT Extra"/>
                <a:cs typeface="MT Extra"/>
              </a:rPr>
              <a:t></a:t>
            </a:r>
            <a:r>
              <a:rPr sz="1950" spc="-472" baseline="2136" dirty="0">
                <a:latin typeface="Times New Roman"/>
                <a:cs typeface="Times New Roman"/>
              </a:rPr>
              <a:t>                                    </a:t>
            </a:r>
            <a:r>
              <a:rPr sz="1300" i="1" spc="60" dirty="0">
                <a:latin typeface="Times New Roman"/>
                <a:cs typeface="Times New Roman"/>
              </a:rPr>
              <a:t>C</a:t>
            </a:r>
            <a:r>
              <a:rPr sz="1125" i="1" spc="89" baseline="-25925" dirty="0">
                <a:latin typeface="Times New Roman"/>
                <a:cs typeface="Times New Roman"/>
              </a:rPr>
              <a:t>p </a:t>
            </a:r>
            <a:r>
              <a:rPr sz="1300" spc="-35" dirty="0">
                <a:latin typeface="Times New Roman"/>
                <a:cs typeface="Times New Roman"/>
              </a:rPr>
              <a:t>(</a:t>
            </a:r>
            <a:r>
              <a:rPr sz="1300" i="1" spc="-35" dirty="0">
                <a:latin typeface="Times New Roman"/>
                <a:cs typeface="Times New Roman"/>
              </a:rPr>
              <a:t>T</a:t>
            </a:r>
            <a:r>
              <a:rPr sz="1125" i="1" spc="-52" baseline="-25925" dirty="0">
                <a:latin typeface="Times New Roman"/>
                <a:cs typeface="Times New Roman"/>
              </a:rPr>
              <a:t>e 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25" dirty="0">
                <a:latin typeface="Times New Roman"/>
                <a:cs typeface="Times New Roman"/>
              </a:rPr>
              <a:t> </a:t>
            </a:r>
            <a:r>
              <a:rPr sz="1300" i="1" spc="-40" dirty="0">
                <a:latin typeface="Times New Roman"/>
                <a:cs typeface="Times New Roman"/>
              </a:rPr>
              <a:t>T</a:t>
            </a:r>
            <a:r>
              <a:rPr sz="1125" i="1" spc="-60" baseline="-25925" dirty="0">
                <a:latin typeface="Times New Roman"/>
                <a:cs typeface="Times New Roman"/>
              </a:rPr>
              <a:t>i</a:t>
            </a:r>
            <a:r>
              <a:rPr sz="1125" i="1" spc="7" baseline="-259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	</a:t>
            </a:r>
            <a:r>
              <a:rPr sz="1300" spc="-50" dirty="0">
                <a:latin typeface="Times New Roman"/>
                <a:cs typeface="Times New Roman"/>
              </a:rPr>
              <a:t>(</a:t>
            </a:r>
            <a:r>
              <a:rPr sz="1300" i="1" spc="-50" dirty="0">
                <a:latin typeface="Times New Roman"/>
                <a:cs typeface="Times New Roman"/>
              </a:rPr>
              <a:t>W</a:t>
            </a:r>
            <a:r>
              <a:rPr sz="1300" i="1" spc="-1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	</a:t>
            </a:r>
            <a:r>
              <a:rPr sz="1300" spc="5" dirty="0">
                <a:latin typeface="MT Extra"/>
                <a:cs typeface="MT Extra"/>
              </a:rPr>
              <a:t></a:t>
            </a:r>
            <a:r>
              <a:rPr sz="1300" spc="5" dirty="0">
                <a:latin typeface="Times New Roman"/>
                <a:cs typeface="Times New Roman"/>
              </a:rPr>
              <a:t>(6.26)</a:t>
            </a:r>
            <a:endParaRPr sz="1300">
              <a:latin typeface="Times New Roman"/>
              <a:cs typeface="Times New Roman"/>
            </a:endParaRPr>
          </a:p>
          <a:p>
            <a:pPr marL="76200" marR="64769" algn="just">
              <a:lnSpc>
                <a:spcPct val="113100"/>
              </a:lnSpc>
              <a:spcBef>
                <a:spcPts val="2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e </a:t>
            </a:r>
            <a:r>
              <a:rPr sz="1200" spc="-5" dirty="0">
                <a:latin typeface="Times New Roman"/>
                <a:cs typeface="Times New Roman"/>
              </a:rPr>
              <a:t>are the </a:t>
            </a:r>
            <a:r>
              <a:rPr sz="1200" spc="-10" dirty="0">
                <a:latin typeface="Times New Roman"/>
                <a:cs typeface="Times New Roman"/>
              </a:rPr>
              <a:t>mean fluid </a:t>
            </a:r>
            <a:r>
              <a:rPr sz="1200" dirty="0">
                <a:latin typeface="Times New Roman"/>
                <a:cs typeface="Times New Roman"/>
              </a:rPr>
              <a:t>temperatures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inlet and </a:t>
            </a:r>
            <a:r>
              <a:rPr sz="1200" spc="-10" dirty="0">
                <a:latin typeface="Times New Roman"/>
                <a:cs typeface="Times New Roman"/>
              </a:rPr>
              <a:t>exit 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tube,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respectively,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while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300" b="1" i="1" spc="-295" dirty="0">
                <a:latin typeface="Times New Roman"/>
                <a:cs typeface="Times New Roman"/>
              </a:rPr>
              <a:t>Q</a:t>
            </a:r>
            <a:r>
              <a:rPr sz="1950" spc="-442" baseline="17094" dirty="0">
                <a:latin typeface="MT Extra"/>
                <a:cs typeface="MT Extra"/>
              </a:rPr>
              <a:t></a:t>
            </a:r>
            <a:r>
              <a:rPr sz="1950" spc="-427" baseline="1709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transfer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331" y="2185923"/>
            <a:ext cx="425513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fluid.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  <a:spcBef>
                <a:spcPts val="5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flowing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tube </a:t>
            </a:r>
            <a:r>
              <a:rPr sz="1200" spc="-10" dirty="0">
                <a:latin typeface="Times New Roman"/>
                <a:cs typeface="Times New Roman"/>
              </a:rPr>
              <a:t>remains </a:t>
            </a:r>
            <a:r>
              <a:rPr sz="1200" spc="-5" dirty="0">
                <a:latin typeface="Times New Roman"/>
                <a:cs typeface="Times New Roman"/>
              </a:rPr>
              <a:t>constant 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absence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any energy </a:t>
            </a:r>
            <a:r>
              <a:rPr sz="1200" spc="-5" dirty="0">
                <a:latin typeface="Times New Roman"/>
                <a:cs typeface="Times New Roman"/>
              </a:rPr>
              <a:t>interactions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walls.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331" y="2710180"/>
            <a:ext cx="4262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conditions at the </a:t>
            </a:r>
            <a:r>
              <a:rPr sz="1200" dirty="0">
                <a:latin typeface="Times New Roman"/>
                <a:cs typeface="Times New Roman"/>
              </a:rPr>
              <a:t>surface can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usually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8931" y="2875675"/>
            <a:ext cx="4306570" cy="4298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r>
              <a:rPr sz="1200" spc="-5" dirty="0">
                <a:latin typeface="Times New Roman"/>
                <a:cs typeface="Times New Roman"/>
              </a:rPr>
              <a:t>approximated to </a:t>
            </a:r>
            <a:r>
              <a:rPr sz="1200" spc="-20" dirty="0">
                <a:latin typeface="Times New Roman"/>
                <a:cs typeface="Times New Roman"/>
              </a:rPr>
              <a:t>be </a:t>
            </a:r>
            <a:r>
              <a:rPr sz="1200" i="1" spc="-5" dirty="0">
                <a:latin typeface="Times New Roman"/>
                <a:cs typeface="Times New Roman"/>
              </a:rPr>
              <a:t>constant surface temperature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spc="-5" dirty="0">
                <a:latin typeface="Times New Roman"/>
                <a:cs typeface="Times New Roman"/>
              </a:rPr>
              <a:t>constant)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200" i="1" spc="-5" dirty="0">
                <a:latin typeface="Times New Roman"/>
                <a:cs typeface="Times New Roman"/>
              </a:rPr>
              <a:t>constant surface heat </a:t>
            </a:r>
            <a:r>
              <a:rPr sz="1200" i="1" spc="5" dirty="0">
                <a:latin typeface="Times New Roman"/>
                <a:cs typeface="Times New Roman"/>
              </a:rPr>
              <a:t>flux </a:t>
            </a:r>
            <a:r>
              <a:rPr sz="1200" spc="-5" dirty="0">
                <a:latin typeface="Times New Roman"/>
                <a:cs typeface="Times New Roman"/>
              </a:rPr>
              <a:t>( </a:t>
            </a:r>
            <a:r>
              <a:rPr sz="1950" b="1" i="1" spc="-209" baseline="2136" dirty="0">
                <a:latin typeface="Times New Roman"/>
                <a:cs typeface="Times New Roman"/>
              </a:rPr>
              <a:t>q</a:t>
            </a:r>
            <a:r>
              <a:rPr sz="1950" spc="-209" baseline="4273" dirty="0">
                <a:latin typeface="MT Extra"/>
                <a:cs typeface="MT Extra"/>
              </a:rPr>
              <a:t></a:t>
            </a:r>
            <a:r>
              <a:rPr sz="1125" b="1" i="1" spc="-209" baseline="-22222" dirty="0">
                <a:latin typeface="Times New Roman"/>
                <a:cs typeface="Times New Roman"/>
              </a:rPr>
              <a:t>s </a:t>
            </a:r>
            <a:r>
              <a:rPr sz="1200" spc="-5" dirty="0">
                <a:latin typeface="Times New Roman"/>
                <a:cs typeface="Times New Roman"/>
              </a:rPr>
              <a:t>= constant),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constant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79847" y="1128775"/>
            <a:ext cx="2142744" cy="1389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159755" y="2548636"/>
            <a:ext cx="1472565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Fig.(6.24) The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development 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dirty="0">
                <a:latin typeface="Times New Roman"/>
                <a:cs typeface="Times New Roman"/>
              </a:rPr>
              <a:t>thermal boundary  layer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tube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7031" y="4280408"/>
            <a:ext cx="6288405" cy="2371725"/>
          </a:xfrm>
          <a:custGeom>
            <a:avLst/>
            <a:gdLst/>
            <a:ahLst/>
            <a:cxnLst/>
            <a:rect l="l" t="t" r="r" b="b"/>
            <a:pathLst>
              <a:path w="6288405" h="2371725">
                <a:moveTo>
                  <a:pt x="0" y="2371344"/>
                </a:moveTo>
                <a:lnTo>
                  <a:pt x="6288024" y="2371344"/>
                </a:lnTo>
                <a:lnTo>
                  <a:pt x="6288024" y="0"/>
                </a:lnTo>
                <a:lnTo>
                  <a:pt x="0" y="0"/>
                </a:lnTo>
                <a:lnTo>
                  <a:pt x="0" y="237134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60831" y="3310635"/>
            <a:ext cx="6412865" cy="22872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6200" marR="209423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condition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realized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a phase change </a:t>
            </a:r>
            <a:r>
              <a:rPr sz="1200" dirty="0">
                <a:latin typeface="Times New Roman"/>
                <a:cs typeface="Times New Roman"/>
              </a:rPr>
              <a:t>process </a:t>
            </a:r>
            <a:r>
              <a:rPr sz="1200" spc="5" dirty="0">
                <a:latin typeface="Times New Roman"/>
                <a:cs typeface="Times New Roman"/>
              </a:rPr>
              <a:t>such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boiling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condensation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the 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tube, 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constant surface heat </a:t>
            </a:r>
            <a:r>
              <a:rPr sz="1200" spc="-10" dirty="0">
                <a:latin typeface="Times New Roman"/>
                <a:cs typeface="Times New Roman"/>
              </a:rPr>
              <a:t>flux </a:t>
            </a:r>
            <a:r>
              <a:rPr sz="1200" dirty="0">
                <a:latin typeface="Times New Roman"/>
                <a:cs typeface="Times New Roman"/>
              </a:rPr>
              <a:t>condition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realized </a:t>
            </a:r>
            <a:r>
              <a:rPr sz="1200" spc="5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 tube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subjected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radiation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i="1" spc="-5" dirty="0">
                <a:latin typeface="Times New Roman"/>
                <a:cs typeface="Times New Roman"/>
              </a:rPr>
              <a:t>electric resistance </a:t>
            </a:r>
            <a:r>
              <a:rPr sz="1200" i="1" dirty="0">
                <a:latin typeface="Times New Roman"/>
                <a:cs typeface="Times New Roman"/>
              </a:rPr>
              <a:t>heating  </a:t>
            </a:r>
            <a:r>
              <a:rPr sz="1200" spc="-5" dirty="0">
                <a:latin typeface="Times New Roman"/>
                <a:cs typeface="Times New Roman"/>
              </a:rPr>
              <a:t>uniformly </a:t>
            </a:r>
            <a:r>
              <a:rPr sz="1200" spc="5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directions.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66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6.4.2.4.a- Constant </a:t>
            </a:r>
            <a:r>
              <a:rPr sz="1300" b="1" i="1" spc="-10" dirty="0">
                <a:latin typeface="Times New Roman"/>
                <a:cs typeface="Times New Roman"/>
              </a:rPr>
              <a:t>Surface </a:t>
            </a:r>
            <a:r>
              <a:rPr sz="1300" b="1" i="1" spc="-5" dirty="0">
                <a:latin typeface="Times New Roman"/>
                <a:cs typeface="Times New Roman"/>
              </a:rPr>
              <a:t>Heat Flux ( </a:t>
            </a:r>
            <a:r>
              <a:rPr sz="2025" b="1" i="1" spc="-209" baseline="2057" dirty="0">
                <a:latin typeface="Times New Roman"/>
                <a:cs typeface="Times New Roman"/>
              </a:rPr>
              <a:t>q</a:t>
            </a:r>
            <a:r>
              <a:rPr sz="2025" spc="-209" baseline="6172" dirty="0">
                <a:latin typeface="MT Extra"/>
                <a:cs typeface="MT Extra"/>
              </a:rPr>
              <a:t></a:t>
            </a:r>
            <a:r>
              <a:rPr sz="1200" b="1" i="1" spc="-209" baseline="-17361" dirty="0">
                <a:latin typeface="Times New Roman"/>
                <a:cs typeface="Times New Roman"/>
              </a:rPr>
              <a:t>s </a:t>
            </a:r>
            <a:r>
              <a:rPr sz="1300" b="1" i="1" spc="-5" dirty="0">
                <a:latin typeface="Times New Roman"/>
                <a:cs typeface="Times New Roman"/>
              </a:rPr>
              <a:t>=</a:t>
            </a:r>
            <a:r>
              <a:rPr sz="1300" b="1" i="1" spc="-6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constant)</a:t>
            </a:r>
            <a:endParaRPr sz="1300">
              <a:latin typeface="Times New Roman"/>
              <a:cs typeface="Times New Roman"/>
            </a:endParaRPr>
          </a:p>
          <a:p>
            <a:pPr marL="307340">
              <a:lnSpc>
                <a:spcPct val="100000"/>
              </a:lnSpc>
              <a:spcBef>
                <a:spcPts val="375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950" b="1" i="1" spc="-209" baseline="2136" dirty="0">
                <a:latin typeface="Times New Roman"/>
                <a:cs typeface="Times New Roman"/>
              </a:rPr>
              <a:t>q</a:t>
            </a:r>
            <a:r>
              <a:rPr sz="1950" spc="-209" baseline="4273" dirty="0">
                <a:latin typeface="MT Extra"/>
                <a:cs typeface="MT Extra"/>
              </a:rPr>
              <a:t></a:t>
            </a:r>
            <a:r>
              <a:rPr sz="1125" b="1" i="1" spc="-209" baseline="-22222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spc="-5" dirty="0">
                <a:latin typeface="Times New Roman"/>
                <a:cs typeface="Times New Roman"/>
              </a:rPr>
              <a:t>constant, the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51180">
              <a:lnSpc>
                <a:spcPct val="100000"/>
              </a:lnSpc>
              <a:spcBef>
                <a:spcPts val="480"/>
              </a:spcBef>
              <a:tabLst>
                <a:tab pos="2389505" algn="l"/>
                <a:tab pos="3136265" algn="l"/>
              </a:tabLst>
            </a:pPr>
            <a:r>
              <a:rPr sz="1300" i="1" spc="-280" dirty="0">
                <a:latin typeface="Times New Roman"/>
                <a:cs typeface="Times New Roman"/>
              </a:rPr>
              <a:t>Q</a:t>
            </a:r>
            <a:r>
              <a:rPr sz="1950" spc="-419" baseline="14957" dirty="0">
                <a:latin typeface="MT Extra"/>
                <a:cs typeface="MT Extra"/>
              </a:rPr>
              <a:t></a:t>
            </a:r>
            <a:r>
              <a:rPr sz="1950" spc="-419" baseline="14957" dirty="0">
                <a:latin typeface="Times New Roman"/>
                <a:cs typeface="Times New Roman"/>
              </a:rPr>
              <a:t>          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140" dirty="0">
                <a:latin typeface="Times New Roman"/>
                <a:cs typeface="Times New Roman"/>
              </a:rPr>
              <a:t>q</a:t>
            </a:r>
            <a:r>
              <a:rPr sz="1950" spc="-209" baseline="2136" dirty="0">
                <a:latin typeface="MT Extra"/>
                <a:cs typeface="MT Extra"/>
              </a:rPr>
              <a:t></a:t>
            </a:r>
            <a:r>
              <a:rPr sz="1125" i="1" spc="-209" baseline="-25925" dirty="0">
                <a:latin typeface="Times New Roman"/>
                <a:cs typeface="Times New Roman"/>
              </a:rPr>
              <a:t>s         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5925" dirty="0">
                <a:latin typeface="Times New Roman"/>
                <a:cs typeface="Times New Roman"/>
              </a:rPr>
              <a:t>s  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315" dirty="0">
                <a:latin typeface="Times New Roman"/>
                <a:cs typeface="Times New Roman"/>
              </a:rPr>
              <a:t>m</a:t>
            </a:r>
            <a:r>
              <a:rPr sz="1950" spc="-472" baseline="2136" dirty="0">
                <a:latin typeface="MT Extra"/>
                <a:cs typeface="MT Extra"/>
              </a:rPr>
              <a:t></a:t>
            </a:r>
            <a:r>
              <a:rPr sz="1950" spc="-472" baseline="2136" dirty="0">
                <a:latin typeface="Times New Roman"/>
                <a:cs typeface="Times New Roman"/>
              </a:rPr>
              <a:t>                                  </a:t>
            </a:r>
            <a:r>
              <a:rPr sz="1300" i="1" spc="70" dirty="0">
                <a:latin typeface="Times New Roman"/>
                <a:cs typeface="Times New Roman"/>
              </a:rPr>
              <a:t>C</a:t>
            </a:r>
            <a:r>
              <a:rPr sz="1125" i="1" spc="104" baseline="-25925" dirty="0">
                <a:latin typeface="Times New Roman"/>
                <a:cs typeface="Times New Roman"/>
              </a:rPr>
              <a:t>p </a:t>
            </a:r>
            <a:r>
              <a:rPr sz="1300" spc="-45" dirty="0">
                <a:latin typeface="Times New Roman"/>
                <a:cs typeface="Times New Roman"/>
              </a:rPr>
              <a:t>(</a:t>
            </a:r>
            <a:r>
              <a:rPr sz="1300" i="1" spc="-45" dirty="0">
                <a:latin typeface="Times New Roman"/>
                <a:cs typeface="Times New Roman"/>
              </a:rPr>
              <a:t>T</a:t>
            </a:r>
            <a:r>
              <a:rPr sz="1125" i="1" spc="-67" baseline="-25925" dirty="0">
                <a:latin typeface="Times New Roman"/>
                <a:cs typeface="Times New Roman"/>
              </a:rPr>
              <a:t>e  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220" dirty="0">
                <a:latin typeface="Times New Roman"/>
                <a:cs typeface="Times New Roman"/>
              </a:rPr>
              <a:t> </a:t>
            </a:r>
            <a:r>
              <a:rPr sz="1300" i="1" spc="-40" dirty="0">
                <a:latin typeface="Times New Roman"/>
                <a:cs typeface="Times New Roman"/>
              </a:rPr>
              <a:t>T</a:t>
            </a:r>
            <a:r>
              <a:rPr sz="1125" i="1" spc="-60" baseline="-25925" dirty="0">
                <a:latin typeface="Times New Roman"/>
                <a:cs typeface="Times New Roman"/>
              </a:rPr>
              <a:t>i</a:t>
            </a:r>
            <a:r>
              <a:rPr sz="1125" i="1" spc="-30" baseline="-259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	</a:t>
            </a:r>
            <a:r>
              <a:rPr sz="1300" spc="-50" dirty="0">
                <a:latin typeface="Times New Roman"/>
                <a:cs typeface="Times New Roman"/>
              </a:rPr>
              <a:t>(</a:t>
            </a:r>
            <a:r>
              <a:rPr sz="1300" i="1" spc="-50" dirty="0">
                <a:latin typeface="Times New Roman"/>
                <a:cs typeface="Times New Roman"/>
              </a:rPr>
              <a:t>W</a:t>
            </a:r>
            <a:r>
              <a:rPr sz="1300" i="1" spc="-1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	</a:t>
            </a:r>
            <a:r>
              <a:rPr sz="1300" spc="5" dirty="0">
                <a:latin typeface="MT Extra"/>
                <a:cs typeface="MT Extra"/>
              </a:rPr>
              <a:t></a:t>
            </a:r>
            <a:r>
              <a:rPr sz="1300" spc="5" dirty="0">
                <a:latin typeface="Times New Roman"/>
                <a:cs typeface="Times New Roman"/>
              </a:rPr>
              <a:t>(6.27.</a:t>
            </a:r>
            <a:r>
              <a:rPr sz="1300" i="1" spc="5" dirty="0">
                <a:latin typeface="Times New Roman"/>
                <a:cs typeface="Times New Roman"/>
              </a:rPr>
              <a:t>a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76200" marR="43180">
              <a:lnSpc>
                <a:spcPts val="139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x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heat transfer coefficient 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m </a:t>
            </a:r>
            <a:r>
              <a:rPr sz="1200" spc="-5" dirty="0">
                <a:latin typeface="Times New Roman"/>
                <a:cs typeface="Times New Roman"/>
              </a:rPr>
              <a:t>are the surface and the </a:t>
            </a:r>
            <a:r>
              <a:rPr sz="1200" dirty="0">
                <a:latin typeface="Times New Roman"/>
                <a:cs typeface="Times New Roman"/>
              </a:rPr>
              <a:t>mean </a:t>
            </a:r>
            <a:r>
              <a:rPr sz="1200" spc="-10" dirty="0">
                <a:latin typeface="Times New Roman"/>
                <a:cs typeface="Times New Roman"/>
              </a:rPr>
              <a:t>fluid  </a:t>
            </a:r>
            <a:r>
              <a:rPr sz="1200" spc="-5" dirty="0">
                <a:latin typeface="Times New Roman"/>
                <a:cs typeface="Times New Roman"/>
              </a:rPr>
              <a:t>temperatures at that </a:t>
            </a:r>
            <a:r>
              <a:rPr sz="1200" spc="-10" dirty="0">
                <a:latin typeface="Times New Roman"/>
                <a:cs typeface="Times New Roman"/>
              </a:rPr>
              <a:t>location. </a:t>
            </a:r>
            <a:r>
              <a:rPr sz="1200" spc="-5" dirty="0">
                <a:latin typeface="Times New Roman"/>
                <a:cs typeface="Times New Roman"/>
              </a:rPr>
              <a:t>Therefore, the mean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spc="-15" dirty="0">
                <a:latin typeface="Times New Roman"/>
                <a:cs typeface="Times New Roman"/>
              </a:rPr>
              <a:t>exit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becomes;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37741" y="5808408"/>
            <a:ext cx="367665" cy="0"/>
          </a:xfrm>
          <a:custGeom>
            <a:avLst/>
            <a:gdLst/>
            <a:ahLst/>
            <a:cxnLst/>
            <a:rect l="l" t="t" r="r" b="b"/>
            <a:pathLst>
              <a:path w="367664">
                <a:moveTo>
                  <a:pt x="0" y="0"/>
                </a:moveTo>
                <a:lnTo>
                  <a:pt x="367093" y="0"/>
                </a:lnTo>
              </a:path>
            </a:pathLst>
          </a:custGeom>
          <a:ln w="6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011172" y="5909970"/>
            <a:ext cx="73025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i="1" spc="-5" dirty="0">
                <a:latin typeface="Times New Roman"/>
                <a:cs typeface="Times New Roman"/>
              </a:rPr>
              <a:t>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5163" y="5781954"/>
            <a:ext cx="372110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2105" algn="l"/>
              </a:tabLst>
            </a:pPr>
            <a:r>
              <a:rPr sz="750" i="1" spc="-5" dirty="0">
                <a:latin typeface="Times New Roman"/>
                <a:cs typeface="Times New Roman"/>
              </a:rPr>
              <a:t>e	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05532" y="5674403"/>
            <a:ext cx="735330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160" dirty="0">
                <a:latin typeface="MT Extra"/>
                <a:cs typeface="MT Extra"/>
              </a:rPr>
              <a:t>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45" dirty="0">
                <a:latin typeface="Times New Roman"/>
                <a:cs typeface="Times New Roman"/>
              </a:rPr>
              <a:t>6</a:t>
            </a:r>
            <a:r>
              <a:rPr sz="1250" spc="20" dirty="0">
                <a:latin typeface="Times New Roman"/>
                <a:cs typeface="Times New Roman"/>
              </a:rPr>
              <a:t>.2</a:t>
            </a:r>
            <a:r>
              <a:rPr sz="1250" spc="70" dirty="0">
                <a:latin typeface="Times New Roman"/>
                <a:cs typeface="Times New Roman"/>
              </a:rPr>
              <a:t>7</a:t>
            </a:r>
            <a:r>
              <a:rPr sz="1250" spc="-80" dirty="0">
                <a:latin typeface="Times New Roman"/>
                <a:cs typeface="Times New Roman"/>
              </a:rPr>
              <a:t>.</a:t>
            </a:r>
            <a:r>
              <a:rPr sz="1250" i="1" spc="65" dirty="0">
                <a:latin typeface="Times New Roman"/>
                <a:cs typeface="Times New Roman"/>
              </a:rPr>
              <a:t>b</a:t>
            </a:r>
            <a:r>
              <a:rPr sz="1250" spc="1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36851" y="5799371"/>
            <a:ext cx="280670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i="1" spc="-280" dirty="0">
                <a:latin typeface="Times New Roman"/>
                <a:cs typeface="Times New Roman"/>
              </a:rPr>
              <a:t>m</a:t>
            </a:r>
            <a:r>
              <a:rPr sz="1875" spc="-419" baseline="2222" dirty="0">
                <a:latin typeface="MT Extra"/>
                <a:cs typeface="MT Extra"/>
              </a:rPr>
              <a:t></a:t>
            </a:r>
            <a:r>
              <a:rPr sz="1875" spc="-397" baseline="2222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C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5147" y="5570771"/>
            <a:ext cx="546100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4150" indent="-146685">
              <a:lnSpc>
                <a:spcPct val="100000"/>
              </a:lnSpc>
              <a:spcBef>
                <a:spcPts val="130"/>
              </a:spcBef>
              <a:buFont typeface="Symbol"/>
              <a:buChar char=""/>
              <a:tabLst>
                <a:tab pos="184785" algn="l"/>
              </a:tabLst>
            </a:pPr>
            <a:r>
              <a:rPr sz="1250" i="1" spc="-120" dirty="0">
                <a:latin typeface="Times New Roman"/>
                <a:cs typeface="Times New Roman"/>
              </a:rPr>
              <a:t>q</a:t>
            </a:r>
            <a:r>
              <a:rPr sz="1875" spc="-179" baseline="2222" dirty="0">
                <a:latin typeface="MT Extra"/>
                <a:cs typeface="MT Extra"/>
              </a:rPr>
              <a:t></a:t>
            </a:r>
            <a:r>
              <a:rPr sz="1125" i="1" spc="-179" baseline="-22222" dirty="0">
                <a:latin typeface="Times New Roman"/>
                <a:cs typeface="Times New Roman"/>
              </a:rPr>
              <a:t>s</a:t>
            </a:r>
            <a:r>
              <a:rPr sz="1125" i="1" spc="-127" baseline="-22222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A</a:t>
            </a:r>
            <a:r>
              <a:rPr sz="1125" i="1" baseline="-22222" dirty="0">
                <a:latin typeface="Times New Roman"/>
                <a:cs typeface="Times New Roman"/>
              </a:rPr>
              <a:t>s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6772" y="5674403"/>
            <a:ext cx="439420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i="1" spc="15" dirty="0">
                <a:latin typeface="Times New Roman"/>
                <a:cs typeface="Times New Roman"/>
              </a:rPr>
              <a:t>T </a:t>
            </a:r>
            <a:r>
              <a:rPr sz="1250" spc="15" dirty="0">
                <a:latin typeface="Symbol"/>
                <a:cs typeface="Symbol"/>
              </a:rPr>
              <a:t>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7031" y="6639559"/>
            <a:ext cx="4114800" cy="3365500"/>
          </a:xfrm>
          <a:custGeom>
            <a:avLst/>
            <a:gdLst/>
            <a:ahLst/>
            <a:cxnLst/>
            <a:rect l="l" t="t" r="r" b="b"/>
            <a:pathLst>
              <a:path w="4114800" h="3365500">
                <a:moveTo>
                  <a:pt x="0" y="3364992"/>
                </a:moveTo>
                <a:lnTo>
                  <a:pt x="4114800" y="3364992"/>
                </a:lnTo>
                <a:lnTo>
                  <a:pt x="4114800" y="0"/>
                </a:lnTo>
                <a:lnTo>
                  <a:pt x="0" y="0"/>
                </a:lnTo>
                <a:lnTo>
                  <a:pt x="0" y="336499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73531" y="6038596"/>
            <a:ext cx="6413500" cy="13912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58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mean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increases </a:t>
            </a:r>
            <a:r>
              <a:rPr sz="1200" i="1" dirty="0">
                <a:latin typeface="Times New Roman"/>
                <a:cs typeface="Times New Roman"/>
              </a:rPr>
              <a:t>linearly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direction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case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  surface heat </a:t>
            </a:r>
            <a:r>
              <a:rPr sz="1200" spc="-10" dirty="0">
                <a:latin typeface="Times New Roman"/>
                <a:cs typeface="Times New Roman"/>
              </a:rPr>
              <a:t>flux, </a:t>
            </a:r>
            <a:r>
              <a:rPr sz="1200" spc="-5" dirty="0">
                <a:latin typeface="Times New Roman"/>
                <a:cs typeface="Times New Roman"/>
              </a:rPr>
              <a:t>since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surface area increases linearly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direction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perimeter, </a:t>
            </a:r>
            <a:r>
              <a:rPr sz="1200" spc="-1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constant, </a:t>
            </a:r>
            <a:r>
              <a:rPr sz="1200" spc="-10" dirty="0">
                <a:latin typeface="Times New Roman"/>
                <a:cs typeface="Times New Roman"/>
              </a:rPr>
              <a:t>times </a:t>
            </a:r>
            <a:r>
              <a:rPr sz="1200" spc="-5" dirty="0">
                <a:latin typeface="Times New Roman"/>
                <a:cs typeface="Times New Roman"/>
              </a:rPr>
              <a:t>the tube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length).</a:t>
            </a:r>
            <a:endParaRPr sz="1200">
              <a:latin typeface="Times New Roman"/>
              <a:cs typeface="Times New Roman"/>
            </a:endParaRPr>
          </a:p>
          <a:p>
            <a:pPr marL="63500" algn="just">
              <a:lnSpc>
                <a:spcPct val="100000"/>
              </a:lnSpc>
              <a:spcBef>
                <a:spcPts val="31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surface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flux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evaluated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  <a:p>
            <a:pPr marL="544830">
              <a:lnSpc>
                <a:spcPts val="1170"/>
              </a:lnSpc>
              <a:spcBef>
                <a:spcPts val="190"/>
              </a:spcBef>
              <a:tabLst>
                <a:tab pos="1706245" algn="l"/>
                <a:tab pos="2556510" algn="l"/>
              </a:tabLst>
            </a:pPr>
            <a:r>
              <a:rPr sz="1250" i="1" spc="-215" dirty="0">
                <a:latin typeface="Times New Roman"/>
                <a:cs typeface="Times New Roman"/>
              </a:rPr>
              <a:t>q</a:t>
            </a:r>
            <a:r>
              <a:rPr sz="1875" spc="-322" baseline="2222" dirty="0">
                <a:latin typeface="MT Extra"/>
                <a:cs typeface="MT Extra"/>
              </a:rPr>
              <a:t></a:t>
            </a:r>
            <a:r>
              <a:rPr sz="1875" spc="-322" baseline="2222" dirty="0">
                <a:latin typeface="Times New Roman"/>
                <a:cs typeface="Times New Roman"/>
              </a:rPr>
              <a:t>        </a:t>
            </a:r>
            <a:r>
              <a:rPr sz="1250" spc="20" dirty="0">
                <a:latin typeface="Symbol"/>
                <a:cs typeface="Symbol"/>
              </a:rPr>
              <a:t>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h </a:t>
            </a:r>
            <a:r>
              <a:rPr sz="1250" spc="-10" dirty="0">
                <a:latin typeface="Times New Roman"/>
                <a:cs typeface="Times New Roman"/>
              </a:rPr>
              <a:t>(</a:t>
            </a:r>
            <a:r>
              <a:rPr sz="1250" i="1" spc="-10" dirty="0">
                <a:latin typeface="Times New Roman"/>
                <a:cs typeface="Times New Roman"/>
              </a:rPr>
              <a:t>T</a:t>
            </a:r>
            <a:r>
              <a:rPr sz="1250" i="1" spc="29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Symbol"/>
                <a:cs typeface="Symbol"/>
              </a:rPr>
              <a:t>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T </a:t>
            </a:r>
            <a:r>
              <a:rPr sz="1250" i="1" spc="3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)	</a:t>
            </a:r>
            <a:r>
              <a:rPr sz="1250" spc="-30" dirty="0">
                <a:latin typeface="Times New Roman"/>
                <a:cs typeface="Times New Roman"/>
              </a:rPr>
              <a:t>(</a:t>
            </a:r>
            <a:r>
              <a:rPr sz="1250" i="1" spc="-30" dirty="0">
                <a:latin typeface="Times New Roman"/>
                <a:cs typeface="Times New Roman"/>
              </a:rPr>
              <a:t>W </a:t>
            </a:r>
            <a:r>
              <a:rPr sz="1250" spc="10" dirty="0">
                <a:latin typeface="Times New Roman"/>
                <a:cs typeface="Times New Roman"/>
              </a:rPr>
              <a:t>/</a:t>
            </a:r>
            <a:r>
              <a:rPr sz="1250" spc="-80" dirty="0">
                <a:latin typeface="Times New Roman"/>
                <a:cs typeface="Times New Roman"/>
              </a:rPr>
              <a:t> </a:t>
            </a:r>
            <a:r>
              <a:rPr sz="1250" i="1" spc="50" dirty="0">
                <a:latin typeface="Times New Roman"/>
                <a:cs typeface="Times New Roman"/>
              </a:rPr>
              <a:t>m</a:t>
            </a:r>
            <a:r>
              <a:rPr sz="1125" spc="75" baseline="44444" dirty="0">
                <a:latin typeface="Times New Roman"/>
                <a:cs typeface="Times New Roman"/>
              </a:rPr>
              <a:t>2</a:t>
            </a:r>
            <a:r>
              <a:rPr sz="1125" spc="-60" baseline="44444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)	</a:t>
            </a:r>
            <a:r>
              <a:rPr sz="1250" spc="5" dirty="0">
                <a:latin typeface="MT Extra"/>
                <a:cs typeface="MT Extra"/>
              </a:rPr>
              <a:t></a:t>
            </a:r>
            <a:r>
              <a:rPr sz="1250" spc="5" dirty="0">
                <a:latin typeface="Times New Roman"/>
                <a:cs typeface="Times New Roman"/>
              </a:rPr>
              <a:t>(6.28.</a:t>
            </a:r>
            <a:r>
              <a:rPr sz="1250" i="1" spc="5" dirty="0">
                <a:latin typeface="Times New Roman"/>
                <a:cs typeface="Times New Roman"/>
              </a:rPr>
              <a:t>a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  <a:p>
            <a:pPr marL="629920">
              <a:lnSpc>
                <a:spcPts val="570"/>
              </a:lnSpc>
              <a:tabLst>
                <a:tab pos="931544" algn="l"/>
                <a:tab pos="1129665" algn="l"/>
                <a:tab pos="1407160" algn="l"/>
              </a:tabLst>
            </a:pPr>
            <a:r>
              <a:rPr sz="750" i="1" dirty="0">
                <a:latin typeface="Times New Roman"/>
                <a:cs typeface="Times New Roman"/>
              </a:rPr>
              <a:t>s	x	s	m</a:t>
            </a:r>
            <a:endParaRPr sz="750">
              <a:latin typeface="Times New Roman"/>
              <a:cs typeface="Times New Roman"/>
            </a:endParaRPr>
          </a:p>
          <a:p>
            <a:pPr marL="63500" marR="2367280">
              <a:lnSpc>
                <a:spcPts val="1390"/>
              </a:lnSpc>
              <a:spcBef>
                <a:spcPts val="130"/>
              </a:spcBef>
            </a:pP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heat  flux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determined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802701" y="7643876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5260" y="0"/>
                </a:lnTo>
              </a:path>
            </a:pathLst>
          </a:custGeom>
          <a:ln w="70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00860" y="7634671"/>
            <a:ext cx="10858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i="1" dirty="0">
                <a:latin typeface="Times New Roman"/>
                <a:cs typeface="Times New Roman"/>
              </a:rPr>
              <a:t>h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89251" y="7746372"/>
            <a:ext cx="6858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91260" y="7618356"/>
            <a:ext cx="424815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41630" algn="l"/>
              </a:tabLst>
            </a:pPr>
            <a:r>
              <a:rPr sz="750" i="1" dirty="0">
                <a:latin typeface="Times New Roman"/>
                <a:cs typeface="Times New Roman"/>
              </a:rPr>
              <a:t>s	</a:t>
            </a:r>
            <a:r>
              <a:rPr sz="750" i="1" spc="5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89707" y="7506656"/>
            <a:ext cx="75438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30" dirty="0">
                <a:latin typeface="MT Extra"/>
                <a:cs typeface="MT Extra"/>
              </a:rPr>
              <a:t></a:t>
            </a:r>
            <a:r>
              <a:rPr sz="1300" spc="30" dirty="0">
                <a:latin typeface="Times New Roman"/>
                <a:cs typeface="Times New Roman"/>
              </a:rPr>
              <a:t>(6.28.</a:t>
            </a:r>
            <a:r>
              <a:rPr sz="1300" i="1" spc="30" dirty="0">
                <a:latin typeface="Times New Roman"/>
                <a:cs typeface="Times New Roman"/>
              </a:rPr>
              <a:t>b</a:t>
            </a:r>
            <a:r>
              <a:rPr sz="1300" spc="3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26107" y="7399976"/>
            <a:ext cx="35814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7325" indent="-149860">
              <a:lnSpc>
                <a:spcPct val="100000"/>
              </a:lnSpc>
              <a:spcBef>
                <a:spcPts val="105"/>
              </a:spcBef>
              <a:buFont typeface="Symbol"/>
              <a:buChar char=""/>
              <a:tabLst>
                <a:tab pos="187960" algn="l"/>
              </a:tabLst>
            </a:pPr>
            <a:r>
              <a:rPr sz="1300" i="1" spc="-114" dirty="0">
                <a:latin typeface="Times New Roman"/>
                <a:cs typeface="Times New Roman"/>
              </a:rPr>
              <a:t>q</a:t>
            </a:r>
            <a:r>
              <a:rPr sz="1950" spc="-172" baseline="2136" dirty="0">
                <a:latin typeface="MT Extra"/>
                <a:cs typeface="MT Extra"/>
              </a:rPr>
              <a:t></a:t>
            </a:r>
            <a:r>
              <a:rPr sz="1125" i="1" spc="-172" baseline="-25925" dirty="0">
                <a:latin typeface="Times New Roman"/>
                <a:cs typeface="Times New Roman"/>
              </a:rPr>
              <a:t>s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96772" y="7506656"/>
            <a:ext cx="45021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i="1" dirty="0">
                <a:latin typeface="Times New Roman"/>
                <a:cs typeface="Times New Roman"/>
              </a:rPr>
              <a:t>T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spc="-22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8931" y="9546843"/>
            <a:ext cx="4193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∆T</a:t>
            </a:r>
            <a:r>
              <a:rPr sz="1200" b="1" i="1" spc="-7" baseline="-10416" dirty="0">
                <a:latin typeface="Times New Roman"/>
                <a:cs typeface="Times New Roman"/>
              </a:rPr>
              <a:t>ave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some appropriate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difference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4331" y="9723628"/>
            <a:ext cx="15347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and the surface.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6215" y="6688328"/>
            <a:ext cx="2161032" cy="2602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60831" y="7867395"/>
            <a:ext cx="6358890" cy="17145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6200" marR="216027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fully developed region, the surface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also increase </a:t>
            </a:r>
            <a:r>
              <a:rPr sz="1200" spc="-5" dirty="0">
                <a:latin typeface="Times New Roman"/>
                <a:cs typeface="Times New Roman"/>
              </a:rPr>
              <a:t>linearly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direction </a:t>
            </a:r>
            <a:r>
              <a:rPr sz="1200" spc="-5" dirty="0">
                <a:latin typeface="Times New Roman"/>
                <a:cs typeface="Times New Roman"/>
              </a:rPr>
              <a:t>since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constant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- </a:t>
            </a:r>
            <a:r>
              <a:rPr sz="1200" b="1" i="1" spc="-15" dirty="0">
                <a:latin typeface="Times New Roman"/>
                <a:cs typeface="Times New Roman"/>
              </a:rPr>
              <a:t>T</a:t>
            </a:r>
            <a:r>
              <a:rPr sz="1200" b="1" i="1" spc="-22" baseline="-10416" dirty="0">
                <a:latin typeface="Times New Roman"/>
                <a:cs typeface="Times New Roman"/>
              </a:rPr>
              <a:t>m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spc="-5" dirty="0">
                <a:latin typeface="Times New Roman"/>
                <a:cs typeface="Times New Roman"/>
              </a:rPr>
              <a:t>constant) as shown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Fig.(6.25).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76200" algn="just">
              <a:lnSpc>
                <a:spcPts val="1515"/>
              </a:lnSpc>
            </a:pPr>
            <a:r>
              <a:rPr sz="1300" b="1" i="1" spc="-5" dirty="0">
                <a:latin typeface="Times New Roman"/>
                <a:cs typeface="Times New Roman"/>
              </a:rPr>
              <a:t>6.4.2.4.b- Constant </a:t>
            </a:r>
            <a:r>
              <a:rPr sz="1300" b="1" i="1" spc="-10" dirty="0">
                <a:latin typeface="Times New Roman"/>
                <a:cs typeface="Times New Roman"/>
              </a:rPr>
              <a:t>Surface </a:t>
            </a:r>
            <a:r>
              <a:rPr sz="1300" b="1" i="1" spc="-5" dirty="0">
                <a:latin typeface="Times New Roman"/>
                <a:cs typeface="Times New Roman"/>
              </a:rPr>
              <a:t>Temperature (T</a:t>
            </a:r>
            <a:r>
              <a:rPr sz="1275" b="1" i="1" spc="-7" baseline="-13071" dirty="0">
                <a:latin typeface="Times New Roman"/>
                <a:cs typeface="Times New Roman"/>
              </a:rPr>
              <a:t>s </a:t>
            </a:r>
            <a:r>
              <a:rPr sz="1300" b="1" i="1" spc="-5" dirty="0">
                <a:latin typeface="Times New Roman"/>
                <a:cs typeface="Times New Roman"/>
              </a:rPr>
              <a:t>=</a:t>
            </a:r>
            <a:r>
              <a:rPr sz="1300" b="1" i="1" spc="-1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constant)</a:t>
            </a:r>
            <a:endParaRPr sz="1300">
              <a:latin typeface="Times New Roman"/>
              <a:cs typeface="Times New Roman"/>
            </a:endParaRPr>
          </a:p>
          <a:p>
            <a:pPr marL="76200" marR="2348865" indent="231140">
              <a:lnSpc>
                <a:spcPts val="1370"/>
              </a:lnSpc>
              <a:spcBef>
                <a:spcPts val="60"/>
              </a:spcBef>
            </a:pPr>
            <a:r>
              <a:rPr sz="1200" spc="-5" dirty="0">
                <a:latin typeface="Times New Roman"/>
                <a:cs typeface="Times New Roman"/>
              </a:rPr>
              <a:t>From Newton’s </a:t>
            </a:r>
            <a:r>
              <a:rPr sz="1200" spc="-15" dirty="0">
                <a:latin typeface="Times New Roman"/>
                <a:cs typeface="Times New Roman"/>
              </a:rPr>
              <a:t>law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cooling,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to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 flowing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tube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51180">
              <a:lnSpc>
                <a:spcPct val="100000"/>
              </a:lnSpc>
              <a:spcBef>
                <a:spcPts val="175"/>
              </a:spcBef>
              <a:tabLst>
                <a:tab pos="2760980" algn="l"/>
                <a:tab pos="3507740" algn="l"/>
              </a:tabLst>
            </a:pPr>
            <a:r>
              <a:rPr sz="1300" i="1" spc="-265" dirty="0">
                <a:latin typeface="Times New Roman"/>
                <a:cs typeface="Times New Roman"/>
              </a:rPr>
              <a:t>Q</a:t>
            </a:r>
            <a:r>
              <a:rPr sz="1950" spc="-397" baseline="17094" dirty="0">
                <a:latin typeface="MT Extra"/>
                <a:cs typeface="MT Extra"/>
              </a:rPr>
              <a:t></a:t>
            </a:r>
            <a:r>
              <a:rPr sz="1950" spc="-397" baseline="17094" dirty="0">
                <a:latin typeface="Times New Roman"/>
                <a:cs typeface="Times New Roman"/>
              </a:rPr>
              <a:t>     </a:t>
            </a:r>
            <a:r>
              <a:rPr sz="1950" spc="-330" baseline="17094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-4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h</a:t>
            </a:r>
            <a:r>
              <a:rPr sz="1300" i="1" spc="-70" dirty="0">
                <a:latin typeface="Times New Roman"/>
                <a:cs typeface="Times New Roman"/>
              </a:rPr>
              <a:t> </a:t>
            </a:r>
            <a:r>
              <a:rPr sz="1300" i="1" spc="-40" dirty="0">
                <a:latin typeface="Times New Roman"/>
                <a:cs typeface="Times New Roman"/>
              </a:rPr>
              <a:t>A</a:t>
            </a:r>
            <a:r>
              <a:rPr sz="1125" i="1" spc="-60" baseline="-22222" dirty="0">
                <a:latin typeface="Times New Roman"/>
                <a:cs typeface="Times New Roman"/>
              </a:rPr>
              <a:t>s</a:t>
            </a:r>
            <a:r>
              <a:rPr sz="1125" i="1" spc="-120" baseline="-22222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</a:t>
            </a:r>
            <a:r>
              <a:rPr sz="1300" i="1" spc="-5" dirty="0">
                <a:latin typeface="Times New Roman"/>
                <a:cs typeface="Times New Roman"/>
              </a:rPr>
              <a:t>T</a:t>
            </a:r>
            <a:r>
              <a:rPr sz="1125" i="1" spc="-7" baseline="-22222" dirty="0">
                <a:latin typeface="Times New Roman"/>
                <a:cs typeface="Times New Roman"/>
              </a:rPr>
              <a:t>ave </a:t>
            </a:r>
            <a:r>
              <a:rPr sz="1125" i="1" spc="97" baseline="-22222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-6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h</a:t>
            </a:r>
            <a:r>
              <a:rPr sz="1300" i="1" spc="-70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2222" dirty="0">
                <a:latin typeface="Times New Roman"/>
                <a:cs typeface="Times New Roman"/>
              </a:rPr>
              <a:t>s</a:t>
            </a:r>
            <a:r>
              <a:rPr sz="1125" i="1" spc="-7" baseline="-22222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(</a:t>
            </a:r>
            <a:r>
              <a:rPr sz="1300" i="1" spc="-30" dirty="0">
                <a:latin typeface="Times New Roman"/>
                <a:cs typeface="Times New Roman"/>
              </a:rPr>
              <a:t>T</a:t>
            </a:r>
            <a:r>
              <a:rPr sz="1125" i="1" spc="-44" baseline="-22222" dirty="0">
                <a:latin typeface="Times New Roman"/>
                <a:cs typeface="Times New Roman"/>
              </a:rPr>
              <a:t>s </a:t>
            </a:r>
            <a:r>
              <a:rPr sz="1125" i="1" spc="82" baseline="-22222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-21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2222" dirty="0">
                <a:latin typeface="Times New Roman"/>
                <a:cs typeface="Times New Roman"/>
              </a:rPr>
              <a:t>m</a:t>
            </a:r>
            <a:r>
              <a:rPr sz="1125" i="1" spc="-37" baseline="-22222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r>
              <a:rPr sz="1125" i="1" spc="30" baseline="-22222" dirty="0">
                <a:latin typeface="Times New Roman"/>
                <a:cs typeface="Times New Roman"/>
              </a:rPr>
              <a:t>ave	</a:t>
            </a:r>
            <a:r>
              <a:rPr sz="1300" spc="-45" dirty="0">
                <a:latin typeface="Times New Roman"/>
                <a:cs typeface="Times New Roman"/>
              </a:rPr>
              <a:t>(</a:t>
            </a:r>
            <a:r>
              <a:rPr sz="1300" i="1" spc="-45" dirty="0">
                <a:latin typeface="Times New Roman"/>
                <a:cs typeface="Times New Roman"/>
              </a:rPr>
              <a:t>W</a:t>
            </a:r>
            <a:r>
              <a:rPr sz="1300" i="1" spc="-15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)	</a:t>
            </a:r>
            <a:r>
              <a:rPr sz="1300" spc="5" dirty="0">
                <a:latin typeface="MT Extra"/>
                <a:cs typeface="MT Extra"/>
              </a:rPr>
              <a:t></a:t>
            </a:r>
            <a:r>
              <a:rPr sz="1300" spc="5" dirty="0">
                <a:latin typeface="Times New Roman"/>
                <a:cs typeface="Times New Roman"/>
              </a:rPr>
              <a:t>(6.29)</a:t>
            </a:r>
            <a:endParaRPr sz="13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27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average convection </a:t>
            </a:r>
            <a:r>
              <a:rPr sz="1200" spc="-5" dirty="0">
                <a:latin typeface="Times New Roman"/>
                <a:cs typeface="Times New Roman"/>
              </a:rPr>
              <a:t>heat transfer coefficient and </a:t>
            </a:r>
            <a:r>
              <a:rPr sz="1500" b="1" i="1" baseline="13888" dirty="0">
                <a:latin typeface="Times New Roman"/>
                <a:cs typeface="Times New Roman"/>
              </a:rPr>
              <a:t>Fig.(6.25) </a:t>
            </a:r>
            <a:r>
              <a:rPr sz="1500" b="1" i="1" spc="-7" baseline="13888" dirty="0">
                <a:latin typeface="Times New Roman"/>
                <a:cs typeface="Times New Roman"/>
              </a:rPr>
              <a:t>Variation </a:t>
            </a:r>
            <a:r>
              <a:rPr sz="1500" b="1" i="1" baseline="13888" dirty="0">
                <a:latin typeface="Times New Roman"/>
                <a:cs typeface="Times New Roman"/>
              </a:rPr>
              <a:t>of the </a:t>
            </a:r>
            <a:r>
              <a:rPr sz="1500" b="1" i="1" spc="-7" baseline="13888" dirty="0">
                <a:latin typeface="Times New Roman"/>
                <a:cs typeface="Times New Roman"/>
              </a:rPr>
              <a:t>tube</a:t>
            </a:r>
            <a:r>
              <a:rPr sz="1500" b="1" i="1" spc="-165" baseline="13888" dirty="0">
                <a:latin typeface="Times New Roman"/>
                <a:cs typeface="Times New Roman"/>
              </a:rPr>
              <a:t> </a:t>
            </a:r>
            <a:r>
              <a:rPr sz="1500" b="1" i="1" spc="-7" baseline="13888" dirty="0">
                <a:latin typeface="Times New Roman"/>
                <a:cs typeface="Times New Roman"/>
              </a:rPr>
              <a:t>surface</a:t>
            </a:r>
            <a:endParaRPr sz="1500" baseline="13888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125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970779" y="9513316"/>
            <a:ext cx="1736089" cy="47180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5" dirty="0">
                <a:latin typeface="Times New Roman"/>
                <a:cs typeface="Times New Roman"/>
              </a:rPr>
              <a:t>mean </a:t>
            </a:r>
            <a:r>
              <a:rPr sz="1000" b="1" i="1" spc="-5" dirty="0">
                <a:latin typeface="Times New Roman"/>
                <a:cs typeface="Times New Roman"/>
              </a:rPr>
              <a:t>fluid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temperatures  </a:t>
            </a:r>
            <a:r>
              <a:rPr sz="1000" b="1" i="1" dirty="0">
                <a:latin typeface="Times New Roman"/>
                <a:cs typeface="Times New Roman"/>
              </a:rPr>
              <a:t>along the </a:t>
            </a:r>
            <a:r>
              <a:rPr sz="1000" b="1" i="1" spc="-5" dirty="0">
                <a:latin typeface="Times New Roman"/>
                <a:cs typeface="Times New Roman"/>
              </a:rPr>
              <a:t>tube </a:t>
            </a:r>
            <a:r>
              <a:rPr sz="1000" b="1" i="1" spc="-10" dirty="0">
                <a:latin typeface="Times New Roman"/>
                <a:cs typeface="Times New Roman"/>
              </a:rPr>
              <a:t>for the </a:t>
            </a:r>
            <a:r>
              <a:rPr sz="1000" b="1" i="1" dirty="0">
                <a:latin typeface="Times New Roman"/>
                <a:cs typeface="Times New Roman"/>
              </a:rPr>
              <a:t>case of  constant </a:t>
            </a:r>
            <a:r>
              <a:rPr sz="1000" b="1" i="1" spc="-5" dirty="0">
                <a:latin typeface="Times New Roman"/>
                <a:cs typeface="Times New Roman"/>
              </a:rPr>
              <a:t>surface heat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flux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031" y="796544"/>
            <a:ext cx="6288405" cy="9208135"/>
          </a:xfrm>
          <a:custGeom>
            <a:avLst/>
            <a:gdLst/>
            <a:ahLst/>
            <a:cxnLst/>
            <a:rect l="l" t="t" r="r" b="b"/>
            <a:pathLst>
              <a:path w="6288405" h="9208135">
                <a:moveTo>
                  <a:pt x="0" y="9208008"/>
                </a:moveTo>
                <a:lnTo>
                  <a:pt x="6288024" y="9208008"/>
                </a:lnTo>
                <a:lnTo>
                  <a:pt x="6288024" y="0"/>
                </a:lnTo>
                <a:lnTo>
                  <a:pt x="0" y="0"/>
                </a:lnTo>
                <a:lnTo>
                  <a:pt x="0" y="920800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6231" y="375411"/>
            <a:ext cx="6388100" cy="952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  <a:tabLst>
                <a:tab pos="44088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405"/>
              </a:lnSpc>
            </a:pPr>
            <a:r>
              <a:rPr sz="1200" spc="-5" dirty="0">
                <a:latin typeface="Times New Roman"/>
                <a:cs typeface="Times New Roman"/>
              </a:rPr>
              <a:t>There are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5" dirty="0">
                <a:latin typeface="Times New Roman"/>
                <a:cs typeface="Times New Roman"/>
              </a:rPr>
              <a:t>suitable </a:t>
            </a:r>
            <a:r>
              <a:rPr sz="1200" spc="-10" dirty="0">
                <a:latin typeface="Times New Roman"/>
                <a:cs typeface="Times New Roman"/>
              </a:rPr>
              <a:t>methods for </a:t>
            </a:r>
            <a:r>
              <a:rPr sz="1200" spc="-15" dirty="0">
                <a:latin typeface="Times New Roman"/>
                <a:cs typeface="Times New Roman"/>
              </a:rPr>
              <a:t>expressing </a:t>
            </a:r>
            <a:r>
              <a:rPr sz="1200" b="1" i="1" dirty="0">
                <a:latin typeface="Times New Roman"/>
                <a:cs typeface="Times New Roman"/>
              </a:rPr>
              <a:t>∆T</a:t>
            </a:r>
            <a:r>
              <a:rPr sz="1200" b="1" i="1" baseline="-10416" dirty="0">
                <a:latin typeface="Times New Roman"/>
                <a:cs typeface="Times New Roman"/>
              </a:rPr>
              <a:t>ave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380"/>
              </a:lnSpc>
            </a:pPr>
            <a:r>
              <a:rPr sz="12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meth.1-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constant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T</a:t>
            </a:r>
            <a:r>
              <a:rPr sz="1200" b="1" i="1" spc="-15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= const.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case, </a:t>
            </a:r>
            <a:r>
              <a:rPr sz="1200" b="1" i="1" spc="-5" dirty="0">
                <a:latin typeface="Times New Roman"/>
                <a:cs typeface="Times New Roman"/>
              </a:rPr>
              <a:t>∆T</a:t>
            </a:r>
            <a:r>
              <a:rPr sz="1200" b="1" i="1" spc="-7" baseline="-10416" dirty="0">
                <a:latin typeface="Times New Roman"/>
                <a:cs typeface="Times New Roman"/>
              </a:rPr>
              <a:t>ave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approximately</a:t>
            </a:r>
            <a:endParaRPr sz="1200">
              <a:latin typeface="Times New Roman"/>
              <a:cs typeface="Times New Roman"/>
            </a:endParaRPr>
          </a:p>
          <a:p>
            <a:pPr marL="589915">
              <a:lnSpc>
                <a:spcPts val="1415"/>
              </a:lnSpc>
            </a:pP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arithmetic </a:t>
            </a:r>
            <a:r>
              <a:rPr sz="1200" b="1" spc="-10" dirty="0">
                <a:latin typeface="Times New Roman"/>
                <a:cs typeface="Times New Roman"/>
              </a:rPr>
              <a:t>mean </a:t>
            </a:r>
            <a:r>
              <a:rPr sz="1200" b="1" spc="-5" dirty="0">
                <a:latin typeface="Times New Roman"/>
                <a:cs typeface="Times New Roman"/>
              </a:rPr>
              <a:t>temperature difference </a:t>
            </a:r>
            <a:r>
              <a:rPr sz="1200" b="1" i="1" spc="-5" dirty="0">
                <a:latin typeface="Times New Roman"/>
                <a:cs typeface="Times New Roman"/>
              </a:rPr>
              <a:t>∆T</a:t>
            </a:r>
            <a:r>
              <a:rPr sz="1200" b="1" i="1" spc="-7" baseline="-10416" dirty="0">
                <a:latin typeface="Times New Roman"/>
                <a:cs typeface="Times New Roman"/>
              </a:rPr>
              <a:t>am</a:t>
            </a:r>
            <a:r>
              <a:rPr sz="1200" b="1" i="1" spc="232" baseline="-10416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91561" y="1551876"/>
            <a:ext cx="658495" cy="0"/>
          </a:xfrm>
          <a:custGeom>
            <a:avLst/>
            <a:gdLst/>
            <a:ahLst/>
            <a:cxnLst/>
            <a:rect l="l" t="t" r="r" b="b"/>
            <a:pathLst>
              <a:path w="658494">
                <a:moveTo>
                  <a:pt x="0" y="0"/>
                </a:moveTo>
                <a:lnTo>
                  <a:pt x="658368" y="0"/>
                </a:lnTo>
              </a:path>
            </a:pathLst>
          </a:custGeom>
          <a:ln w="68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34524" y="1551876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7" y="0"/>
                </a:lnTo>
              </a:path>
            </a:pathLst>
          </a:custGeom>
          <a:ln w="68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67312" y="1551876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7769" y="0"/>
                </a:lnTo>
              </a:path>
            </a:pathLst>
          </a:custGeom>
          <a:ln w="68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10788" y="1533481"/>
            <a:ext cx="1934845" cy="44640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512445">
              <a:lnSpc>
                <a:spcPct val="100000"/>
              </a:lnSpc>
              <a:spcBef>
                <a:spcPts val="190"/>
              </a:spcBef>
              <a:tabLst>
                <a:tab pos="1838325" algn="l"/>
              </a:tabLst>
            </a:pPr>
            <a:r>
              <a:rPr sz="1300" spc="5" dirty="0">
                <a:latin typeface="Times New Roman"/>
                <a:cs typeface="Times New Roman"/>
              </a:rPr>
              <a:t>2	2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" dirty="0">
                <a:latin typeface="MT Extra"/>
                <a:cs typeface="MT Extra"/>
              </a:rPr>
              <a:t></a:t>
            </a:r>
            <a:r>
              <a:rPr sz="1300" spc="5" dirty="0">
                <a:latin typeface="Times New Roman"/>
                <a:cs typeface="Times New Roman"/>
              </a:rPr>
              <a:t>(6.30)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34203" y="1524751"/>
            <a:ext cx="6350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5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27732" y="1533481"/>
            <a:ext cx="628015" cy="44640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80645" algn="r">
              <a:lnSpc>
                <a:spcPct val="100000"/>
              </a:lnSpc>
              <a:spcBef>
                <a:spcPts val="190"/>
              </a:spcBef>
            </a:pPr>
            <a:r>
              <a:rPr sz="1300" spc="5" dirty="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i="1" spc="-22" baseline="-25925" dirty="0">
                <a:latin typeface="Times New Roman"/>
                <a:cs typeface="Times New Roman"/>
              </a:rPr>
              <a:t>s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215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5925" dirty="0">
                <a:latin typeface="Times New Roman"/>
                <a:cs typeface="Times New Roman"/>
              </a:rPr>
              <a:t>b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18588" y="1308953"/>
            <a:ext cx="319786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spc="7" baseline="-36324" dirty="0">
                <a:latin typeface="Symbol"/>
                <a:cs typeface="Symbol"/>
              </a:rPr>
              <a:t>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Symbol"/>
                <a:cs typeface="Symbol"/>
              </a:rPr>
              <a:t></a:t>
            </a:r>
            <a:r>
              <a:rPr sz="1300" i="1" spc="-30" dirty="0">
                <a:latin typeface="Times New Roman"/>
                <a:cs typeface="Times New Roman"/>
              </a:rPr>
              <a:t>T</a:t>
            </a:r>
            <a:r>
              <a:rPr sz="1125" i="1" spc="-44" baseline="-22222" dirty="0">
                <a:latin typeface="Times New Roman"/>
                <a:cs typeface="Times New Roman"/>
              </a:rPr>
              <a:t>i </a:t>
            </a:r>
            <a:r>
              <a:rPr sz="1300" spc="5" dirty="0">
                <a:latin typeface="Symbol"/>
                <a:cs typeface="Symbol"/>
              </a:rPr>
              <a:t>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Symbol"/>
                <a:cs typeface="Symbol"/>
              </a:rPr>
              <a:t></a:t>
            </a:r>
            <a:r>
              <a:rPr sz="1300" i="1" spc="-30" dirty="0">
                <a:latin typeface="Times New Roman"/>
                <a:cs typeface="Times New Roman"/>
              </a:rPr>
              <a:t>T</a:t>
            </a:r>
            <a:r>
              <a:rPr sz="1125" i="1" spc="-44" baseline="-22222" dirty="0">
                <a:latin typeface="Times New Roman"/>
                <a:cs typeface="Times New Roman"/>
              </a:rPr>
              <a:t>e </a:t>
            </a:r>
            <a:r>
              <a:rPr sz="1950" spc="7" baseline="-36324" dirty="0">
                <a:latin typeface="Symbol"/>
                <a:cs typeface="Symbol"/>
              </a:rPr>
              <a:t>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300" spc="-35" dirty="0">
                <a:latin typeface="Times New Roman"/>
                <a:cs typeface="Times New Roman"/>
              </a:rPr>
              <a:t>(</a:t>
            </a:r>
            <a:r>
              <a:rPr sz="1300" i="1" spc="-35" dirty="0">
                <a:latin typeface="Times New Roman"/>
                <a:cs typeface="Times New Roman"/>
              </a:rPr>
              <a:t>T</a:t>
            </a:r>
            <a:r>
              <a:rPr sz="1125" i="1" spc="-52" baseline="-22222" dirty="0">
                <a:latin typeface="Times New Roman"/>
                <a:cs typeface="Times New Roman"/>
              </a:rPr>
              <a:t>s</a:t>
            </a:r>
            <a:r>
              <a:rPr sz="1125" i="1" spc="172" baseline="-22222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2222" dirty="0">
                <a:latin typeface="Times New Roman"/>
                <a:cs typeface="Times New Roman"/>
              </a:rPr>
              <a:t>i </a:t>
            </a:r>
            <a:r>
              <a:rPr sz="1300" dirty="0">
                <a:latin typeface="Times New Roman"/>
                <a:cs typeface="Times New Roman"/>
              </a:rPr>
              <a:t>) </a:t>
            </a:r>
            <a:r>
              <a:rPr sz="1300" spc="5" dirty="0">
                <a:latin typeface="Symbol"/>
                <a:cs typeface="Symbol"/>
              </a:rPr>
              <a:t>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(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2222" dirty="0">
                <a:latin typeface="Times New Roman"/>
                <a:cs typeface="Times New Roman"/>
              </a:rPr>
              <a:t>s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2222" dirty="0">
                <a:latin typeface="Times New Roman"/>
                <a:cs typeface="Times New Roman"/>
              </a:rPr>
              <a:t>e </a:t>
            </a:r>
            <a:r>
              <a:rPr sz="1300" dirty="0">
                <a:latin typeface="Times New Roman"/>
                <a:cs typeface="Times New Roman"/>
              </a:rPr>
              <a:t>) </a:t>
            </a:r>
            <a:r>
              <a:rPr sz="1950" spc="7" baseline="-36324" dirty="0">
                <a:latin typeface="Symbol"/>
                <a:cs typeface="Symbol"/>
              </a:rPr>
              <a:t>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950" i="1" spc="7" baseline="-36324" dirty="0">
                <a:latin typeface="Times New Roman"/>
                <a:cs typeface="Times New Roman"/>
              </a:rPr>
              <a:t>T </a:t>
            </a:r>
            <a:r>
              <a:rPr sz="1950" spc="7" baseline="-36324" dirty="0">
                <a:latin typeface="Symbol"/>
                <a:cs typeface="Symbol"/>
              </a:rPr>
              <a:t>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300" i="1" spc="-40" dirty="0">
                <a:latin typeface="Times New Roman"/>
                <a:cs typeface="Times New Roman"/>
              </a:rPr>
              <a:t>T</a:t>
            </a:r>
            <a:r>
              <a:rPr sz="1125" i="1" spc="-60" baseline="-22222" dirty="0">
                <a:latin typeface="Times New Roman"/>
                <a:cs typeface="Times New Roman"/>
              </a:rPr>
              <a:t>i </a:t>
            </a:r>
            <a:r>
              <a:rPr sz="1300" spc="5" dirty="0">
                <a:latin typeface="Symbol"/>
                <a:cs typeface="Symbol"/>
              </a:rPr>
              <a:t>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2222" dirty="0">
                <a:latin typeface="Times New Roman"/>
                <a:cs typeface="Times New Roman"/>
              </a:rPr>
              <a:t>e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37716" y="1415633"/>
            <a:ext cx="896619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spc="-10" dirty="0">
                <a:latin typeface="Symbol"/>
                <a:cs typeface="Symbol"/>
              </a:rPr>
              <a:t>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2222" dirty="0">
                <a:latin typeface="Times New Roman"/>
                <a:cs typeface="Times New Roman"/>
              </a:rPr>
              <a:t>ave</a:t>
            </a:r>
            <a:r>
              <a:rPr sz="1125" i="1" spc="247" baseline="-22222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</a:t>
            </a:r>
            <a:r>
              <a:rPr sz="1300" spc="-10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Symbol"/>
                <a:cs typeface="Symbol"/>
              </a:rPr>
              <a:t></a:t>
            </a: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i="1" spc="-22" baseline="-22222" dirty="0">
                <a:latin typeface="Times New Roman"/>
                <a:cs typeface="Times New Roman"/>
              </a:rPr>
              <a:t>am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1955" y="1987804"/>
            <a:ext cx="579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(T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b="1" i="1" spc="-5" dirty="0">
                <a:latin typeface="Times New Roman"/>
                <a:cs typeface="Times New Roman"/>
              </a:rPr>
              <a:t>+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e</a:t>
            </a:r>
            <a:r>
              <a:rPr sz="1200" b="1" i="1" dirty="0">
                <a:latin typeface="Times New Roman"/>
                <a:cs typeface="Times New Roman"/>
              </a:rPr>
              <a:t>)/2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bulk </a:t>
            </a:r>
            <a:r>
              <a:rPr sz="1200" i="1" dirty="0">
                <a:latin typeface="Times New Roman"/>
                <a:cs typeface="Times New Roman"/>
              </a:rPr>
              <a:t>mean fluid </a:t>
            </a:r>
            <a:r>
              <a:rPr sz="1200" i="1" spc="-5" dirty="0">
                <a:latin typeface="Times New Roman"/>
                <a:cs typeface="Times New Roman"/>
              </a:rPr>
              <a:t>temperature,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arithmetic average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1955" y="2057908"/>
            <a:ext cx="5789930" cy="148272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40"/>
              </a:spcBef>
            </a:pPr>
            <a:r>
              <a:rPr sz="1200" spc="-5" dirty="0">
                <a:latin typeface="Times New Roman"/>
                <a:cs typeface="Times New Roman"/>
              </a:rPr>
              <a:t>the mean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temperatures at the </a:t>
            </a:r>
            <a:r>
              <a:rPr sz="1200" spc="-15" dirty="0">
                <a:latin typeface="Times New Roman"/>
                <a:cs typeface="Times New Roman"/>
              </a:rPr>
              <a:t>inlet and </a:t>
            </a:r>
            <a:r>
              <a:rPr sz="1200" spc="-5" dirty="0">
                <a:latin typeface="Times New Roman"/>
                <a:cs typeface="Times New Roman"/>
              </a:rPr>
              <a:t>the exit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tube.</a:t>
            </a:r>
            <a:endParaRPr sz="1200">
              <a:latin typeface="Times New Roman"/>
              <a:cs typeface="Times New Roman"/>
            </a:endParaRPr>
          </a:p>
          <a:p>
            <a:pPr marL="38100" marR="30480">
              <a:lnSpc>
                <a:spcPct val="96000"/>
              </a:lnSpc>
              <a:spcBef>
                <a:spcPts val="894"/>
              </a:spcBef>
              <a:tabLst>
                <a:tab pos="888365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arithmetic mean temperature difference </a:t>
            </a:r>
            <a:r>
              <a:rPr sz="1200" b="1" i="1" spc="-5" dirty="0">
                <a:latin typeface="Times New Roman"/>
                <a:cs typeface="Times New Roman"/>
              </a:rPr>
              <a:t>∆T</a:t>
            </a:r>
            <a:r>
              <a:rPr sz="1200" b="1" i="1" spc="-7" baseline="-10416" dirty="0">
                <a:latin typeface="Times New Roman"/>
                <a:cs typeface="Times New Roman"/>
              </a:rPr>
              <a:t>am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simply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i="1" spc="-5" dirty="0">
                <a:latin typeface="Times New Roman"/>
                <a:cs typeface="Times New Roman"/>
              </a:rPr>
              <a:t>temperature </a:t>
            </a:r>
            <a:r>
              <a:rPr sz="1200" i="1" dirty="0">
                <a:latin typeface="Times New Roman"/>
                <a:cs typeface="Times New Roman"/>
              </a:rPr>
              <a:t>differences </a:t>
            </a:r>
            <a:r>
              <a:rPr sz="1200" spc="-5" dirty="0">
                <a:latin typeface="Times New Roman"/>
                <a:cs typeface="Times New Roman"/>
              </a:rPr>
              <a:t>between the surface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inlet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exit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2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	</a:t>
            </a:r>
            <a:r>
              <a:rPr sz="1200" spc="-5" dirty="0">
                <a:latin typeface="Times New Roman"/>
                <a:cs typeface="Times New Roman"/>
              </a:rPr>
              <a:t>present </a:t>
            </a:r>
            <a:r>
              <a:rPr sz="1200" spc="-10" dirty="0">
                <a:latin typeface="Times New Roman"/>
                <a:cs typeface="Times New Roman"/>
              </a:rPr>
              <a:t>method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the </a:t>
            </a:r>
            <a:r>
              <a:rPr sz="1200" dirty="0">
                <a:latin typeface="Times New Roman"/>
                <a:cs typeface="Times New Roman"/>
              </a:rPr>
              <a:t>assumption </a:t>
            </a:r>
            <a:r>
              <a:rPr sz="1200" i="1" spc="-5" dirty="0">
                <a:latin typeface="Times New Roman"/>
                <a:cs typeface="Times New Roman"/>
              </a:rPr>
              <a:t>that the mean </a:t>
            </a:r>
            <a:r>
              <a:rPr sz="1200" i="1" dirty="0">
                <a:latin typeface="Times New Roman"/>
                <a:cs typeface="Times New Roman"/>
              </a:rPr>
              <a:t>fluid </a:t>
            </a:r>
            <a:r>
              <a:rPr sz="1200" i="1" spc="-5" dirty="0">
                <a:latin typeface="Times New Roman"/>
                <a:cs typeface="Times New Roman"/>
              </a:rPr>
              <a:t>temperature  varies linearly along the tube</a:t>
            </a:r>
            <a:r>
              <a:rPr sz="1200" spc="-5" dirty="0">
                <a:latin typeface="Times New Roman"/>
                <a:cs typeface="Times New Roman"/>
              </a:rPr>
              <a:t>, 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hardly </a:t>
            </a:r>
            <a:r>
              <a:rPr sz="1200" dirty="0">
                <a:latin typeface="Times New Roman"/>
                <a:cs typeface="Times New Roman"/>
              </a:rPr>
              <a:t>ever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b="1" i="1" spc="-5" dirty="0">
                <a:latin typeface="Times New Roman"/>
                <a:cs typeface="Times New Roman"/>
              </a:rPr>
              <a:t>=constant</a:t>
            </a:r>
            <a:r>
              <a:rPr sz="1200" spc="-5" dirty="0">
                <a:latin typeface="Times New Roman"/>
                <a:cs typeface="Times New Roman"/>
              </a:rPr>
              <a:t>, because the  mean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m </a:t>
            </a:r>
            <a:r>
              <a:rPr sz="1200" spc="-10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increase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direction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 transfer, therefore, we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-5" dirty="0">
                <a:latin typeface="Times New Roman"/>
                <a:cs typeface="Times New Roman"/>
              </a:rPr>
              <a:t>a better </a:t>
            </a:r>
            <a:r>
              <a:rPr sz="1200" spc="-10" dirty="0">
                <a:latin typeface="Times New Roman"/>
                <a:cs typeface="Times New Roman"/>
              </a:rPr>
              <a:t>method </a:t>
            </a:r>
            <a:r>
              <a:rPr sz="1200" spc="-5" dirty="0">
                <a:latin typeface="Times New Roman"/>
                <a:cs typeface="Times New Roman"/>
              </a:rPr>
              <a:t>to evaluate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∆T</a:t>
            </a:r>
            <a:r>
              <a:rPr sz="1200" b="1" i="1" spc="-7" baseline="-10416" dirty="0">
                <a:latin typeface="Times New Roman"/>
                <a:cs typeface="Times New Roman"/>
              </a:rPr>
              <a:t>am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3531" y="3682492"/>
            <a:ext cx="6416675" cy="998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2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meth.2-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energy </a:t>
            </a:r>
            <a:r>
              <a:rPr sz="1200" spc="-10" dirty="0">
                <a:latin typeface="Times New Roman"/>
                <a:cs typeface="Times New Roman"/>
              </a:rPr>
              <a:t>balance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differential </a:t>
            </a:r>
            <a:r>
              <a:rPr sz="1200" dirty="0">
                <a:latin typeface="Times New Roman"/>
                <a:cs typeface="Times New Roman"/>
              </a:rPr>
              <a:t>control </a:t>
            </a:r>
            <a:r>
              <a:rPr sz="1200" spc="-10" dirty="0">
                <a:latin typeface="Times New Roman"/>
                <a:cs typeface="Times New Roman"/>
              </a:rPr>
              <a:t>volume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  <a:p>
            <a:pPr marL="1002030">
              <a:lnSpc>
                <a:spcPct val="100000"/>
              </a:lnSpc>
              <a:spcBef>
                <a:spcPts val="65"/>
              </a:spcBef>
              <a:tabLst>
                <a:tab pos="3217545" algn="l"/>
              </a:tabLst>
            </a:pPr>
            <a:r>
              <a:rPr sz="1300" i="1" spc="-305" dirty="0">
                <a:latin typeface="Times New Roman"/>
                <a:cs typeface="Times New Roman"/>
              </a:rPr>
              <a:t>m</a:t>
            </a:r>
            <a:r>
              <a:rPr sz="1950" spc="-457" baseline="2136" dirty="0">
                <a:latin typeface="MT Extra"/>
                <a:cs typeface="MT Extra"/>
              </a:rPr>
              <a:t></a:t>
            </a:r>
            <a:r>
              <a:rPr sz="1950" spc="-457" baseline="2136" dirty="0">
                <a:latin typeface="Times New Roman"/>
                <a:cs typeface="Times New Roman"/>
              </a:rPr>
              <a:t>                   </a:t>
            </a:r>
            <a:r>
              <a:rPr sz="1300" i="1" spc="70" dirty="0">
                <a:latin typeface="Times New Roman"/>
                <a:cs typeface="Times New Roman"/>
              </a:rPr>
              <a:t>C</a:t>
            </a:r>
            <a:r>
              <a:rPr sz="1125" i="1" spc="104" baseline="-25925" dirty="0">
                <a:latin typeface="Times New Roman"/>
                <a:cs typeface="Times New Roman"/>
              </a:rPr>
              <a:t>p </a:t>
            </a:r>
            <a:r>
              <a:rPr sz="1300" i="1" dirty="0">
                <a:latin typeface="Times New Roman"/>
                <a:cs typeface="Times New Roman"/>
              </a:rPr>
              <a:t>dT</a:t>
            </a:r>
            <a:r>
              <a:rPr sz="1125" i="1" baseline="-25925" dirty="0">
                <a:latin typeface="Times New Roman"/>
                <a:cs typeface="Times New Roman"/>
              </a:rPr>
              <a:t>m  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i="1" spc="-5" dirty="0">
                <a:latin typeface="Times New Roman"/>
                <a:cs typeface="Times New Roman"/>
              </a:rPr>
              <a:t>T</a:t>
            </a:r>
            <a:r>
              <a:rPr sz="1125" i="1" spc="-7" baseline="-25925" dirty="0">
                <a:latin typeface="Times New Roman"/>
                <a:cs typeface="Times New Roman"/>
              </a:rPr>
              <a:t>s 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-195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125" i="1" baseline="-25925" dirty="0">
                <a:latin typeface="Times New Roman"/>
                <a:cs typeface="Times New Roman"/>
              </a:rPr>
              <a:t>m</a:t>
            </a:r>
            <a:r>
              <a:rPr sz="1125" i="1" spc="-30" baseline="-259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</a:t>
            </a:r>
            <a:r>
              <a:rPr sz="1300" i="1" dirty="0">
                <a:latin typeface="Times New Roman"/>
                <a:cs typeface="Times New Roman"/>
              </a:rPr>
              <a:t>dA</a:t>
            </a:r>
            <a:r>
              <a:rPr sz="1125" i="1" baseline="-25925" dirty="0">
                <a:latin typeface="Times New Roman"/>
                <a:cs typeface="Times New Roman"/>
              </a:rPr>
              <a:t>s	</a:t>
            </a:r>
            <a:r>
              <a:rPr sz="1300" spc="2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(6.31.</a:t>
            </a:r>
            <a:r>
              <a:rPr sz="1300" i="1" spc="20" dirty="0">
                <a:latin typeface="Times New Roman"/>
                <a:cs typeface="Times New Roman"/>
              </a:rPr>
              <a:t>a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636270" marR="55880" algn="just">
              <a:lnSpc>
                <a:spcPct val="95800"/>
              </a:lnSpc>
              <a:spcBef>
                <a:spcPts val="45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dT</a:t>
            </a:r>
            <a:r>
              <a:rPr sz="1200" b="1" i="1" baseline="-10416" dirty="0">
                <a:latin typeface="Times New Roman"/>
                <a:cs typeface="Times New Roman"/>
              </a:rPr>
              <a:t>m </a:t>
            </a:r>
            <a:r>
              <a:rPr sz="1200" spc="-10" dirty="0">
                <a:latin typeface="Times New Roman"/>
                <a:cs typeface="Times New Roman"/>
              </a:rPr>
              <a:t>(which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increase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mean </a:t>
            </a:r>
            <a:r>
              <a:rPr sz="1200" dirty="0">
                <a:latin typeface="Times New Roman"/>
                <a:cs typeface="Times New Roman"/>
              </a:rPr>
              <a:t>temperature)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expressred as </a:t>
            </a:r>
            <a:r>
              <a:rPr sz="1200" b="1" i="1" spc="5" dirty="0">
                <a:latin typeface="Times New Roman"/>
                <a:cs typeface="Times New Roman"/>
              </a:rPr>
              <a:t>dT</a:t>
            </a:r>
            <a:r>
              <a:rPr sz="1200" b="1" i="1" spc="7" baseline="-10416" dirty="0">
                <a:latin typeface="Times New Roman"/>
                <a:cs typeface="Times New Roman"/>
              </a:rPr>
              <a:t>m</a:t>
            </a:r>
            <a:r>
              <a:rPr sz="1200" b="1" i="1" spc="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-d(T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- T</a:t>
            </a:r>
            <a:r>
              <a:rPr sz="1200" b="1" i="1" spc="-7" baseline="-10416" dirty="0">
                <a:latin typeface="Times New Roman"/>
                <a:cs typeface="Times New Roman"/>
              </a:rPr>
              <a:t>m</a:t>
            </a:r>
            <a:r>
              <a:rPr sz="1200" b="1" i="1" spc="-5" dirty="0">
                <a:latin typeface="Times New Roman"/>
                <a:cs typeface="Times New Roman"/>
              </a:rPr>
              <a:t>)</a:t>
            </a:r>
            <a:r>
              <a:rPr sz="1200" spc="-5" dirty="0">
                <a:latin typeface="Times New Roman"/>
                <a:cs typeface="Times New Roman"/>
              </a:rPr>
              <a:t>,  since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constant, </a:t>
            </a:r>
            <a:r>
              <a:rPr sz="1200" spc="-1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differential surface area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dA</a:t>
            </a:r>
            <a:r>
              <a:rPr sz="1200" b="1" i="1" spc="-7" baseline="-10416" dirty="0">
                <a:latin typeface="Times New Roman"/>
                <a:cs typeface="Times New Roman"/>
              </a:rPr>
              <a:t>s </a:t>
            </a:r>
            <a:r>
              <a:rPr sz="1200" b="1" spc="-5" dirty="0">
                <a:latin typeface="Times New Roman"/>
                <a:cs typeface="Times New Roman"/>
              </a:rPr>
              <a:t>= </a:t>
            </a:r>
            <a:r>
              <a:rPr sz="1200" b="1" i="1" spc="-5" dirty="0">
                <a:latin typeface="Times New Roman"/>
                <a:cs typeface="Times New Roman"/>
              </a:rPr>
              <a:t>pdx</a:t>
            </a:r>
            <a:r>
              <a:rPr sz="1200" i="1" spc="-5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p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perimeter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tube. Therefore, the relation above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rearranged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79625" y="4899533"/>
            <a:ext cx="716915" cy="0"/>
          </a:xfrm>
          <a:custGeom>
            <a:avLst/>
            <a:gdLst/>
            <a:ahLst/>
            <a:cxnLst/>
            <a:rect l="l" t="t" r="r" b="b"/>
            <a:pathLst>
              <a:path w="716914">
                <a:moveTo>
                  <a:pt x="0" y="0"/>
                </a:moveTo>
                <a:lnTo>
                  <a:pt x="716661" y="0"/>
                </a:lnTo>
              </a:path>
            </a:pathLst>
          </a:custGeom>
          <a:ln w="7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992627" y="4761919"/>
            <a:ext cx="1401445" cy="2260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676910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dx	</a:t>
            </a:r>
            <a:r>
              <a:rPr sz="1300" spc="15" dirty="0">
                <a:latin typeface="MT Extra"/>
                <a:cs typeface="MT Extra"/>
              </a:rPr>
              <a:t></a:t>
            </a:r>
            <a:r>
              <a:rPr sz="1300" spc="15" dirty="0">
                <a:latin typeface="Times New Roman"/>
                <a:cs typeface="Times New Roman"/>
              </a:rPr>
              <a:t>(6.31.</a:t>
            </a:r>
            <a:r>
              <a:rPr sz="1300" i="1" spc="15" dirty="0">
                <a:latin typeface="Times New Roman"/>
                <a:cs typeface="Times New Roman"/>
              </a:rPr>
              <a:t>b</a:t>
            </a:r>
            <a:r>
              <a:rPr sz="1300" spc="1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0255" y="4627284"/>
            <a:ext cx="1464945" cy="48895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60"/>
              </a:spcBef>
            </a:pPr>
            <a:r>
              <a:rPr sz="1300" i="1" spc="5" dirty="0">
                <a:latin typeface="Times New Roman"/>
                <a:cs typeface="Times New Roman"/>
              </a:rPr>
              <a:t>d </a:t>
            </a:r>
            <a:r>
              <a:rPr sz="1300" spc="-20" dirty="0">
                <a:latin typeface="Times New Roman"/>
                <a:cs typeface="Times New Roman"/>
              </a:rPr>
              <a:t>(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125" i="1" spc="-30" baseline="-22222" dirty="0">
                <a:latin typeface="Times New Roman"/>
                <a:cs typeface="Times New Roman"/>
              </a:rPr>
              <a:t>s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125" i="1" baseline="-22222" dirty="0">
                <a:latin typeface="Times New Roman"/>
                <a:cs typeface="Times New Roman"/>
              </a:rPr>
              <a:t>m </a:t>
            </a:r>
            <a:r>
              <a:rPr sz="1300" spc="5" dirty="0">
                <a:latin typeface="Times New Roman"/>
                <a:cs typeface="Times New Roman"/>
              </a:rPr>
              <a:t>) </a:t>
            </a:r>
            <a:r>
              <a:rPr sz="1950" spc="7" baseline="-34188" dirty="0">
                <a:latin typeface="Symbol"/>
                <a:cs typeface="Symbol"/>
              </a:rPr>
              <a:t></a:t>
            </a:r>
            <a:r>
              <a:rPr sz="1950" spc="7" baseline="-34188" dirty="0">
                <a:latin typeface="Times New Roman"/>
                <a:cs typeface="Times New Roman"/>
              </a:rPr>
              <a:t> </a:t>
            </a:r>
            <a:r>
              <a:rPr sz="1950" spc="7" baseline="-34188" dirty="0">
                <a:latin typeface="Symbol"/>
                <a:cs typeface="Symbol"/>
              </a:rPr>
              <a:t></a:t>
            </a:r>
            <a:r>
              <a:rPr sz="13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</a:t>
            </a:r>
            <a:r>
              <a:rPr sz="1300" i="1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  <a:p>
            <a:pPr marL="102235">
              <a:lnSpc>
                <a:spcPct val="100000"/>
              </a:lnSpc>
              <a:spcBef>
                <a:spcPts val="265"/>
              </a:spcBef>
              <a:tabLst>
                <a:tab pos="1077595" algn="l"/>
              </a:tabLst>
            </a:pPr>
            <a:r>
              <a:rPr sz="1300" spc="-20" dirty="0">
                <a:latin typeface="Times New Roman"/>
                <a:cs typeface="Times New Roman"/>
              </a:rPr>
              <a:t>(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125" i="1" spc="-30" baseline="-25925" dirty="0">
                <a:latin typeface="Times New Roman"/>
                <a:cs typeface="Times New Roman"/>
              </a:rPr>
              <a:t>s  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7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m</a:t>
            </a:r>
            <a:r>
              <a:rPr sz="1125" i="1" spc="7" baseline="-259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)	</a:t>
            </a:r>
            <a:r>
              <a:rPr sz="1300" i="1" spc="-300" dirty="0">
                <a:latin typeface="Times New Roman"/>
                <a:cs typeface="Times New Roman"/>
              </a:rPr>
              <a:t>m</a:t>
            </a:r>
            <a:r>
              <a:rPr sz="1950" spc="-450" baseline="2136" dirty="0">
                <a:latin typeface="MT Extra"/>
                <a:cs typeface="MT Extra"/>
              </a:rPr>
              <a:t></a:t>
            </a:r>
            <a:r>
              <a:rPr sz="1950" spc="-427" baseline="2136" dirty="0">
                <a:latin typeface="Times New Roman"/>
                <a:cs typeface="Times New Roman"/>
              </a:rPr>
              <a:t> </a:t>
            </a:r>
            <a:r>
              <a:rPr sz="1300" i="1" spc="80" dirty="0">
                <a:latin typeface="Times New Roman"/>
                <a:cs typeface="Times New Roman"/>
              </a:rPr>
              <a:t>C</a:t>
            </a:r>
            <a:r>
              <a:rPr sz="1125" i="1" spc="120" baseline="-25925" dirty="0">
                <a:latin typeface="Times New Roman"/>
                <a:cs typeface="Times New Roman"/>
              </a:rPr>
              <a:t>p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1955" y="5136388"/>
            <a:ext cx="5565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Integrating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x = 0 </a:t>
            </a:r>
            <a:r>
              <a:rPr sz="1200" spc="-5" dirty="0">
                <a:latin typeface="Times New Roman"/>
                <a:cs typeface="Times New Roman"/>
              </a:rPr>
              <a:t>(tube </a:t>
            </a:r>
            <a:r>
              <a:rPr sz="1200" spc="-15" dirty="0">
                <a:latin typeface="Times New Roman"/>
                <a:cs typeface="Times New Roman"/>
              </a:rPr>
              <a:t>inlet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5" dirty="0">
                <a:latin typeface="Times New Roman"/>
                <a:cs typeface="Times New Roman"/>
              </a:rPr>
              <a:t>T</a:t>
            </a:r>
            <a:r>
              <a:rPr sz="1200" b="1" i="1" spc="-22" baseline="-10416" dirty="0">
                <a:latin typeface="Times New Roman"/>
                <a:cs typeface="Times New Roman"/>
              </a:rPr>
              <a:t>m </a:t>
            </a:r>
            <a:r>
              <a:rPr sz="1200" b="1" i="1" spc="-5" dirty="0">
                <a:latin typeface="Times New Roman"/>
                <a:cs typeface="Times New Roman"/>
              </a:rPr>
              <a:t>= T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b="1" spc="-5" dirty="0">
                <a:latin typeface="Times New Roman"/>
                <a:cs typeface="Times New Roman"/>
              </a:rPr>
              <a:t>=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(tube </a:t>
            </a:r>
            <a:r>
              <a:rPr sz="1200" spc="-15" dirty="0">
                <a:latin typeface="Times New Roman"/>
                <a:cs typeface="Times New Roman"/>
              </a:rPr>
              <a:t>exit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m </a:t>
            </a:r>
            <a:r>
              <a:rPr sz="1200" b="1" i="1" spc="-5" dirty="0">
                <a:latin typeface="Times New Roman"/>
                <a:cs typeface="Times New Roman"/>
              </a:rPr>
              <a:t>= T</a:t>
            </a:r>
            <a:r>
              <a:rPr sz="1200" b="1" i="1" spc="-7" baseline="-10416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96224" y="5603240"/>
            <a:ext cx="464820" cy="0"/>
          </a:xfrm>
          <a:custGeom>
            <a:avLst/>
            <a:gdLst/>
            <a:ahLst/>
            <a:cxnLst/>
            <a:rect l="l" t="t" r="r" b="b"/>
            <a:pathLst>
              <a:path w="464819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70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50998" y="5603240"/>
            <a:ext cx="365125" cy="0"/>
          </a:xfrm>
          <a:custGeom>
            <a:avLst/>
            <a:gdLst/>
            <a:ahLst/>
            <a:cxnLst/>
            <a:rect l="l" t="t" r="r" b="b"/>
            <a:pathLst>
              <a:path w="365125">
                <a:moveTo>
                  <a:pt x="0" y="0"/>
                </a:moveTo>
                <a:lnTo>
                  <a:pt x="364616" y="0"/>
                </a:lnTo>
              </a:path>
            </a:pathLst>
          </a:custGeom>
          <a:ln w="70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22523" y="5706203"/>
            <a:ext cx="74295" cy="142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i="1" spc="5" dirty="0">
                <a:latin typeface="Times New Roman"/>
                <a:cs typeface="Times New Roman"/>
              </a:rPr>
              <a:t>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97227" y="5639467"/>
            <a:ext cx="66294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97205" algn="l"/>
              </a:tabLst>
            </a:pPr>
            <a:r>
              <a:rPr sz="1300" spc="5" dirty="0">
                <a:latin typeface="Symbol"/>
                <a:cs typeface="Symbol"/>
              </a:rPr>
              <a:t>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30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s	i</a:t>
            </a:r>
            <a:r>
              <a:rPr sz="750" i="1" spc="2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63116" y="5465731"/>
            <a:ext cx="2681605" cy="354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14"/>
              </a:spcBef>
              <a:tabLst>
                <a:tab pos="719455" algn="l"/>
                <a:tab pos="1962785" algn="l"/>
              </a:tabLst>
            </a:pPr>
            <a:r>
              <a:rPr sz="1300" spc="-5" dirty="0">
                <a:latin typeface="Times New Roman"/>
                <a:cs typeface="Times New Roman"/>
              </a:rPr>
              <a:t>l</a:t>
            </a:r>
            <a:r>
              <a:rPr sz="1300" spc="40" dirty="0">
                <a:latin typeface="Times New Roman"/>
                <a:cs typeface="Times New Roman"/>
              </a:rPr>
              <a:t>n</a:t>
            </a:r>
            <a:r>
              <a:rPr sz="1950" spc="7" baseline="2136" dirty="0">
                <a:latin typeface="Symbol"/>
                <a:cs typeface="Symbol"/>
              </a:rPr>
              <a:t></a:t>
            </a:r>
            <a:r>
              <a:rPr sz="1950" baseline="2136" dirty="0">
                <a:latin typeface="Times New Roman"/>
                <a:cs typeface="Times New Roman"/>
              </a:rPr>
              <a:t>	</a:t>
            </a:r>
            <a:r>
              <a:rPr sz="1950" spc="7" baseline="2136" dirty="0">
                <a:latin typeface="Symbol"/>
                <a:cs typeface="Symbol"/>
              </a:rPr>
              <a:t></a:t>
            </a:r>
            <a:r>
              <a:rPr sz="1950" spc="7" baseline="2136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11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6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31</a:t>
            </a:r>
            <a:r>
              <a:rPr sz="1300" spc="-70" dirty="0">
                <a:latin typeface="Times New Roman"/>
                <a:cs typeface="Times New Roman"/>
              </a:rPr>
              <a:t>.</a:t>
            </a:r>
            <a:r>
              <a:rPr sz="1300" i="1" spc="40" dirty="0">
                <a:latin typeface="Times New Roman"/>
                <a:cs typeface="Times New Roman"/>
              </a:rPr>
              <a:t>c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241300">
              <a:lnSpc>
                <a:spcPts val="1285"/>
              </a:lnSpc>
              <a:tabLst>
                <a:tab pos="1100455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T </a:t>
            </a:r>
            <a:r>
              <a:rPr sz="1300" i="1" spc="7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-114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T	</a:t>
            </a:r>
            <a:r>
              <a:rPr sz="1300" i="1" spc="-315" dirty="0">
                <a:latin typeface="Times New Roman"/>
                <a:cs typeface="Times New Roman"/>
              </a:rPr>
              <a:t>m</a:t>
            </a:r>
            <a:r>
              <a:rPr sz="1950" spc="-472" baseline="2136" dirty="0">
                <a:latin typeface="MT Extra"/>
                <a:cs typeface="MT Extra"/>
              </a:rPr>
              <a:t></a:t>
            </a:r>
            <a:r>
              <a:rPr sz="1950" spc="-472" baseline="2136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C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59127" y="5359051"/>
            <a:ext cx="134366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1035050" algn="l"/>
              </a:tabLst>
            </a:pPr>
            <a:r>
              <a:rPr sz="1950" spc="7" baseline="2136" dirty="0">
                <a:latin typeface="Symbol"/>
                <a:cs typeface="Symbol"/>
              </a:rPr>
              <a:t></a:t>
            </a:r>
            <a:r>
              <a:rPr sz="1950" spc="7" baseline="2136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i="1" spc="-22" baseline="-22222" dirty="0">
                <a:latin typeface="Times New Roman"/>
                <a:cs typeface="Times New Roman"/>
              </a:rPr>
              <a:t>s 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-130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2222" dirty="0">
                <a:latin typeface="Times New Roman"/>
                <a:cs typeface="Times New Roman"/>
              </a:rPr>
              <a:t>e </a:t>
            </a:r>
            <a:r>
              <a:rPr sz="1125" i="1" spc="75" baseline="-22222" dirty="0">
                <a:latin typeface="Times New Roman"/>
                <a:cs typeface="Times New Roman"/>
              </a:rPr>
              <a:t> </a:t>
            </a:r>
            <a:r>
              <a:rPr sz="1950" spc="7" baseline="2136" dirty="0">
                <a:latin typeface="Symbol"/>
                <a:cs typeface="Symbol"/>
              </a:rPr>
              <a:t></a:t>
            </a:r>
            <a:r>
              <a:rPr sz="1950" spc="7" baseline="2136" dirty="0">
                <a:latin typeface="Times New Roman"/>
                <a:cs typeface="Times New Roman"/>
              </a:rPr>
              <a:t>	</a:t>
            </a:r>
            <a:r>
              <a:rPr sz="1300" i="1" spc="5" dirty="0">
                <a:latin typeface="Times New Roman"/>
                <a:cs typeface="Times New Roman"/>
              </a:rPr>
              <a:t>h</a:t>
            </a:r>
            <a:r>
              <a:rPr sz="1300" i="1" spc="-45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2222" dirty="0">
                <a:latin typeface="Times New Roman"/>
                <a:cs typeface="Times New Roman"/>
              </a:rPr>
              <a:t>s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71955" y="5840476"/>
            <a:ext cx="5789295" cy="5810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 marR="30480">
              <a:lnSpc>
                <a:spcPts val="1370"/>
              </a:lnSpc>
              <a:spcBef>
                <a:spcPts val="204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= pL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surface area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and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constant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transfer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coefficient.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200" spc="-5" dirty="0">
                <a:latin typeface="Times New Roman"/>
                <a:cs typeface="Times New Roman"/>
              </a:rPr>
              <a:t>Solving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dirty="0">
                <a:latin typeface="Times New Roman"/>
                <a:cs typeface="Times New Roman"/>
              </a:rPr>
              <a:t>equation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295" dirty="0">
                <a:latin typeface="Times New Roman"/>
                <a:cs typeface="Times New Roman"/>
              </a:rPr>
              <a:t>m</a:t>
            </a:r>
            <a:r>
              <a:rPr sz="1800" spc="-442" baseline="4629" dirty="0">
                <a:latin typeface="MT Extra"/>
                <a:cs typeface="MT Extra"/>
              </a:rPr>
              <a:t></a:t>
            </a:r>
            <a:r>
              <a:rPr sz="1800" spc="-442" baseline="4629" dirty="0">
                <a:latin typeface="Times New Roman"/>
                <a:cs typeface="Times New Roman"/>
              </a:rPr>
              <a:t> </a:t>
            </a:r>
            <a:r>
              <a:rPr sz="1200" b="1" i="1" spc="80" dirty="0">
                <a:latin typeface="Times New Roman"/>
                <a:cs typeface="Times New Roman"/>
              </a:rPr>
              <a:t>C</a:t>
            </a:r>
            <a:r>
              <a:rPr sz="1050" b="1" i="1" spc="120" baseline="-23809" dirty="0">
                <a:latin typeface="Times New Roman"/>
                <a:cs typeface="Times New Roman"/>
              </a:rPr>
              <a:t>p 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86658" y="6731571"/>
            <a:ext cx="55880" cy="170815"/>
          </a:xfrm>
          <a:custGeom>
            <a:avLst/>
            <a:gdLst/>
            <a:ahLst/>
            <a:cxnLst/>
            <a:rect l="l" t="t" r="r" b="b"/>
            <a:pathLst>
              <a:path w="55880" h="170815">
                <a:moveTo>
                  <a:pt x="55435" y="0"/>
                </a:moveTo>
                <a:lnTo>
                  <a:pt x="0" y="1706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26182" y="6688137"/>
            <a:ext cx="1424305" cy="0"/>
          </a:xfrm>
          <a:custGeom>
            <a:avLst/>
            <a:gdLst/>
            <a:ahLst/>
            <a:cxnLst/>
            <a:rect l="l" t="t" r="r" b="b"/>
            <a:pathLst>
              <a:path w="1424304">
                <a:moveTo>
                  <a:pt x="0" y="0"/>
                </a:moveTo>
                <a:lnTo>
                  <a:pt x="1423796" y="0"/>
                </a:lnTo>
              </a:path>
            </a:pathLst>
          </a:custGeom>
          <a:ln w="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541523" y="6791721"/>
            <a:ext cx="99123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14325" algn="l"/>
                <a:tab pos="652145" algn="l"/>
                <a:tab pos="951230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s	e	s	</a:t>
            </a:r>
            <a:r>
              <a:rPr sz="750" i="1" dirty="0">
                <a:latin typeface="Times New Roman"/>
                <a:cs typeface="Times New Roman"/>
              </a:rPr>
              <a:t>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63011" y="6444876"/>
            <a:ext cx="33401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i="1" spc="5" dirty="0">
                <a:latin typeface="Times New Roman"/>
                <a:cs typeface="Times New Roman"/>
              </a:rPr>
              <a:t>h</a:t>
            </a:r>
            <a:r>
              <a:rPr sz="1300" i="1" spc="-50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2222" dirty="0">
                <a:latin typeface="Times New Roman"/>
                <a:cs typeface="Times New Roman"/>
              </a:rPr>
              <a:t>s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37435" y="6660657"/>
            <a:ext cx="742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5" dirty="0">
                <a:latin typeface="Times New Roman"/>
                <a:cs typeface="Times New Roman"/>
              </a:rPr>
              <a:t>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47820" y="6551556"/>
            <a:ext cx="75501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2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(6.31.</a:t>
            </a:r>
            <a:r>
              <a:rPr sz="1300" i="1" spc="20" dirty="0">
                <a:latin typeface="Times New Roman"/>
                <a:cs typeface="Times New Roman"/>
              </a:rPr>
              <a:t>d</a:t>
            </a:r>
            <a:r>
              <a:rPr sz="1300" i="1" spc="-2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21483" y="6618345"/>
            <a:ext cx="1452880" cy="299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0" dirty="0">
                <a:latin typeface="Times New Roman"/>
                <a:cs typeface="Times New Roman"/>
              </a:rPr>
              <a:t>ln</a:t>
            </a:r>
            <a:r>
              <a:rPr sz="1800" spc="-50" dirty="0">
                <a:latin typeface="Symbol"/>
                <a:cs typeface="Symbol"/>
              </a:rPr>
              <a:t></a:t>
            </a:r>
            <a:r>
              <a:rPr sz="1300" spc="-50" dirty="0">
                <a:latin typeface="Times New Roman"/>
                <a:cs typeface="Times New Roman"/>
              </a:rPr>
              <a:t>(</a:t>
            </a:r>
            <a:r>
              <a:rPr sz="1300" i="1" spc="-50" dirty="0">
                <a:latin typeface="Times New Roman"/>
                <a:cs typeface="Times New Roman"/>
              </a:rPr>
              <a:t>T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 </a:t>
            </a:r>
            <a:r>
              <a:rPr sz="1300" dirty="0">
                <a:latin typeface="Times New Roman"/>
                <a:cs typeface="Times New Roman"/>
              </a:rPr>
              <a:t>)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210" dirty="0">
                <a:latin typeface="Times New Roman"/>
                <a:cs typeface="Times New Roman"/>
              </a:rPr>
              <a:t> </a:t>
            </a:r>
            <a:r>
              <a:rPr sz="1300" spc="-60" dirty="0">
                <a:latin typeface="Times New Roman"/>
                <a:cs typeface="Times New Roman"/>
              </a:rPr>
              <a:t>)</a:t>
            </a:r>
            <a:r>
              <a:rPr sz="1800" spc="-60" dirty="0">
                <a:latin typeface="Symbol"/>
                <a:cs typeface="Symbol"/>
              </a:rPr>
              <a:t>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63116" y="6551556"/>
            <a:ext cx="64452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02590" algn="l"/>
              </a:tabLst>
            </a:pPr>
            <a:r>
              <a:rPr sz="1300" i="1" spc="-305" dirty="0">
                <a:latin typeface="Times New Roman"/>
                <a:cs typeface="Times New Roman"/>
              </a:rPr>
              <a:t>m</a:t>
            </a:r>
            <a:r>
              <a:rPr sz="1950" spc="-457" baseline="2136" dirty="0">
                <a:latin typeface="MT Extra"/>
                <a:cs typeface="MT Extra"/>
              </a:rPr>
              <a:t></a:t>
            </a:r>
            <a:r>
              <a:rPr sz="1950" spc="-457" baseline="2136" dirty="0">
                <a:latin typeface="Times New Roman"/>
                <a:cs typeface="Times New Roman"/>
              </a:rPr>
              <a:t>                 </a:t>
            </a:r>
            <a:r>
              <a:rPr sz="1950" spc="-434" baseline="2136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C	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4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33855" y="6889669"/>
            <a:ext cx="3255645" cy="11220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60"/>
              </a:spcBef>
            </a:pPr>
            <a:r>
              <a:rPr sz="1200" spc="-5" dirty="0">
                <a:latin typeface="Times New Roman"/>
                <a:cs typeface="Times New Roman"/>
              </a:rPr>
              <a:t>But we note that the transferred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  <a:p>
            <a:pPr marL="435609">
              <a:lnSpc>
                <a:spcPct val="100000"/>
              </a:lnSpc>
              <a:spcBef>
                <a:spcPts val="190"/>
              </a:spcBef>
              <a:tabLst>
                <a:tab pos="1761489" algn="l"/>
                <a:tab pos="2511425" algn="l"/>
              </a:tabLst>
            </a:pPr>
            <a:r>
              <a:rPr sz="1300" i="1" spc="-280" dirty="0">
                <a:latin typeface="Times New Roman"/>
                <a:cs typeface="Times New Roman"/>
              </a:rPr>
              <a:t>Q</a:t>
            </a:r>
            <a:r>
              <a:rPr sz="1950" spc="-419" baseline="14957" dirty="0">
                <a:latin typeface="MT Extra"/>
                <a:cs typeface="MT Extra"/>
              </a:rPr>
              <a:t></a:t>
            </a:r>
            <a:r>
              <a:rPr sz="1950" spc="-419" baseline="14957" dirty="0">
                <a:latin typeface="Times New Roman"/>
                <a:cs typeface="Times New Roman"/>
              </a:rPr>
              <a:t>          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315" dirty="0">
                <a:latin typeface="Times New Roman"/>
                <a:cs typeface="Times New Roman"/>
              </a:rPr>
              <a:t>m</a:t>
            </a:r>
            <a:r>
              <a:rPr sz="1950" spc="-472" baseline="2136" dirty="0">
                <a:latin typeface="MT Extra"/>
                <a:cs typeface="MT Extra"/>
              </a:rPr>
              <a:t></a:t>
            </a:r>
            <a:r>
              <a:rPr sz="1950" spc="-472" baseline="2136" dirty="0">
                <a:latin typeface="Times New Roman"/>
                <a:cs typeface="Times New Roman"/>
              </a:rPr>
              <a:t>                                    </a:t>
            </a:r>
            <a:r>
              <a:rPr sz="1300" i="1" spc="60" dirty="0">
                <a:latin typeface="Times New Roman"/>
                <a:cs typeface="Times New Roman"/>
              </a:rPr>
              <a:t>C</a:t>
            </a:r>
            <a:r>
              <a:rPr sz="1125" i="1" spc="89" baseline="-25925" dirty="0">
                <a:latin typeface="Times New Roman"/>
                <a:cs typeface="Times New Roman"/>
              </a:rPr>
              <a:t>p </a:t>
            </a:r>
            <a:r>
              <a:rPr sz="1300" spc="-35" dirty="0">
                <a:latin typeface="Times New Roman"/>
                <a:cs typeface="Times New Roman"/>
              </a:rPr>
              <a:t>(</a:t>
            </a:r>
            <a:r>
              <a:rPr sz="1300" i="1" spc="-35" dirty="0">
                <a:latin typeface="Times New Roman"/>
                <a:cs typeface="Times New Roman"/>
              </a:rPr>
              <a:t>T</a:t>
            </a:r>
            <a:r>
              <a:rPr sz="1125" i="1" spc="-52" baseline="-25925" dirty="0">
                <a:latin typeface="Times New Roman"/>
                <a:cs typeface="Times New Roman"/>
              </a:rPr>
              <a:t>e 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25" dirty="0">
                <a:latin typeface="Times New Roman"/>
                <a:cs typeface="Times New Roman"/>
              </a:rPr>
              <a:t> </a:t>
            </a:r>
            <a:r>
              <a:rPr sz="1300" i="1" spc="-40" dirty="0">
                <a:latin typeface="Times New Roman"/>
                <a:cs typeface="Times New Roman"/>
              </a:rPr>
              <a:t>T</a:t>
            </a:r>
            <a:r>
              <a:rPr sz="1125" i="1" spc="-60" baseline="-25925" dirty="0">
                <a:latin typeface="Times New Roman"/>
                <a:cs typeface="Times New Roman"/>
              </a:rPr>
              <a:t>i</a:t>
            </a:r>
            <a:r>
              <a:rPr sz="1125" i="1" spc="7" baseline="-259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	</a:t>
            </a:r>
            <a:r>
              <a:rPr sz="1300" spc="-50" dirty="0">
                <a:latin typeface="Times New Roman"/>
                <a:cs typeface="Times New Roman"/>
              </a:rPr>
              <a:t>(</a:t>
            </a:r>
            <a:r>
              <a:rPr sz="1300" i="1" spc="-50" dirty="0">
                <a:latin typeface="Times New Roman"/>
                <a:cs typeface="Times New Roman"/>
              </a:rPr>
              <a:t>W</a:t>
            </a:r>
            <a:r>
              <a:rPr sz="1300" i="1" spc="-1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	</a:t>
            </a:r>
            <a:r>
              <a:rPr sz="1300" spc="-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(6.31.</a:t>
            </a:r>
            <a:r>
              <a:rPr sz="1300" i="1" spc="-5" dirty="0">
                <a:latin typeface="Times New Roman"/>
                <a:cs typeface="Times New Roman"/>
              </a:rPr>
              <a:t>e</a:t>
            </a:r>
            <a:r>
              <a:rPr sz="1300" spc="-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385"/>
              </a:spcBef>
            </a:pPr>
            <a:r>
              <a:rPr sz="1200" spc="-5" dirty="0">
                <a:latin typeface="Times New Roman"/>
                <a:cs typeface="Times New Roman"/>
              </a:rPr>
              <a:t>So, from </a:t>
            </a:r>
            <a:r>
              <a:rPr sz="1200" dirty="0">
                <a:latin typeface="Times New Roman"/>
                <a:cs typeface="Times New Roman"/>
              </a:rPr>
              <a:t>Eqs.[(6.31.d)&amp; </a:t>
            </a:r>
            <a:r>
              <a:rPr sz="1200" spc="-5" dirty="0">
                <a:latin typeface="Times New Roman"/>
                <a:cs typeface="Times New Roman"/>
              </a:rPr>
              <a:t>(6.31.e)], we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obtain;</a:t>
            </a:r>
            <a:endParaRPr sz="1200">
              <a:latin typeface="Times New Roman"/>
              <a:cs typeface="Times New Roman"/>
            </a:endParaRPr>
          </a:p>
          <a:p>
            <a:pPr marL="438784">
              <a:lnSpc>
                <a:spcPct val="100000"/>
              </a:lnSpc>
              <a:spcBef>
                <a:spcPts val="190"/>
              </a:spcBef>
              <a:tabLst>
                <a:tab pos="1810385" algn="l"/>
              </a:tabLst>
            </a:pPr>
            <a:r>
              <a:rPr sz="1300" i="1" spc="-280" dirty="0">
                <a:latin typeface="Times New Roman"/>
                <a:cs typeface="Times New Roman"/>
              </a:rPr>
              <a:t>Q</a:t>
            </a:r>
            <a:r>
              <a:rPr sz="1950" spc="-419" baseline="17094" dirty="0">
                <a:latin typeface="MT Extra"/>
                <a:cs typeface="MT Extra"/>
              </a:rPr>
              <a:t></a:t>
            </a:r>
            <a:r>
              <a:rPr sz="1950" spc="-419" baseline="17094" dirty="0">
                <a:latin typeface="Times New Roman"/>
                <a:cs typeface="Times New Roman"/>
              </a:rPr>
              <a:t>          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h</a:t>
            </a:r>
            <a:r>
              <a:rPr sz="1300" i="1" spc="30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A</a:t>
            </a:r>
            <a:r>
              <a:rPr sz="1125" i="1" spc="-22" baseline="-22222" dirty="0">
                <a:latin typeface="Times New Roman"/>
                <a:cs typeface="Times New Roman"/>
              </a:rPr>
              <a:t>s</a:t>
            </a:r>
            <a:r>
              <a:rPr sz="1125" i="1" spc="-112" baseline="-22222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Symbol"/>
                <a:cs typeface="Symbol"/>
              </a:rPr>
              <a:t>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spc="-15" baseline="-22222" dirty="0">
                <a:latin typeface="Times New Roman"/>
                <a:cs typeface="Times New Roman"/>
              </a:rPr>
              <a:t>ln	</a:t>
            </a: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(6.32.</a:t>
            </a:r>
            <a:r>
              <a:rPr sz="1300" i="1" spc="25" dirty="0">
                <a:latin typeface="Times New Roman"/>
                <a:cs typeface="Times New Roman"/>
              </a:rPr>
              <a:t>a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270"/>
              </a:spcBef>
            </a:pPr>
            <a:r>
              <a:rPr sz="1200" spc="-5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930651" y="8273859"/>
            <a:ext cx="55880" cy="170815"/>
          </a:xfrm>
          <a:custGeom>
            <a:avLst/>
            <a:gdLst/>
            <a:ahLst/>
            <a:cxnLst/>
            <a:rect l="l" t="t" r="r" b="b"/>
            <a:pathLst>
              <a:path w="55880" h="170815">
                <a:moveTo>
                  <a:pt x="55625" y="0"/>
                </a:moveTo>
                <a:lnTo>
                  <a:pt x="0" y="1706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70747" y="8230425"/>
            <a:ext cx="1423035" cy="0"/>
          </a:xfrm>
          <a:custGeom>
            <a:avLst/>
            <a:gdLst/>
            <a:ahLst/>
            <a:cxnLst/>
            <a:rect l="l" t="t" r="r" b="b"/>
            <a:pathLst>
              <a:path w="1423035">
                <a:moveTo>
                  <a:pt x="0" y="0"/>
                </a:moveTo>
                <a:lnTo>
                  <a:pt x="1422844" y="0"/>
                </a:lnTo>
              </a:path>
            </a:pathLst>
          </a:custGeom>
          <a:ln w="7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46435" y="8273859"/>
            <a:ext cx="55880" cy="170815"/>
          </a:xfrm>
          <a:custGeom>
            <a:avLst/>
            <a:gdLst/>
            <a:ahLst/>
            <a:cxnLst/>
            <a:rect l="l" t="t" r="r" b="b"/>
            <a:pathLst>
              <a:path w="55879" h="170815">
                <a:moveTo>
                  <a:pt x="55625" y="0"/>
                </a:moveTo>
                <a:lnTo>
                  <a:pt x="0" y="1706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84091" y="8230425"/>
            <a:ext cx="835025" cy="0"/>
          </a:xfrm>
          <a:custGeom>
            <a:avLst/>
            <a:gdLst/>
            <a:ahLst/>
            <a:cxnLst/>
            <a:rect l="l" t="t" r="r" b="b"/>
            <a:pathLst>
              <a:path w="835025">
                <a:moveTo>
                  <a:pt x="0" y="0"/>
                </a:moveTo>
                <a:lnTo>
                  <a:pt x="834961" y="0"/>
                </a:lnTo>
              </a:path>
            </a:pathLst>
          </a:custGeom>
          <a:ln w="7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755139" y="8202945"/>
            <a:ext cx="10160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5" dirty="0">
                <a:latin typeface="Times New Roman"/>
                <a:cs typeface="Times New Roman"/>
              </a:rPr>
              <a:t>ln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86660" y="8334009"/>
            <a:ext cx="20554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14325" algn="l"/>
                <a:tab pos="649605" algn="l"/>
                <a:tab pos="951230" algn="l"/>
                <a:tab pos="1685925" algn="l"/>
                <a:tab pos="2014855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s	e	s	</a:t>
            </a:r>
            <a:r>
              <a:rPr sz="750" i="1" dirty="0">
                <a:latin typeface="Times New Roman"/>
                <a:cs typeface="Times New Roman"/>
              </a:rPr>
              <a:t>i	</a:t>
            </a:r>
            <a:r>
              <a:rPr sz="750" i="1" spc="5" dirty="0">
                <a:latin typeface="Times New Roman"/>
                <a:cs typeface="Times New Roman"/>
              </a:rPr>
              <a:t>e	</a:t>
            </a:r>
            <a:r>
              <a:rPr sz="750" i="1" dirty="0">
                <a:latin typeface="Times New Roman"/>
                <a:cs typeface="Times New Roman"/>
              </a:rPr>
              <a:t>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17084" y="8093844"/>
            <a:ext cx="73660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15" dirty="0">
                <a:latin typeface="MT Extra"/>
                <a:cs typeface="MT Extra"/>
              </a:rPr>
              <a:t></a:t>
            </a:r>
            <a:r>
              <a:rPr sz="1300" spc="15" dirty="0">
                <a:latin typeface="Times New Roman"/>
                <a:cs typeface="Times New Roman"/>
              </a:rPr>
              <a:t>(6.32.</a:t>
            </a:r>
            <a:r>
              <a:rPr sz="1300" i="1" spc="15" dirty="0">
                <a:latin typeface="Times New Roman"/>
                <a:cs typeface="Times New Roman"/>
              </a:rPr>
              <a:t>b</a:t>
            </a:r>
            <a:r>
              <a:rPr sz="1300" spc="1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32708" y="8093844"/>
            <a:ext cx="11747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66620" y="8160633"/>
            <a:ext cx="2455545" cy="299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66800" algn="l"/>
                <a:tab pos="1624965" algn="l"/>
                <a:tab pos="2145665" algn="l"/>
              </a:tabLst>
            </a:pPr>
            <a:r>
              <a:rPr sz="1300" spc="-50" dirty="0">
                <a:latin typeface="Times New Roman"/>
                <a:cs typeface="Times New Roman"/>
              </a:rPr>
              <a:t>ln</a:t>
            </a:r>
            <a:r>
              <a:rPr sz="1800" spc="-50" dirty="0">
                <a:latin typeface="Symbol"/>
                <a:cs typeface="Symbol"/>
              </a:rPr>
              <a:t></a:t>
            </a:r>
            <a:r>
              <a:rPr sz="1300" spc="-50" dirty="0">
                <a:latin typeface="Times New Roman"/>
                <a:cs typeface="Times New Roman"/>
              </a:rPr>
              <a:t>(</a:t>
            </a:r>
            <a:r>
              <a:rPr sz="1300" i="1" spc="-50" dirty="0">
                <a:latin typeface="Times New Roman"/>
                <a:cs typeface="Times New Roman"/>
              </a:rPr>
              <a:t>T	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3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300" spc="-75" dirty="0">
                <a:latin typeface="Times New Roman"/>
                <a:cs typeface="Times New Roman"/>
              </a:rPr>
              <a:t>)</a:t>
            </a:r>
            <a:r>
              <a:rPr sz="1800" spc="-75" dirty="0">
                <a:latin typeface="Symbol"/>
                <a:cs typeface="Symbol"/>
              </a:rPr>
              <a:t></a:t>
            </a:r>
            <a:r>
              <a:rPr sz="1800" spc="-75" dirty="0">
                <a:latin typeface="Times New Roman"/>
                <a:cs typeface="Times New Roman"/>
              </a:rPr>
              <a:t>	</a:t>
            </a:r>
            <a:r>
              <a:rPr sz="1300" spc="15" dirty="0">
                <a:latin typeface="Times New Roman"/>
                <a:cs typeface="Times New Roman"/>
              </a:rPr>
              <a:t>ln(</a:t>
            </a:r>
            <a:r>
              <a:rPr sz="1300" spc="15" dirty="0">
                <a:latin typeface="Symbol"/>
                <a:cs typeface="Symbol"/>
              </a:rPr>
              <a:t></a:t>
            </a:r>
            <a:r>
              <a:rPr sz="1300" i="1" spc="15" dirty="0">
                <a:latin typeface="Times New Roman"/>
                <a:cs typeface="Times New Roman"/>
              </a:rPr>
              <a:t>T	</a:t>
            </a:r>
            <a:r>
              <a:rPr sz="1300" spc="10" dirty="0">
                <a:latin typeface="Symbol"/>
                <a:cs typeface="Symbol"/>
              </a:rPr>
              <a:t></a:t>
            </a:r>
            <a:r>
              <a:rPr sz="1300" i="1" spc="10" dirty="0">
                <a:latin typeface="Times New Roman"/>
                <a:cs typeface="Times New Roman"/>
              </a:rPr>
              <a:t>T</a:t>
            </a:r>
            <a:r>
              <a:rPr sz="1300" i="1" spc="-4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81148" y="8221860"/>
            <a:ext cx="56959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1445" indent="-119380">
              <a:lnSpc>
                <a:spcPct val="100000"/>
              </a:lnSpc>
              <a:spcBef>
                <a:spcPts val="110"/>
              </a:spcBef>
              <a:buFont typeface="Symbol"/>
              <a:buChar char=""/>
              <a:tabLst>
                <a:tab pos="132080" algn="l"/>
              </a:tabLst>
            </a:pPr>
            <a:r>
              <a:rPr sz="1300" i="1" spc="5" dirty="0">
                <a:latin typeface="Times New Roman"/>
                <a:cs typeface="Times New Roman"/>
              </a:rPr>
              <a:t>T </a:t>
            </a:r>
            <a:r>
              <a:rPr sz="1300" dirty="0">
                <a:latin typeface="Times New Roman"/>
                <a:cs typeface="Times New Roman"/>
              </a:rPr>
              <a:t>)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(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607055" y="7987164"/>
            <a:ext cx="195135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266825" algn="l"/>
              </a:tabLst>
            </a:pP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i="1" spc="-22" baseline="-22222" dirty="0">
                <a:latin typeface="Times New Roman"/>
                <a:cs typeface="Times New Roman"/>
              </a:rPr>
              <a:t>e </a:t>
            </a:r>
            <a:r>
              <a:rPr sz="1125" i="1" spc="97" baseline="-22222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05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2222" dirty="0">
                <a:latin typeface="Times New Roman"/>
                <a:cs typeface="Times New Roman"/>
              </a:rPr>
              <a:t>i	</a:t>
            </a:r>
            <a:r>
              <a:rPr sz="1300" spc="-5" dirty="0">
                <a:latin typeface="Symbol"/>
                <a:cs typeface="Symbol"/>
              </a:rPr>
              <a:t></a:t>
            </a:r>
            <a:r>
              <a:rPr sz="1300" i="1" spc="-5" dirty="0">
                <a:latin typeface="Times New Roman"/>
                <a:cs typeface="Times New Roman"/>
              </a:rPr>
              <a:t>T</a:t>
            </a:r>
            <a:r>
              <a:rPr sz="1125" i="1" spc="-7" baseline="-22222" dirty="0">
                <a:latin typeface="Times New Roman"/>
                <a:cs typeface="Times New Roman"/>
              </a:rPr>
              <a:t>e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Symbol"/>
                <a:cs typeface="Symbol"/>
              </a:rPr>
              <a:t>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125" i="1" spc="-30" baseline="-22222" dirty="0">
                <a:latin typeface="Times New Roman"/>
                <a:cs typeface="Times New Roman"/>
              </a:rPr>
              <a:t>i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63116" y="8093844"/>
            <a:ext cx="58991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47345" algn="l"/>
              </a:tabLst>
            </a:pPr>
            <a:r>
              <a:rPr sz="1300" spc="10" dirty="0">
                <a:latin typeface="Symbol"/>
                <a:cs typeface="Symbol"/>
              </a:rPr>
              <a:t></a:t>
            </a:r>
            <a:r>
              <a:rPr sz="1300" i="1" spc="10" dirty="0">
                <a:latin typeface="Times New Roman"/>
                <a:cs typeface="Times New Roman"/>
              </a:rPr>
              <a:t>T	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4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46555" y="8452611"/>
            <a:ext cx="5842635" cy="85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logarithmic </a:t>
            </a:r>
            <a:r>
              <a:rPr sz="1200" b="1" spc="-10" dirty="0">
                <a:latin typeface="Times New Roman"/>
                <a:cs typeface="Times New Roman"/>
              </a:rPr>
              <a:t>mean </a:t>
            </a:r>
            <a:r>
              <a:rPr sz="1200" b="1" spc="-5" dirty="0">
                <a:latin typeface="Times New Roman"/>
                <a:cs typeface="Times New Roman"/>
              </a:rPr>
              <a:t>temperature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difference.</a:t>
            </a:r>
            <a:endParaRPr sz="1200">
              <a:latin typeface="Times New Roman"/>
              <a:cs typeface="Times New Roman"/>
            </a:endParaRPr>
          </a:p>
          <a:p>
            <a:pPr marL="63500" marR="55880">
              <a:lnSpc>
                <a:spcPts val="1390"/>
              </a:lnSpc>
              <a:spcBef>
                <a:spcPts val="95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terms </a:t>
            </a:r>
            <a:r>
              <a:rPr sz="1200" spc="-5" dirty="0">
                <a:latin typeface="Times New Roman"/>
                <a:cs typeface="Times New Roman"/>
              </a:rPr>
              <a:t>∆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b="1" i="1" spc="-5" dirty="0">
                <a:latin typeface="Times New Roman"/>
                <a:cs typeface="Times New Roman"/>
              </a:rPr>
              <a:t>=T</a:t>
            </a:r>
            <a:r>
              <a:rPr sz="1200" b="1" i="1" spc="-7" baseline="-10416" dirty="0">
                <a:latin typeface="Times New Roman"/>
                <a:cs typeface="Times New Roman"/>
              </a:rPr>
              <a:t>s </a:t>
            </a:r>
            <a:r>
              <a:rPr sz="1200" b="1" i="1" dirty="0">
                <a:latin typeface="Times New Roman"/>
                <a:cs typeface="Times New Roman"/>
              </a:rPr>
              <a:t>-T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∆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e</a:t>
            </a:r>
            <a:r>
              <a:rPr sz="1200" b="1" i="1" dirty="0">
                <a:latin typeface="Times New Roman"/>
                <a:cs typeface="Times New Roman"/>
              </a:rPr>
              <a:t>= 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-T</a:t>
            </a:r>
            <a:r>
              <a:rPr sz="1200" b="1" i="1" spc="-7" baseline="-10416" dirty="0">
                <a:latin typeface="Times New Roman"/>
                <a:cs typeface="Times New Roman"/>
              </a:rPr>
              <a:t>e </a:t>
            </a:r>
            <a:r>
              <a:rPr sz="1200" spc="-1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differences </a:t>
            </a:r>
            <a:r>
              <a:rPr sz="1200" spc="-5" dirty="0">
                <a:latin typeface="Times New Roman"/>
                <a:cs typeface="Times New Roman"/>
              </a:rPr>
              <a:t>between the  surface and the </a:t>
            </a:r>
            <a:r>
              <a:rPr sz="1200" spc="-15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inlet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exit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tube,</a:t>
            </a:r>
            <a:r>
              <a:rPr sz="1200" spc="2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respectively.</a:t>
            </a:r>
            <a:endParaRPr sz="1200">
              <a:latin typeface="Times New Roman"/>
              <a:cs typeface="Times New Roman"/>
            </a:endParaRPr>
          </a:p>
          <a:p>
            <a:pPr marL="63500">
              <a:lnSpc>
                <a:spcPts val="133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Eq.(6.31.c), 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i="1" dirty="0">
                <a:latin typeface="Times New Roman"/>
                <a:cs typeface="Times New Roman"/>
              </a:rPr>
              <a:t>fluid </a:t>
            </a:r>
            <a:r>
              <a:rPr sz="1200" i="1" spc="-5" dirty="0">
                <a:latin typeface="Times New Roman"/>
                <a:cs typeface="Times New Roman"/>
              </a:rPr>
              <a:t>temperature at the tube exit </a:t>
            </a:r>
            <a:r>
              <a:rPr sz="1200" spc="-10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24580" y="9326371"/>
            <a:ext cx="37465" cy="114935"/>
          </a:xfrm>
          <a:custGeom>
            <a:avLst/>
            <a:gdLst/>
            <a:ahLst/>
            <a:cxnLst/>
            <a:rect l="l" t="t" r="r" b="b"/>
            <a:pathLst>
              <a:path w="37464" h="114934">
                <a:moveTo>
                  <a:pt x="37147" y="0"/>
                </a:moveTo>
                <a:lnTo>
                  <a:pt x="0" y="11468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2814827" y="9290202"/>
            <a:ext cx="63627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750" spc="5" dirty="0">
                <a:latin typeface="Times New Roman"/>
                <a:cs typeface="Times New Roman"/>
              </a:rPr>
              <a:t>(</a:t>
            </a:r>
            <a:r>
              <a:rPr sz="750" spc="-114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Symbol"/>
                <a:cs typeface="Symbol"/>
              </a:rPr>
              <a:t></a:t>
            </a:r>
            <a:r>
              <a:rPr sz="750" spc="-114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h</a:t>
            </a:r>
            <a:r>
              <a:rPr sz="750" i="1" spc="-35" dirty="0">
                <a:latin typeface="Times New Roman"/>
                <a:cs typeface="Times New Roman"/>
              </a:rPr>
              <a:t> </a:t>
            </a:r>
            <a:r>
              <a:rPr sz="750" i="1" spc="-15" dirty="0">
                <a:latin typeface="Times New Roman"/>
                <a:cs typeface="Times New Roman"/>
              </a:rPr>
              <a:t>A</a:t>
            </a:r>
            <a:r>
              <a:rPr sz="825" i="1" spc="-22" baseline="-20202" dirty="0">
                <a:latin typeface="Times New Roman"/>
                <a:cs typeface="Times New Roman"/>
              </a:rPr>
              <a:t>s</a:t>
            </a:r>
            <a:r>
              <a:rPr sz="825" i="1" spc="67" baseline="-20202" dirty="0">
                <a:latin typeface="Times New Roman"/>
                <a:cs typeface="Times New Roman"/>
              </a:rPr>
              <a:t> </a:t>
            </a:r>
            <a:r>
              <a:rPr sz="750" i="1" spc="-175" dirty="0">
                <a:latin typeface="Times New Roman"/>
                <a:cs typeface="Times New Roman"/>
              </a:rPr>
              <a:t>m</a:t>
            </a:r>
            <a:r>
              <a:rPr sz="750" spc="-175" dirty="0">
                <a:latin typeface="MT Extra"/>
                <a:cs typeface="MT Extra"/>
              </a:rPr>
              <a:t></a:t>
            </a:r>
            <a:r>
              <a:rPr sz="750" spc="-175" dirty="0">
                <a:latin typeface="Times New Roman"/>
                <a:cs typeface="Times New Roman"/>
              </a:rPr>
              <a:t>  </a:t>
            </a:r>
            <a:r>
              <a:rPr sz="750" i="1" spc="45" dirty="0">
                <a:latin typeface="Times New Roman"/>
                <a:cs typeface="Times New Roman"/>
              </a:rPr>
              <a:t>C</a:t>
            </a:r>
            <a:r>
              <a:rPr sz="825" i="1" spc="67" baseline="-20202" dirty="0">
                <a:latin typeface="Times New Roman"/>
                <a:cs typeface="Times New Roman"/>
              </a:rPr>
              <a:t>p</a:t>
            </a:r>
            <a:r>
              <a:rPr sz="825" i="1" spc="-22" baseline="-20202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126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1515872" y="9311538"/>
            <a:ext cx="3059430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2427605" algn="l"/>
              </a:tabLst>
            </a:pP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i="1" spc="-22" baseline="-25925" dirty="0">
                <a:latin typeface="Times New Roman"/>
                <a:cs typeface="Times New Roman"/>
              </a:rPr>
              <a:t>e  </a:t>
            </a:r>
            <a:r>
              <a:rPr sz="1300" spc="10" dirty="0">
                <a:latin typeface="Symbol"/>
                <a:cs typeface="Symbol"/>
              </a:rPr>
              <a:t>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125" i="1" baseline="-25925" dirty="0">
                <a:latin typeface="Times New Roman"/>
                <a:cs typeface="Times New Roman"/>
              </a:rPr>
              <a:t>s 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s 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T</a:t>
            </a:r>
            <a:r>
              <a:rPr sz="1125" i="1" spc="-22" baseline="-25925" dirty="0">
                <a:latin typeface="Times New Roman"/>
                <a:cs typeface="Times New Roman"/>
              </a:rPr>
              <a:t>i</a:t>
            </a:r>
            <a:r>
              <a:rPr sz="1125" i="1" spc="22" baseline="-259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r>
              <a:rPr sz="1300" spc="-14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e	</a:t>
            </a: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(6.33)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59255" y="9549892"/>
            <a:ext cx="5820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1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dirty="0">
                <a:latin typeface="Times New Roman"/>
                <a:cs typeface="Times New Roman"/>
              </a:rPr>
              <a:t>relation 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mean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m</a:t>
            </a:r>
            <a:r>
              <a:rPr sz="1200" b="1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b="1" spc="-5" dirty="0">
                <a:latin typeface="Times New Roman"/>
                <a:cs typeface="Times New Roman"/>
              </a:rPr>
              <a:t>)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any  </a:t>
            </a:r>
            <a:r>
              <a:rPr sz="1200" spc="-5" dirty="0">
                <a:latin typeface="Times New Roman"/>
                <a:cs typeface="Times New Roman"/>
              </a:rPr>
              <a:t>location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replacing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pL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by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px</a:t>
            </a:r>
            <a:r>
              <a:rPr sz="1200" dirty="0">
                <a:latin typeface="Times New Roman"/>
                <a:cs typeface="Times New Roman"/>
              </a:rPr>
              <a:t>).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9032" y="1037336"/>
            <a:ext cx="1883664" cy="822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71235" y="1881124"/>
            <a:ext cx="1124585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8745" marR="5080" indent="-106680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Fig.(6.26)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0080" y="835660"/>
            <a:ext cx="4559808" cy="8159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30623" y="1805432"/>
            <a:ext cx="853440" cy="16510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as </a:t>
            </a:r>
            <a:r>
              <a:rPr sz="1100" b="1" spc="-10" dirty="0">
                <a:latin typeface="Arial Narrow"/>
                <a:cs typeface="Arial Narrow"/>
              </a:rPr>
              <a:t>in</a:t>
            </a:r>
            <a:r>
              <a:rPr sz="1100" b="1" spc="-85" dirty="0">
                <a:latin typeface="Arial Narrow"/>
                <a:cs typeface="Arial Narrow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Fig.(6.26).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127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41119" y="985519"/>
            <a:ext cx="3505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6.6-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9888" y="5088128"/>
            <a:ext cx="1740408" cy="1319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7031" y="4810759"/>
            <a:ext cx="4535805" cy="3316604"/>
          </a:xfrm>
          <a:custGeom>
            <a:avLst/>
            <a:gdLst/>
            <a:ahLst/>
            <a:cxnLst/>
            <a:rect l="l" t="t" r="r" b="b"/>
            <a:pathLst>
              <a:path w="4535805" h="3316604">
                <a:moveTo>
                  <a:pt x="0" y="3316224"/>
                </a:moveTo>
                <a:lnTo>
                  <a:pt x="4535424" y="3316224"/>
                </a:lnTo>
                <a:lnTo>
                  <a:pt x="4535424" y="0"/>
                </a:lnTo>
                <a:lnTo>
                  <a:pt x="0" y="0"/>
                </a:lnTo>
                <a:lnTo>
                  <a:pt x="0" y="33162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3378" y="6972744"/>
            <a:ext cx="365760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188" y="0"/>
                </a:lnTo>
              </a:path>
            </a:pathLst>
          </a:custGeom>
          <a:ln w="7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1017" y="7014844"/>
            <a:ext cx="56515" cy="172085"/>
          </a:xfrm>
          <a:custGeom>
            <a:avLst/>
            <a:gdLst/>
            <a:ahLst/>
            <a:cxnLst/>
            <a:rect l="l" t="t" r="r" b="b"/>
            <a:pathLst>
              <a:path w="56514" h="172084">
                <a:moveTo>
                  <a:pt x="56006" y="0"/>
                </a:moveTo>
                <a:lnTo>
                  <a:pt x="0" y="17202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79067" y="697274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496" y="0"/>
                </a:lnTo>
              </a:path>
            </a:pathLst>
          </a:custGeom>
          <a:ln w="7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13063" y="6972744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315" y="0"/>
                </a:lnTo>
              </a:path>
            </a:pathLst>
          </a:custGeom>
          <a:ln w="7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5232" y="2256535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>
                <a:moveTo>
                  <a:pt x="0" y="0"/>
                </a:moveTo>
                <a:lnTo>
                  <a:pt x="1314450" y="0"/>
                </a:lnTo>
              </a:path>
            </a:pathLst>
          </a:custGeom>
          <a:ln w="74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952" y="4419472"/>
            <a:ext cx="297180" cy="0"/>
          </a:xfrm>
          <a:custGeom>
            <a:avLst/>
            <a:gdLst/>
            <a:ahLst/>
            <a:cxnLst/>
            <a:rect l="l" t="t" r="r" b="b"/>
            <a:pathLst>
              <a:path w="297180">
                <a:moveTo>
                  <a:pt x="0" y="0"/>
                </a:moveTo>
                <a:lnTo>
                  <a:pt x="297179" y="0"/>
                </a:lnTo>
              </a:path>
            </a:pathLst>
          </a:custGeom>
          <a:ln w="7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637031" y="778255"/>
          <a:ext cx="6313804" cy="92445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1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601">
                <a:tc>
                  <a:txBody>
                    <a:bodyPr/>
                    <a:lstStyle/>
                    <a:p>
                      <a:pPr marL="481330">
                        <a:lnSpc>
                          <a:spcPts val="835"/>
                        </a:lnSpc>
                        <a:spcBef>
                          <a:spcPts val="955"/>
                        </a:spcBef>
                        <a:tabLst>
                          <a:tab pos="840740" algn="l"/>
                          <a:tab pos="1343660" algn="l"/>
                        </a:tabLst>
                      </a:pPr>
                      <a:r>
                        <a:rPr sz="1250" i="1" spc="5" dirty="0">
                          <a:latin typeface="Times New Roman"/>
                          <a:cs typeface="Times New Roman"/>
                        </a:rPr>
                        <a:t>q	</a:t>
                      </a:r>
                      <a:r>
                        <a:rPr sz="125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5" dirty="0">
                          <a:latin typeface="Times New Roman"/>
                          <a:cs typeface="Times New Roman"/>
                        </a:rPr>
                        <a:t>q	</a:t>
                      </a:r>
                      <a:r>
                        <a:rPr sz="125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i="1" spc="40" dirty="0">
                          <a:latin typeface="Times New Roman"/>
                          <a:cs typeface="Times New Roman"/>
                        </a:rPr>
                        <a:t>k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21285" marB="0"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spc="15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1250" i="1" spc="15" dirty="0">
                          <a:latin typeface="Times New Roman"/>
                          <a:cs typeface="Times New Roman"/>
                        </a:rPr>
                        <a:t>T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367665" marR="3175">
                        <a:lnSpc>
                          <a:spcPct val="100000"/>
                        </a:lnSpc>
                        <a:spcBef>
                          <a:spcPts val="955"/>
                        </a:spcBef>
                        <a:tabLst>
                          <a:tab pos="1270000" algn="l"/>
                        </a:tabLst>
                      </a:pPr>
                      <a:r>
                        <a:rPr sz="1250" b="1" spc="-3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-30" dirty="0">
                          <a:latin typeface="Times New Roman"/>
                          <a:cs typeface="Times New Roman"/>
                        </a:rPr>
                        <a:t>W </a:t>
                      </a:r>
                      <a:r>
                        <a:rPr sz="1250" b="1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250" i="1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spc="22" baseline="436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050" spc="44" baseline="43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b="1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250" b="1" spc="20" dirty="0">
                          <a:latin typeface="Times New Roman"/>
                          <a:cs typeface="Times New Roman"/>
                        </a:rPr>
                        <a:t>...(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250" b="1" spc="2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250" b="1" spc="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2384" marR="3175">
                        <a:lnSpc>
                          <a:spcPts val="550"/>
                        </a:lnSpc>
                        <a:spcBef>
                          <a:spcPts val="470"/>
                        </a:spcBef>
                      </a:pPr>
                      <a:r>
                        <a:rPr sz="700" i="1" spc="5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700" spc="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700" spc="50" dirty="0">
                          <a:latin typeface="Times New Roman"/>
                          <a:cs typeface="Times New Roman"/>
                        </a:rPr>
                        <a:t>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21285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FCFA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59">
                <a:tc gridSpan="2">
                  <a:txBody>
                    <a:bodyPr/>
                    <a:lstStyle/>
                    <a:p>
                      <a:pPr marL="569595">
                        <a:lnSpc>
                          <a:spcPts val="875"/>
                        </a:lnSpc>
                        <a:tabLst>
                          <a:tab pos="1057275" algn="l"/>
                          <a:tab pos="1670050" algn="l"/>
                        </a:tabLst>
                      </a:pPr>
                      <a:r>
                        <a:rPr sz="700" i="1" spc="25" dirty="0">
                          <a:latin typeface="Times New Roman"/>
                          <a:cs typeface="Times New Roman"/>
                        </a:rPr>
                        <a:t>conv</a:t>
                      </a:r>
                      <a:r>
                        <a:rPr sz="700" i="1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5" dirty="0">
                          <a:latin typeface="Times New Roman"/>
                          <a:cs typeface="Times New Roman"/>
                        </a:rPr>
                        <a:t>.	</a:t>
                      </a:r>
                      <a:r>
                        <a:rPr sz="700" i="1" spc="25" dirty="0">
                          <a:latin typeface="Times New Roman"/>
                          <a:cs typeface="Times New Roman"/>
                        </a:rPr>
                        <a:t>cond</a:t>
                      </a:r>
                      <a:r>
                        <a:rPr sz="7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b="1" spc="5" dirty="0">
                          <a:latin typeface="Times New Roman"/>
                          <a:cs typeface="Times New Roman"/>
                        </a:rPr>
                        <a:t>.	</a:t>
                      </a:r>
                      <a:r>
                        <a:rPr sz="700" i="1" spc="2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875" spc="22" baseline="-28888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1875" i="1" spc="22" baseline="-28888" dirty="0">
                          <a:latin typeface="Times New Roman"/>
                          <a:cs typeface="Times New Roman"/>
                        </a:rPr>
                        <a:t>y</a:t>
                      </a:r>
                      <a:endParaRPr sz="1875" baseline="-28888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C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FCFA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8542">
                <a:tc gridSpan="4">
                  <a:txBody>
                    <a:bodyPr/>
                    <a:lstStyle/>
                    <a:p>
                      <a:pPr marR="3175" algn="just">
                        <a:lnSpc>
                          <a:spcPct val="96100"/>
                        </a:lnSpc>
                        <a:spcBef>
                          <a:spcPts val="46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(∂T/∂y) </a:t>
                      </a:r>
                      <a:r>
                        <a:rPr sz="1200" b="1" i="1" spc="-7" baseline="-10416" dirty="0">
                          <a:latin typeface="Times New Roman"/>
                          <a:cs typeface="Times New Roman"/>
                        </a:rPr>
                        <a:t>y=0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represents 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local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temperature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gradient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at 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surface.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Note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that convection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 transfer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from a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solid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merely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conduction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from 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solid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adjacent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surface.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Therefore, we can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equate Eqs.[(6.1.a)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&amp;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(6.2)]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local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flux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obtain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local convection heat transfer </a:t>
                      </a:r>
                      <a:r>
                        <a:rPr sz="1200" i="1" dirty="0">
                          <a:latin typeface="Times New Roman"/>
                          <a:cs typeface="Times New Roman"/>
                        </a:rPr>
                        <a:t>coefficient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2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follow;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4505" marR="3175">
                        <a:lnSpc>
                          <a:spcPts val="1325"/>
                        </a:lnSpc>
                        <a:spcBef>
                          <a:spcPts val="1050"/>
                        </a:spcBef>
                        <a:tabLst>
                          <a:tab pos="2529205" algn="l"/>
                          <a:tab pos="3791585" algn="l"/>
                        </a:tabLst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h 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3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7" baseline="41152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025" spc="-7" baseline="4115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-7" baseline="41152" dirty="0"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1125" i="1" spc="15" baseline="48148" dirty="0">
                          <a:latin typeface="Times New Roman"/>
                          <a:cs typeface="Times New Roman"/>
                        </a:rPr>
                        <a:t>fluid  </a:t>
                      </a:r>
                      <a:r>
                        <a:rPr sz="2025" i="1" spc="-7" baseline="41152" dirty="0">
                          <a:latin typeface="Times New Roman"/>
                          <a:cs typeface="Times New Roman"/>
                        </a:rPr>
                        <a:t>( </a:t>
                      </a:r>
                      <a:r>
                        <a:rPr sz="2025" spc="15" baseline="41152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2025" i="1" spc="15" baseline="41152" dirty="0">
                          <a:latin typeface="Times New Roman"/>
                          <a:cs typeface="Times New Roman"/>
                        </a:rPr>
                        <a:t>T/</a:t>
                      </a:r>
                      <a:r>
                        <a:rPr sz="2025" i="1" spc="-97" baseline="4115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22" baseline="41152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2025" i="1" spc="22" baseline="41152" dirty="0">
                          <a:latin typeface="Times New Roman"/>
                          <a:cs typeface="Times New Roman"/>
                        </a:rPr>
                        <a:t>y)</a:t>
                      </a:r>
                      <a:r>
                        <a:rPr sz="1125" i="1" spc="22" baseline="48148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125" i="1" spc="-157" baseline="4814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25" spc="60" baseline="48148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25" spc="60" baseline="48148" dirty="0"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W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m </a:t>
                      </a:r>
                      <a:r>
                        <a:rPr sz="1125" spc="22" baseline="44444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350" i="1" spc="-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25" spc="15" baseline="44444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1125" spc="7" baseline="4444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350" spc="-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(6.3.</a:t>
                      </a:r>
                      <a:r>
                        <a:rPr sz="1350" i="1" spc="3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75945" marR="3175">
                        <a:lnSpc>
                          <a:spcPts val="985"/>
                        </a:lnSpc>
                        <a:tabLst>
                          <a:tab pos="1236980" algn="l"/>
                        </a:tabLst>
                      </a:pPr>
                      <a:r>
                        <a:rPr sz="1125" i="1" spc="22" baseline="51851" dirty="0">
                          <a:latin typeface="Times New Roman"/>
                          <a:cs typeface="Times New Roman"/>
                        </a:rPr>
                        <a:t>x	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T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334770" marR="3175">
                        <a:lnSpc>
                          <a:spcPts val="560"/>
                        </a:lnSpc>
                        <a:tabLst>
                          <a:tab pos="1645285" algn="l"/>
                        </a:tabLst>
                      </a:pPr>
                      <a:r>
                        <a:rPr sz="750" i="1" spc="10" dirty="0">
                          <a:latin typeface="Times New Roman"/>
                          <a:cs typeface="Times New Roman"/>
                        </a:rPr>
                        <a:t>s	</a:t>
                      </a:r>
                      <a:r>
                        <a:rPr sz="750" spc="20" dirty="0">
                          <a:latin typeface="Symbol"/>
                          <a:cs typeface="Symbol"/>
                        </a:rPr>
                        <a:t></a:t>
                      </a:r>
                      <a:endParaRPr sz="750">
                        <a:latin typeface="Symbol"/>
                        <a:cs typeface="Symbol"/>
                      </a:endParaRPr>
                    </a:p>
                    <a:p>
                      <a:pPr marR="3175" algn="just">
                        <a:lnSpc>
                          <a:spcPts val="1405"/>
                        </a:lnSpc>
                        <a:spcBef>
                          <a:spcPts val="4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If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values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local heat transfer coefficient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available along the entire surface 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length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2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mean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175" algn="just">
                        <a:lnSpc>
                          <a:spcPts val="1405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convection coefficient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whole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can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determined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by integration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along its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length to</a:t>
                      </a:r>
                      <a:r>
                        <a:rPr sz="12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4505" marR="3175">
                        <a:lnSpc>
                          <a:spcPts val="610"/>
                        </a:lnSpc>
                        <a:spcBef>
                          <a:spcPts val="835"/>
                        </a:spcBef>
                        <a:tabLst>
                          <a:tab pos="718820" algn="l"/>
                          <a:tab pos="1111885" algn="l"/>
                          <a:tab pos="1929130" algn="l"/>
                          <a:tab pos="3172460" algn="l"/>
                        </a:tabLst>
                      </a:pP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h	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00" spc="25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u="sng" spc="-7" baseline="34188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950" spc="-7" baseline="3418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25" i="1" baseline="74074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i="1" spc="89" baseline="7407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h </a:t>
                      </a:r>
                      <a:r>
                        <a:rPr sz="1300" i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dx	</a:t>
                      </a:r>
                      <a:r>
                        <a:rPr sz="1300" spc="-3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00" i="1" spc="-30" dirty="0">
                          <a:latin typeface="Times New Roman"/>
                          <a:cs typeface="Times New Roman"/>
                        </a:rPr>
                        <a:t>W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m </a:t>
                      </a:r>
                      <a:r>
                        <a:rPr sz="1125" baseline="44444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300" spc="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300" i="1" spc="5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300" i="1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25" baseline="44444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1125" spc="97" baseline="4444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300" spc="-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35" dirty="0">
                          <a:latin typeface="Times New Roman"/>
                          <a:cs typeface="Times New Roman"/>
                        </a:rPr>
                        <a:t>(6.3.</a:t>
                      </a:r>
                      <a:r>
                        <a:rPr sz="1300" i="1" spc="35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00" spc="3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72770" marR="3175">
                        <a:lnSpc>
                          <a:spcPts val="1390"/>
                        </a:lnSpc>
                        <a:tabLst>
                          <a:tab pos="883285" algn="l"/>
                          <a:tab pos="1292225" algn="l"/>
                        </a:tabLst>
                      </a:pPr>
                      <a:r>
                        <a:rPr sz="750" i="1" dirty="0"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1950" i="1" baseline="-29914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950" i="1" spc="112" baseline="-299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25" spc="-157" baseline="-4273" dirty="0">
                          <a:latin typeface="Symbol"/>
                          <a:cs typeface="Symbol"/>
                        </a:rPr>
                        <a:t></a:t>
                      </a:r>
                      <a:r>
                        <a:rPr sz="1125" baseline="-29629" dirty="0"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750" i="1" dirty="0">
                          <a:latin typeface="Times New Roman"/>
                          <a:cs typeface="Times New Roman"/>
                        </a:rPr>
                        <a:t>x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175" algn="just">
                        <a:lnSpc>
                          <a:spcPts val="1515"/>
                        </a:lnSpc>
                        <a:spcBef>
                          <a:spcPts val="495"/>
                        </a:spcBef>
                      </a:pPr>
                      <a:r>
                        <a:rPr sz="1300" b="1" i="1" dirty="0">
                          <a:latin typeface="Times New Roman"/>
                          <a:cs typeface="Times New Roman"/>
                        </a:rPr>
                        <a:t>6.1.2- </a:t>
                      </a:r>
                      <a:r>
                        <a:rPr sz="1300" b="1" i="1" spc="-10" dirty="0">
                          <a:latin typeface="Times New Roman"/>
                          <a:cs typeface="Times New Roman"/>
                        </a:rPr>
                        <a:t>Nusselt</a:t>
                      </a:r>
                      <a:r>
                        <a:rPr sz="1300" b="1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i="1" spc="-10" dirty="0">
                          <a:latin typeface="Times New Roman"/>
                          <a:cs typeface="Times New Roman"/>
                        </a:rPr>
                        <a:t>Number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indent="198120" algn="just">
                        <a:lnSpc>
                          <a:spcPct val="96100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convection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studies,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it is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common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practice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nondimensionalize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governing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equations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combine</a:t>
                      </a:r>
                      <a:r>
                        <a:rPr sz="12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variables,</a:t>
                      </a:r>
                      <a:r>
                        <a:rPr sz="12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which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group together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into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dimensionless numbers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order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reduce the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variables.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also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common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practice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nondimensionalize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coefficient 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h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with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Nusselt number,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defined</a:t>
                      </a:r>
                      <a:r>
                        <a:rPr sz="12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90220" marR="3175">
                        <a:lnSpc>
                          <a:spcPts val="1295"/>
                        </a:lnSpc>
                        <a:spcBef>
                          <a:spcPts val="980"/>
                        </a:spcBef>
                        <a:tabLst>
                          <a:tab pos="1706245" algn="l"/>
                        </a:tabLst>
                      </a:pP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Nu </a:t>
                      </a:r>
                      <a:r>
                        <a:rPr sz="1300" spc="1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00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spc="22" baseline="36324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950" i="1" spc="-82" baseline="3632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baseline="36324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i="1" baseline="40740" dirty="0">
                          <a:latin typeface="Times New Roman"/>
                          <a:cs typeface="Times New Roman"/>
                        </a:rPr>
                        <a:t>c	</a:t>
                      </a:r>
                      <a:r>
                        <a:rPr sz="1300" spc="4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00" b="1" spc="4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300" b="1" spc="4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300" b="1" spc="4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93140" marR="3175">
                        <a:lnSpc>
                          <a:spcPts val="125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k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thermal conductivity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200" b="1" i="1" baseline="-10416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characteristic length of</a:t>
                      </a:r>
                      <a:r>
                        <a:rPr sz="1200" i="1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10" dirty="0">
                          <a:latin typeface="Times New Roman"/>
                          <a:cs typeface="Times New Roman"/>
                        </a:rPr>
                        <a:t>flow.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>
                    <a:solidFill>
                      <a:srgbClr val="FC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6224">
                <a:tc gridSpan="3">
                  <a:txBody>
                    <a:bodyPr/>
                    <a:lstStyle/>
                    <a:p>
                      <a:pPr marR="12065" algn="just">
                        <a:lnSpc>
                          <a:spcPts val="1295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understand 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physical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significance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Nusselt number,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consider</a:t>
                      </a:r>
                      <a:r>
                        <a:rPr sz="1200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5800"/>
                        </a:lnSpc>
                        <a:spcBef>
                          <a:spcPts val="35"/>
                        </a:spcBef>
                      </a:pP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thickness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temperature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difference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Δ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00" b="1" i="1" baseline="-10416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- </a:t>
                      </a:r>
                      <a:r>
                        <a:rPr sz="1200" b="1" i="1" spc="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00" b="1" i="1" spc="7" baseline="-10416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  shown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Fig.(6.3). Heat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transfer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will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by 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convection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involves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some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motion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by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conduction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is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motionless.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Heat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flux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(the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rate 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transfer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per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unit  time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per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unit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area)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either case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will</a:t>
                      </a:r>
                      <a:r>
                        <a:rPr sz="12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4505" marR="12065">
                        <a:lnSpc>
                          <a:spcPct val="100000"/>
                        </a:lnSpc>
                        <a:spcBef>
                          <a:spcPts val="65"/>
                        </a:spcBef>
                        <a:tabLst>
                          <a:tab pos="1673225" algn="l"/>
                        </a:tabLst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200" i="1" spc="15" baseline="-24305" dirty="0">
                          <a:latin typeface="Times New Roman"/>
                          <a:cs typeface="Times New Roman"/>
                        </a:rPr>
                        <a:t>conv</a:t>
                      </a:r>
                      <a:r>
                        <a:rPr sz="1200" b="1" spc="15" baseline="-24305" dirty="0">
                          <a:latin typeface="Times New Roman"/>
                          <a:cs typeface="Times New Roman"/>
                        </a:rPr>
                        <a:t>.  </a:t>
                      </a:r>
                      <a:r>
                        <a:rPr sz="135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3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Symbol"/>
                          <a:cs typeface="Symbol"/>
                        </a:rPr>
                        <a:t>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T	</a:t>
                      </a:r>
                      <a:r>
                        <a:rPr sz="1350" spc="2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b="1" spc="2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350" b="1" spc="2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350" b="1" spc="2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i="1" spc="2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50" b="1" spc="2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84505" marR="12065">
                        <a:lnSpc>
                          <a:spcPts val="980"/>
                        </a:lnSpc>
                        <a:spcBef>
                          <a:spcPts val="1215"/>
                        </a:spcBef>
                        <a:tabLst>
                          <a:tab pos="862330" algn="l"/>
                          <a:tab pos="1709420" algn="l"/>
                        </a:tabLst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q	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u="sng" baseline="34979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025" i="1" u="sng" spc="-37" baseline="34979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u="sng" spc="7" baseline="34979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</a:t>
                      </a:r>
                      <a:r>
                        <a:rPr sz="2025" i="1" u="sng" spc="7" baseline="34979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025" i="1" spc="7" baseline="3497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(6.5.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72770" marR="12065">
                        <a:lnSpc>
                          <a:spcPts val="980"/>
                        </a:lnSpc>
                        <a:tabLst>
                          <a:tab pos="1139825" algn="l"/>
                        </a:tabLst>
                      </a:pPr>
                      <a:r>
                        <a:rPr sz="800" i="1" spc="10" dirty="0">
                          <a:latin typeface="Times New Roman"/>
                          <a:cs typeface="Times New Roman"/>
                        </a:rPr>
                        <a:t>cond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.	</a:t>
                      </a:r>
                      <a:r>
                        <a:rPr sz="2025" i="1" baseline="-28806" dirty="0">
                          <a:latin typeface="Times New Roman"/>
                          <a:cs typeface="Times New Roman"/>
                        </a:rPr>
                        <a:t>L</a:t>
                      </a:r>
                      <a:endParaRPr sz="2025" baseline="-28806">
                        <a:latin typeface="Times New Roman"/>
                        <a:cs typeface="Times New Roman"/>
                      </a:endParaRPr>
                    </a:p>
                    <a:p>
                      <a:pPr marR="12065" algn="just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Taking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their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ratio</a:t>
                      </a:r>
                      <a:r>
                        <a:rPr sz="12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gives;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05459" marR="12065">
                        <a:lnSpc>
                          <a:spcPts val="1340"/>
                        </a:lnSpc>
                        <a:spcBef>
                          <a:spcPts val="860"/>
                        </a:spcBef>
                        <a:tabLst>
                          <a:tab pos="1145540" algn="l"/>
                          <a:tab pos="1633220" algn="l"/>
                          <a:tab pos="2757805" algn="l"/>
                        </a:tabLst>
                      </a:pPr>
                      <a:r>
                        <a:rPr sz="2025" i="1" spc="7" baseline="34979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200" i="1" spc="7" baseline="34722" dirty="0">
                          <a:latin typeface="Times New Roman"/>
                          <a:cs typeface="Times New Roman"/>
                        </a:rPr>
                        <a:t>conv</a:t>
                      </a:r>
                      <a:r>
                        <a:rPr sz="1200" b="1" spc="7" baseline="34722" dirty="0">
                          <a:latin typeface="Times New Roman"/>
                          <a:cs typeface="Times New Roman"/>
                        </a:rPr>
                        <a:t>.  </a:t>
                      </a:r>
                      <a:r>
                        <a:rPr sz="1200" b="1" spc="89" baseline="3472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i="1" baseline="34979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025" i="1" spc="-187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7" baseline="34979" dirty="0">
                          <a:latin typeface="Symbol"/>
                          <a:cs typeface="Symbol"/>
                        </a:rPr>
                        <a:t></a:t>
                      </a:r>
                      <a:r>
                        <a:rPr sz="2025" i="1" spc="7" baseline="34979" dirty="0">
                          <a:latin typeface="Times New Roman"/>
                          <a:cs typeface="Times New Roman"/>
                        </a:rPr>
                        <a:t>T	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025" i="1" baseline="34979" dirty="0">
                          <a:latin typeface="Times New Roman"/>
                          <a:cs typeface="Times New Roman"/>
                        </a:rPr>
                        <a:t>h L</a:t>
                      </a:r>
                      <a:r>
                        <a:rPr sz="2025" i="1" spc="-217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Nu	</a:t>
                      </a:r>
                      <a:r>
                        <a:rPr sz="1350" spc="2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b="1" spc="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350" b="1" spc="2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350" b="1" spc="2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350" b="1" spc="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96570" marR="12065">
                        <a:lnSpc>
                          <a:spcPts val="1340"/>
                        </a:lnSpc>
                        <a:tabLst>
                          <a:tab pos="1054100" algn="l"/>
                          <a:tab pos="1849755" algn="l"/>
                        </a:tabLst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200" i="1" spc="7" baseline="-24305" dirty="0">
                          <a:latin typeface="Times New Roman"/>
                          <a:cs typeface="Times New Roman"/>
                        </a:rPr>
                        <a:t>cond</a:t>
                      </a:r>
                      <a:r>
                        <a:rPr sz="1200" i="1" spc="-142" baseline="-24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7" baseline="-24305" dirty="0">
                          <a:latin typeface="Times New Roman"/>
                          <a:cs typeface="Times New Roman"/>
                        </a:rPr>
                        <a:t>.	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Symbol"/>
                          <a:cs typeface="Symbol"/>
                        </a:rPr>
                        <a:t>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350" i="1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L	k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2540" indent="198120" algn="just">
                        <a:lnSpc>
                          <a:spcPct val="96300"/>
                        </a:lnSpc>
                        <a:spcBef>
                          <a:spcPts val="31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Therefore, 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Nusselt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represents 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enhancement 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 transfer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 a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result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convection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relative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conduction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across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same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layer.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larger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Nusselt number,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more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effective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convection.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Nusselt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Nu = 1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represents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across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pure</a:t>
                      </a:r>
                      <a:r>
                        <a:rPr sz="12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conduction.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 marR="33655" algn="ctr">
                        <a:lnSpc>
                          <a:spcPct val="97000"/>
                        </a:lnSpc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Fig.(6.3) Heat transfer</a:t>
                      </a:r>
                      <a:r>
                        <a:rPr sz="1000" b="1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through  a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000" b="1" i="1" spc="-10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thickness L and 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temperature difference</a:t>
                      </a:r>
                      <a:r>
                        <a:rPr sz="1000" b="1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Δ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T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5856">
                <a:tc gridSpan="4">
                  <a:txBody>
                    <a:bodyPr/>
                    <a:lstStyle/>
                    <a:p>
                      <a:pPr marR="3175" algn="just">
                        <a:lnSpc>
                          <a:spcPts val="1515"/>
                        </a:lnSpc>
                        <a:spcBef>
                          <a:spcPts val="810"/>
                        </a:spcBef>
                      </a:pPr>
                      <a:r>
                        <a:rPr sz="1300" b="1" i="1" dirty="0">
                          <a:latin typeface="Times New Roman"/>
                          <a:cs typeface="Times New Roman"/>
                        </a:rPr>
                        <a:t>6.2-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Classification of Fluid</a:t>
                      </a:r>
                      <a:r>
                        <a:rPr sz="1300" b="1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Flows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indent="167640" algn="just">
                        <a:lnSpc>
                          <a:spcPct val="95800"/>
                        </a:lnSpc>
                        <a:spcBef>
                          <a:spcPts val="1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Convection heat transfer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science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that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deals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with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behavior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fluids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at rest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motion,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interaction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fluids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with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solids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other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fluids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at 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boundaries.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There are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many ways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classify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flow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problems, and below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 some general</a:t>
                      </a:r>
                      <a:r>
                        <a:rPr sz="1200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categories.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6300"/>
                        </a:lnSpc>
                        <a:spcBef>
                          <a:spcPts val="5"/>
                        </a:spcBef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1- Viscous </a:t>
                      </a:r>
                      <a:r>
                        <a:rPr sz="1200" b="1" i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versus </a:t>
                      </a: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Unviscous Flow:-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two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fluid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layers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move relative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each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other,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friction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force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between them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slower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tries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slow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down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faster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layer. This internal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resistance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flow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called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viscosity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So,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Flows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which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effects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viscosity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are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significant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are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called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viscous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flows.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effects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viscosity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are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very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small in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some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flows, and neglecting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those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effects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greatly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simplifies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analysis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without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much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loss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accuracy.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Such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idealized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flows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zero-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viscosity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fluids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are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called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frictionless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unviscous 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flows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Prandtl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too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small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Pr</a:t>
                      </a:r>
                      <a:r>
                        <a:rPr sz="1200" b="1" i="1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&lt;&lt;&lt;1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>
                    <a:solidFill>
                      <a:srgbClr val="FC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031" y="817880"/>
            <a:ext cx="6288405" cy="4764405"/>
          </a:xfrm>
          <a:custGeom>
            <a:avLst/>
            <a:gdLst/>
            <a:ahLst/>
            <a:cxnLst/>
            <a:rect l="l" t="t" r="r" b="b"/>
            <a:pathLst>
              <a:path w="6288405" h="4764405">
                <a:moveTo>
                  <a:pt x="0" y="4764024"/>
                </a:moveTo>
                <a:lnTo>
                  <a:pt x="6288024" y="4764024"/>
                </a:lnTo>
                <a:lnTo>
                  <a:pt x="6288024" y="0"/>
                </a:lnTo>
                <a:lnTo>
                  <a:pt x="0" y="0"/>
                </a:lnTo>
                <a:lnTo>
                  <a:pt x="0" y="47640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4331" y="792988"/>
            <a:ext cx="6314440" cy="760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6.4.2.5- </a:t>
            </a:r>
            <a:r>
              <a:rPr sz="1300" b="1" i="1" spc="-5" dirty="0">
                <a:latin typeface="Times New Roman"/>
                <a:cs typeface="Times New Roman"/>
              </a:rPr>
              <a:t>Laminar Flow in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Tubes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80"/>
              </a:lnSpc>
            </a:pPr>
            <a:r>
              <a:rPr sz="1300" b="1" i="1" spc="-5" dirty="0">
                <a:latin typeface="Times New Roman"/>
                <a:cs typeface="Times New Roman"/>
              </a:rPr>
              <a:t>6.4.2.5.a- </a:t>
            </a:r>
            <a:r>
              <a:rPr sz="1300" b="1" i="1" spc="-10" dirty="0">
                <a:latin typeface="Times New Roman"/>
                <a:cs typeface="Times New Roman"/>
              </a:rPr>
              <a:t>Developing </a:t>
            </a:r>
            <a:r>
              <a:rPr sz="1300" b="1" i="1" spc="-5" dirty="0">
                <a:latin typeface="Times New Roman"/>
                <a:cs typeface="Times New Roman"/>
              </a:rPr>
              <a:t>Laminar Flow in the </a:t>
            </a:r>
            <a:r>
              <a:rPr sz="1300" b="1" i="1" spc="-10" dirty="0">
                <a:latin typeface="Times New Roman"/>
                <a:cs typeface="Times New Roman"/>
              </a:rPr>
              <a:t>Entrance</a:t>
            </a:r>
            <a:r>
              <a:rPr sz="1300" b="1" i="1" spc="11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Region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370"/>
              </a:lnSpc>
            </a:pPr>
            <a:r>
              <a:rPr sz="1200" b="1" i="1" spc="-5" dirty="0">
                <a:latin typeface="Times New Roman"/>
                <a:cs typeface="Times New Roman"/>
              </a:rPr>
              <a:t>1-</a:t>
            </a:r>
            <a:r>
              <a:rPr sz="1200" b="1" i="1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circular</a:t>
            </a:r>
            <a:r>
              <a:rPr sz="1200" i="1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tube</a:t>
            </a:r>
            <a:r>
              <a:rPr sz="1200" i="1" spc="1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length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</a:t>
            </a:r>
            <a:r>
              <a:rPr sz="1200" b="1" i="1" spc="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subjected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constant</a:t>
            </a:r>
            <a:r>
              <a:rPr sz="1200" i="1" spc="1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surface</a:t>
            </a:r>
            <a:r>
              <a:rPr sz="1200" i="1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mean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average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ts val="1415"/>
              </a:lnSpc>
            </a:pP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entrance region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2932" y="1670811"/>
            <a:ext cx="1457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Entry region,</a:t>
            </a:r>
            <a:r>
              <a:rPr sz="1200" b="1" i="1" spc="-2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70769" y="1773047"/>
            <a:ext cx="1656080" cy="0"/>
          </a:xfrm>
          <a:custGeom>
            <a:avLst/>
            <a:gdLst/>
            <a:ahLst/>
            <a:cxnLst/>
            <a:rect l="l" t="t" r="r" b="b"/>
            <a:pathLst>
              <a:path w="1656079">
                <a:moveTo>
                  <a:pt x="0" y="0"/>
                </a:moveTo>
                <a:lnTo>
                  <a:pt x="1656016" y="0"/>
                </a:lnTo>
              </a:path>
            </a:pathLst>
          </a:custGeom>
          <a:ln w="69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71620" y="1525225"/>
            <a:ext cx="125539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35" dirty="0">
                <a:latin typeface="Times New Roman"/>
                <a:cs typeface="Times New Roman"/>
              </a:rPr>
              <a:t>0.065(</a:t>
            </a:r>
            <a:r>
              <a:rPr sz="1300" i="1" spc="35" dirty="0">
                <a:latin typeface="Times New Roman"/>
                <a:cs typeface="Times New Roman"/>
              </a:rPr>
              <a:t>D</a:t>
            </a:r>
            <a:r>
              <a:rPr sz="1300" i="1" spc="-14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/</a:t>
            </a:r>
            <a:r>
              <a:rPr sz="1300" spc="-4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L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r>
              <a:rPr sz="1300" spc="-16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Re</a:t>
            </a:r>
            <a:r>
              <a:rPr sz="1300" spc="-165" dirty="0">
                <a:latin typeface="Times New Roman"/>
                <a:cs typeface="Times New Roman"/>
              </a:rPr>
              <a:t> </a:t>
            </a:r>
            <a:r>
              <a:rPr sz="1300" spc="25" dirty="0">
                <a:latin typeface="Times New Roman"/>
                <a:cs typeface="Times New Roman"/>
              </a:rPr>
              <a:t>Pr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41979" y="1745398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13196" y="1631905"/>
            <a:ext cx="72834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6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-30" dirty="0">
                <a:latin typeface="Times New Roman"/>
                <a:cs typeface="Times New Roman"/>
              </a:rPr>
              <a:t>4</a:t>
            </a:r>
            <a:r>
              <a:rPr sz="1300" spc="-45" dirty="0">
                <a:latin typeface="Times New Roman"/>
                <a:cs typeface="Times New Roman"/>
              </a:rPr>
              <a:t>.</a:t>
            </a:r>
            <a:r>
              <a:rPr sz="1300" i="1" spc="40" dirty="0">
                <a:latin typeface="Times New Roman"/>
                <a:cs typeface="Times New Roman"/>
              </a:rPr>
              <a:t>a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26764" y="1766017"/>
            <a:ext cx="1717039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-210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</a:t>
            </a:r>
            <a:r>
              <a:rPr sz="1300" spc="-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Times New Roman"/>
                <a:cs typeface="Times New Roman"/>
              </a:rPr>
              <a:t>0.04[(</a:t>
            </a:r>
            <a:r>
              <a:rPr sz="1300" i="1" spc="20" dirty="0">
                <a:latin typeface="Times New Roman"/>
                <a:cs typeface="Times New Roman"/>
              </a:rPr>
              <a:t>D</a:t>
            </a:r>
            <a:r>
              <a:rPr sz="1300" i="1" spc="-10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/</a:t>
            </a:r>
            <a:r>
              <a:rPr sz="1300" spc="-60" dirty="0">
                <a:latin typeface="Times New Roman"/>
                <a:cs typeface="Times New Roman"/>
              </a:rPr>
              <a:t> </a:t>
            </a:r>
            <a:r>
              <a:rPr sz="1300" i="1" spc="25" dirty="0">
                <a:latin typeface="Times New Roman"/>
                <a:cs typeface="Times New Roman"/>
              </a:rPr>
              <a:t>L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r>
              <a:rPr sz="1300" spc="-15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Re</a:t>
            </a:r>
            <a:r>
              <a:rPr sz="1300" spc="-160" dirty="0">
                <a:latin typeface="Times New Roman"/>
                <a:cs typeface="Times New Roman"/>
              </a:rPr>
              <a:t> </a:t>
            </a:r>
            <a:r>
              <a:rPr sz="1300" spc="40" dirty="0">
                <a:latin typeface="Times New Roman"/>
                <a:cs typeface="Times New Roman"/>
              </a:rPr>
              <a:t>Pr]</a:t>
            </a:r>
            <a:r>
              <a:rPr sz="1125" spc="60" baseline="44444" dirty="0">
                <a:latin typeface="Times New Roman"/>
                <a:cs typeface="Times New Roman"/>
              </a:rPr>
              <a:t>2</a:t>
            </a:r>
            <a:r>
              <a:rPr sz="1125" spc="-150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/</a:t>
            </a:r>
            <a:r>
              <a:rPr sz="1125" spc="-150" baseline="44444" dirty="0">
                <a:latin typeface="Times New Roman"/>
                <a:cs typeface="Times New Roman"/>
              </a:rPr>
              <a:t> </a:t>
            </a:r>
            <a:r>
              <a:rPr sz="1125" spc="22" baseline="44444" dirty="0">
                <a:latin typeface="Times New Roman"/>
                <a:cs typeface="Times New Roman"/>
              </a:rPr>
              <a:t>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43860" y="1631905"/>
            <a:ext cx="90233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44805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Nu	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3.66</a:t>
            </a:r>
            <a:r>
              <a:rPr sz="1300" spc="-2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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88664" y="3212464"/>
            <a:ext cx="529590" cy="0"/>
          </a:xfrm>
          <a:custGeom>
            <a:avLst/>
            <a:gdLst/>
            <a:ahLst/>
            <a:cxnLst/>
            <a:rect l="l" t="t" r="r" b="b"/>
            <a:pathLst>
              <a:path w="529589">
                <a:moveTo>
                  <a:pt x="0" y="0"/>
                </a:moveTo>
                <a:lnTo>
                  <a:pt x="529589" y="0"/>
                </a:lnTo>
              </a:path>
            </a:pathLst>
          </a:custGeom>
          <a:ln w="67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98467" y="3203884"/>
            <a:ext cx="11557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i="1" spc="10" dirty="0"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41979" y="3185881"/>
            <a:ext cx="9398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i="1" spc="-1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53532" y="3078916"/>
            <a:ext cx="71056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15" dirty="0">
                <a:latin typeface="MT Extra"/>
                <a:cs typeface="MT Extra"/>
              </a:rPr>
              <a:t></a:t>
            </a:r>
            <a:r>
              <a:rPr sz="1250" spc="15" dirty="0">
                <a:latin typeface="Times New Roman"/>
                <a:cs typeface="Times New Roman"/>
              </a:rPr>
              <a:t>(6.34.</a:t>
            </a:r>
            <a:r>
              <a:rPr sz="1250" i="1" spc="15" dirty="0">
                <a:latin typeface="Times New Roman"/>
                <a:cs typeface="Times New Roman"/>
              </a:rPr>
              <a:t>b</a:t>
            </a:r>
            <a:r>
              <a:rPr sz="1250" spc="1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92979" y="3243508"/>
            <a:ext cx="22987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750" i="1" spc="-5" dirty="0">
                <a:latin typeface="Times New Roman"/>
                <a:cs typeface="Times New Roman"/>
              </a:rPr>
              <a:t>s</a:t>
            </a:r>
            <a:r>
              <a:rPr sz="750" i="1" dirty="0">
                <a:latin typeface="Times New Roman"/>
                <a:cs typeface="Times New Roman"/>
              </a:rPr>
              <a:t> </a:t>
            </a:r>
            <a:r>
              <a:rPr sz="1875" spc="7" baseline="-8888" dirty="0">
                <a:latin typeface="Symbol"/>
                <a:cs typeface="Symbol"/>
              </a:rPr>
              <a:t></a:t>
            </a:r>
            <a:endParaRPr sz="1875" baseline="-8888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0232" y="1999995"/>
            <a:ext cx="6118225" cy="10547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7780">
              <a:lnSpc>
                <a:spcPts val="1370"/>
              </a:lnSpc>
              <a:spcBef>
                <a:spcPts val="2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average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larger </a:t>
            </a:r>
            <a:r>
              <a:rPr sz="1200" spc="-5" dirty="0">
                <a:latin typeface="Times New Roman"/>
                <a:cs typeface="Times New Roman"/>
              </a:rPr>
              <a:t>at the entrance </a:t>
            </a:r>
            <a:r>
              <a:rPr sz="1200" spc="-10" dirty="0">
                <a:latin typeface="Times New Roman"/>
                <a:cs typeface="Times New Roman"/>
              </a:rPr>
              <a:t>region, </a:t>
            </a:r>
            <a:r>
              <a:rPr sz="1200" spc="-5" dirty="0">
                <a:latin typeface="Times New Roman"/>
                <a:cs typeface="Times New Roman"/>
              </a:rPr>
              <a:t>as expected,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approaches  </a:t>
            </a:r>
            <a:r>
              <a:rPr sz="1200" spc="-15" dirty="0">
                <a:latin typeface="Times New Roman"/>
                <a:cs typeface="Times New Roman"/>
              </a:rPr>
              <a:t>asymptotically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fully </a:t>
            </a:r>
            <a:r>
              <a:rPr sz="1200" spc="-10" dirty="0">
                <a:latin typeface="Times New Roman"/>
                <a:cs typeface="Times New Roman"/>
              </a:rPr>
              <a:t>developed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3.66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b="1" i="1" spc="-5" dirty="0">
                <a:latin typeface="Times New Roman"/>
                <a:cs typeface="Times New Roman"/>
              </a:rPr>
              <a:t>L →</a:t>
            </a:r>
            <a:r>
              <a:rPr sz="1200" b="1" i="1" spc="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25400" marR="24130">
              <a:lnSpc>
                <a:spcPts val="137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difference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large,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10" dirty="0">
                <a:latin typeface="Times New Roman"/>
                <a:cs typeface="Times New Roman"/>
              </a:rPr>
              <a:t>necessary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account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viscosity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temperature.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average</a:t>
            </a:r>
            <a:r>
              <a:rPr sz="1200" i="1" spc="2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Nusselt</a:t>
            </a:r>
            <a:endParaRPr sz="1200">
              <a:latin typeface="Times New Roman"/>
              <a:cs typeface="Times New Roman"/>
            </a:endParaRPr>
          </a:p>
          <a:p>
            <a:pPr marL="25400">
              <a:lnSpc>
                <a:spcPts val="1175"/>
              </a:lnSpc>
            </a:pP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developing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circular tube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  <a:p>
            <a:pPr marR="1791335" algn="r">
              <a:lnSpc>
                <a:spcPts val="1320"/>
              </a:lnSpc>
            </a:pPr>
            <a:r>
              <a:rPr sz="1875" spc="97" baseline="-37777" dirty="0">
                <a:latin typeface="Symbol"/>
                <a:cs typeface="Symbol"/>
              </a:rPr>
              <a:t></a:t>
            </a:r>
            <a:r>
              <a:rPr sz="750" spc="-20" dirty="0">
                <a:latin typeface="Times New Roman"/>
                <a:cs typeface="Times New Roman"/>
              </a:rPr>
              <a:t>0</a:t>
            </a:r>
            <a:r>
              <a:rPr sz="750" dirty="0">
                <a:latin typeface="Times New Roman"/>
                <a:cs typeface="Times New Roman"/>
              </a:rPr>
              <a:t>.</a:t>
            </a:r>
            <a:r>
              <a:rPr sz="750" spc="5" dirty="0">
                <a:latin typeface="Times New Roman"/>
                <a:cs typeface="Times New Roman"/>
              </a:rPr>
              <a:t>1</a:t>
            </a:r>
            <a:r>
              <a:rPr sz="750" spc="-5" dirty="0">
                <a:latin typeface="Times New Roman"/>
                <a:cs typeface="Times New Roman"/>
              </a:rPr>
              <a:t>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98923" y="3267892"/>
            <a:ext cx="876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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27652" y="3094156"/>
            <a:ext cx="876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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0620" y="3222172"/>
            <a:ext cx="72453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49605" algn="l"/>
              </a:tabLst>
            </a:pPr>
            <a:r>
              <a:rPr sz="1250" spc="5" dirty="0">
                <a:latin typeface="Symbol"/>
                <a:cs typeface="Symbol"/>
              </a:rPr>
              <a:t></a:t>
            </a:r>
            <a:r>
              <a:rPr sz="1250" spc="5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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43860" y="3078916"/>
            <a:ext cx="83439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38455" algn="l"/>
              </a:tabLst>
            </a:pPr>
            <a:r>
              <a:rPr sz="1250" i="1" spc="5" dirty="0">
                <a:latin typeface="Times New Roman"/>
                <a:cs typeface="Times New Roman"/>
              </a:rPr>
              <a:t>Nu	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-14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1.86</a:t>
            </a:r>
            <a:r>
              <a:rPr sz="1250" spc="-185" dirty="0">
                <a:latin typeface="Times New Roman"/>
                <a:cs typeface="Times New Roman"/>
              </a:rPr>
              <a:t> </a:t>
            </a:r>
            <a:r>
              <a:rPr sz="1875" spc="7" baseline="-4444" dirty="0">
                <a:latin typeface="Symbol"/>
                <a:cs typeface="Symbol"/>
              </a:rPr>
              <a:t></a:t>
            </a:r>
            <a:endParaRPr sz="1875" baseline="-4444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73523" y="3158559"/>
            <a:ext cx="44958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</a:t>
            </a:r>
            <a:r>
              <a:rPr sz="1250" spc="-30" dirty="0">
                <a:latin typeface="Times New Roman"/>
                <a:cs typeface="Times New Roman"/>
              </a:rPr>
              <a:t> </a:t>
            </a:r>
            <a:r>
              <a:rPr sz="1950" i="1" spc="-855" baseline="-12820" dirty="0">
                <a:latin typeface="Verdana"/>
                <a:cs typeface="Verdana"/>
              </a:rPr>
              <a:t></a:t>
            </a:r>
            <a:r>
              <a:rPr sz="1950" i="1" spc="615" baseline="-12820" dirty="0">
                <a:latin typeface="Verdana"/>
                <a:cs typeface="Verdana"/>
              </a:rPr>
              <a:t> </a:t>
            </a:r>
            <a:r>
              <a:rPr sz="1250" spc="5" dirty="0">
                <a:latin typeface="Symbol"/>
                <a:cs typeface="Symbol"/>
              </a:rPr>
              <a:t>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52520" y="2984823"/>
            <a:ext cx="1383030" cy="2311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ts val="83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</a:t>
            </a:r>
            <a:r>
              <a:rPr sz="1250" spc="-40" dirty="0">
                <a:latin typeface="Times New Roman"/>
                <a:cs typeface="Times New Roman"/>
              </a:rPr>
              <a:t> </a:t>
            </a:r>
            <a:r>
              <a:rPr sz="1875" spc="7" baseline="4444" dirty="0">
                <a:latin typeface="Times New Roman"/>
                <a:cs typeface="Times New Roman"/>
              </a:rPr>
              <a:t>Re</a:t>
            </a:r>
            <a:r>
              <a:rPr sz="1875" spc="-142" baseline="4444" dirty="0">
                <a:latin typeface="Times New Roman"/>
                <a:cs typeface="Times New Roman"/>
              </a:rPr>
              <a:t> </a:t>
            </a:r>
            <a:r>
              <a:rPr sz="1875" spc="15" baseline="4444" dirty="0">
                <a:latin typeface="Times New Roman"/>
                <a:cs typeface="Times New Roman"/>
              </a:rPr>
              <a:t>Pr</a:t>
            </a:r>
            <a:r>
              <a:rPr sz="1875" spc="-37" baseline="4444" dirty="0">
                <a:latin typeface="Times New Roman"/>
                <a:cs typeface="Times New Roman"/>
              </a:rPr>
              <a:t> </a:t>
            </a:r>
            <a:r>
              <a:rPr sz="1875" i="1" spc="22" baseline="4444" dirty="0">
                <a:latin typeface="Times New Roman"/>
                <a:cs typeface="Times New Roman"/>
              </a:rPr>
              <a:t>D</a:t>
            </a:r>
            <a:r>
              <a:rPr sz="1875" i="1" spc="-97" baseline="4444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</a:t>
            </a:r>
            <a:r>
              <a:rPr sz="1125" spc="7" baseline="62962" dirty="0">
                <a:latin typeface="Times New Roman"/>
                <a:cs typeface="Times New Roman"/>
              </a:rPr>
              <a:t>1/</a:t>
            </a:r>
            <a:r>
              <a:rPr sz="1125" spc="-127" baseline="62962" dirty="0">
                <a:latin typeface="Times New Roman"/>
                <a:cs typeface="Times New Roman"/>
              </a:rPr>
              <a:t> </a:t>
            </a:r>
            <a:r>
              <a:rPr sz="1125" spc="-7" baseline="62962" dirty="0">
                <a:latin typeface="Times New Roman"/>
                <a:cs typeface="Times New Roman"/>
              </a:rPr>
              <a:t>3</a:t>
            </a:r>
            <a:r>
              <a:rPr sz="1125" baseline="62962" dirty="0">
                <a:latin typeface="Times New Roman"/>
                <a:cs typeface="Times New Roman"/>
              </a:rPr>
              <a:t> </a:t>
            </a:r>
            <a:r>
              <a:rPr sz="1875" spc="7" baseline="15555" dirty="0">
                <a:latin typeface="Symbol"/>
                <a:cs typeface="Symbol"/>
              </a:rPr>
              <a:t></a:t>
            </a:r>
            <a:r>
              <a:rPr sz="1875" spc="-60" baseline="15555" dirty="0">
                <a:latin typeface="Times New Roman"/>
                <a:cs typeface="Times New Roman"/>
              </a:rPr>
              <a:t> </a:t>
            </a:r>
            <a:r>
              <a:rPr sz="1950" i="1" spc="-855" baseline="12820" dirty="0">
                <a:latin typeface="Verdana"/>
                <a:cs typeface="Verdana"/>
              </a:rPr>
              <a:t></a:t>
            </a:r>
            <a:endParaRPr sz="1950" baseline="12820">
              <a:latin typeface="Verdana"/>
              <a:cs typeface="Verdana"/>
            </a:endParaRPr>
          </a:p>
          <a:p>
            <a:pPr marR="43180" algn="r">
              <a:lnSpc>
                <a:spcPts val="770"/>
              </a:lnSpc>
            </a:pPr>
            <a:r>
              <a:rPr sz="1875" spc="7" baseline="-17777" dirty="0">
                <a:latin typeface="Symbol"/>
                <a:cs typeface="Symbol"/>
              </a:rPr>
              <a:t></a:t>
            </a:r>
            <a:r>
              <a:rPr sz="12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</a:t>
            </a:r>
            <a:r>
              <a:rPr sz="750" i="1" spc="30" dirty="0">
                <a:latin typeface="Times New Roman"/>
                <a:cs typeface="Times New Roman"/>
              </a:rPr>
              <a:t> </a:t>
            </a:r>
            <a:r>
              <a:rPr sz="1875" spc="7" baseline="-17777" dirty="0">
                <a:latin typeface="Symbol"/>
                <a:cs typeface="Symbol"/>
              </a:rPr>
              <a:t></a:t>
            </a:r>
            <a:endParaRPr sz="1875" baseline="-17777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8931" y="3456940"/>
            <a:ext cx="6389370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all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properties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evaluated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bulk</a:t>
            </a:r>
            <a:r>
              <a:rPr sz="1200" i="1" spc="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mean</a:t>
            </a:r>
            <a:r>
              <a:rPr sz="1200" i="1" spc="6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fluid</a:t>
            </a:r>
            <a:r>
              <a:rPr sz="1200" i="1" spc="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</a:t>
            </a:r>
            <a:r>
              <a:rPr sz="1200" b="1" i="1" dirty="0">
                <a:latin typeface="Times New Roman"/>
                <a:cs typeface="Times New Roman"/>
              </a:rPr>
              <a:t>=(T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b="1" i="1" spc="247" baseline="-10416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+</a:t>
            </a:r>
            <a:r>
              <a:rPr sz="1200" b="1" i="1" spc="5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e</a:t>
            </a:r>
            <a:r>
              <a:rPr sz="1200" b="1" i="1" dirty="0">
                <a:latin typeface="Times New Roman"/>
                <a:cs typeface="Times New Roman"/>
              </a:rPr>
              <a:t>)/2</a:t>
            </a:r>
            <a:r>
              <a:rPr sz="1200" dirty="0">
                <a:latin typeface="Times New Roman"/>
                <a:cs typeface="Times New Roman"/>
              </a:rPr>
              <a:t>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except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μ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endParaRPr sz="1200" baseline="-10416">
              <a:latin typeface="Times New Roman"/>
              <a:cs typeface="Times New Roman"/>
            </a:endParaRPr>
          </a:p>
          <a:p>
            <a:pPr marL="266700">
              <a:lnSpc>
                <a:spcPts val="1380"/>
              </a:lnSpc>
            </a:pP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evaluated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i="1" spc="-5" dirty="0">
                <a:latin typeface="Times New Roman"/>
                <a:cs typeface="Times New Roman"/>
              </a:rPr>
              <a:t>surface temperature</a:t>
            </a:r>
            <a:r>
              <a:rPr sz="1200" i="1" spc="9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266700" marR="54610" indent="-228600">
              <a:lnSpc>
                <a:spcPts val="1370"/>
              </a:lnSpc>
              <a:spcBef>
                <a:spcPts val="8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2-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entrance region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i="1" spc="-5" dirty="0">
                <a:latin typeface="Times New Roman"/>
                <a:cs typeface="Times New Roman"/>
              </a:rPr>
              <a:t>isothermal parallel  plates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2932" y="4307332"/>
            <a:ext cx="1457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Entry region,</a:t>
            </a:r>
            <a:r>
              <a:rPr sz="1200" b="1" i="1" spc="-2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73436" y="4409566"/>
            <a:ext cx="1803400" cy="0"/>
          </a:xfrm>
          <a:custGeom>
            <a:avLst/>
            <a:gdLst/>
            <a:ahLst/>
            <a:cxnLst/>
            <a:rect l="l" t="t" r="r" b="b"/>
            <a:pathLst>
              <a:path w="1803400">
                <a:moveTo>
                  <a:pt x="0" y="0"/>
                </a:moveTo>
                <a:lnTo>
                  <a:pt x="1803273" y="0"/>
                </a:lnTo>
              </a:path>
            </a:pathLst>
          </a:custGeom>
          <a:ln w="69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162547" y="4268425"/>
            <a:ext cx="60325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0" dirty="0">
                <a:latin typeface="MT Extra"/>
                <a:cs typeface="MT Extra"/>
              </a:rPr>
              <a:t></a:t>
            </a:r>
            <a:r>
              <a:rPr sz="1300" spc="10" dirty="0">
                <a:latin typeface="Times New Roman"/>
                <a:cs typeface="Times New Roman"/>
              </a:rPr>
              <a:t>(6.35)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02555" y="4516030"/>
            <a:ext cx="755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34611" y="4161745"/>
            <a:ext cx="128524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spc="25" dirty="0">
                <a:latin typeface="Times New Roman"/>
                <a:cs typeface="Times New Roman"/>
              </a:rPr>
              <a:t>0.03(</a:t>
            </a:r>
            <a:r>
              <a:rPr sz="1300" i="1" spc="25" dirty="0">
                <a:latin typeface="Times New Roman"/>
                <a:cs typeface="Times New Roman"/>
              </a:rPr>
              <a:t>D</a:t>
            </a:r>
            <a:r>
              <a:rPr sz="1125" i="1" spc="37" baseline="-25925" dirty="0">
                <a:latin typeface="Times New Roman"/>
                <a:cs typeface="Times New Roman"/>
              </a:rPr>
              <a:t>h </a:t>
            </a:r>
            <a:r>
              <a:rPr sz="1300" spc="10" dirty="0">
                <a:latin typeface="Times New Roman"/>
                <a:cs typeface="Times New Roman"/>
              </a:rPr>
              <a:t>/ </a:t>
            </a:r>
            <a:r>
              <a:rPr sz="1300" i="1" spc="25" dirty="0">
                <a:latin typeface="Times New Roman"/>
                <a:cs typeface="Times New Roman"/>
              </a:rPr>
              <a:t>L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r>
              <a:rPr sz="1300" spc="-27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Re </a:t>
            </a:r>
            <a:r>
              <a:rPr sz="1300" spc="25" dirty="0">
                <a:latin typeface="Times New Roman"/>
                <a:cs typeface="Times New Roman"/>
              </a:rPr>
              <a:t>Pr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41979" y="4381918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29811" y="4402537"/>
            <a:ext cx="186372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-210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</a:t>
            </a:r>
            <a:r>
              <a:rPr sz="1300" spc="-6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0.016[(</a:t>
            </a:r>
            <a:r>
              <a:rPr sz="1300" i="1" spc="15" dirty="0">
                <a:latin typeface="Times New Roman"/>
                <a:cs typeface="Times New Roman"/>
              </a:rPr>
              <a:t>D</a:t>
            </a:r>
            <a:r>
              <a:rPr sz="1300" i="1" spc="6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/</a:t>
            </a:r>
            <a:r>
              <a:rPr sz="1300" spc="-55" dirty="0">
                <a:latin typeface="Times New Roman"/>
                <a:cs typeface="Times New Roman"/>
              </a:rPr>
              <a:t> </a:t>
            </a:r>
            <a:r>
              <a:rPr sz="1300" i="1" spc="25" dirty="0">
                <a:latin typeface="Times New Roman"/>
                <a:cs typeface="Times New Roman"/>
              </a:rPr>
              <a:t>L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r>
              <a:rPr sz="1300" spc="-15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Re</a:t>
            </a:r>
            <a:r>
              <a:rPr sz="1300" spc="-155" dirty="0">
                <a:latin typeface="Times New Roman"/>
                <a:cs typeface="Times New Roman"/>
              </a:rPr>
              <a:t> </a:t>
            </a:r>
            <a:r>
              <a:rPr sz="1300" spc="40" dirty="0">
                <a:latin typeface="Times New Roman"/>
                <a:cs typeface="Times New Roman"/>
              </a:rPr>
              <a:t>Pr]</a:t>
            </a:r>
            <a:r>
              <a:rPr sz="1125" spc="60" baseline="44444" dirty="0">
                <a:latin typeface="Times New Roman"/>
                <a:cs typeface="Times New Roman"/>
              </a:rPr>
              <a:t>2</a:t>
            </a:r>
            <a:r>
              <a:rPr sz="1125" spc="-157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/</a:t>
            </a:r>
            <a:r>
              <a:rPr sz="1125" spc="-142" baseline="44444" dirty="0">
                <a:latin typeface="Times New Roman"/>
                <a:cs typeface="Times New Roman"/>
              </a:rPr>
              <a:t> </a:t>
            </a:r>
            <a:r>
              <a:rPr sz="1125" spc="22" baseline="44444" dirty="0">
                <a:latin typeface="Times New Roman"/>
                <a:cs typeface="Times New Roman"/>
              </a:rPr>
              <a:t>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3860" y="4268425"/>
            <a:ext cx="90551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44805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Nu	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7.54</a:t>
            </a:r>
            <a:r>
              <a:rPr sz="1300" spc="-240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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96055" y="5609335"/>
            <a:ext cx="3395472" cy="4422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71472" y="5606288"/>
            <a:ext cx="1600200" cy="984885"/>
          </a:xfrm>
          <a:custGeom>
            <a:avLst/>
            <a:gdLst/>
            <a:ahLst/>
            <a:cxnLst/>
            <a:rect l="l" t="t" r="r" b="b"/>
            <a:pathLst>
              <a:path w="1600200" h="984884">
                <a:moveTo>
                  <a:pt x="0" y="984503"/>
                </a:moveTo>
                <a:lnTo>
                  <a:pt x="1600200" y="984503"/>
                </a:lnTo>
                <a:lnTo>
                  <a:pt x="1600200" y="0"/>
                </a:lnTo>
                <a:lnTo>
                  <a:pt x="0" y="0"/>
                </a:lnTo>
                <a:lnTo>
                  <a:pt x="0" y="984503"/>
                </a:lnTo>
                <a:close/>
              </a:path>
            </a:pathLst>
          </a:custGeom>
          <a:solidFill>
            <a:srgbClr val="FFC4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73531" y="4636515"/>
            <a:ext cx="6442710" cy="18586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2100" marR="812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hydraulic </a:t>
            </a:r>
            <a:r>
              <a:rPr sz="1200" spc="-10" dirty="0">
                <a:latin typeface="Times New Roman"/>
                <a:cs typeface="Times New Roman"/>
              </a:rPr>
              <a:t>diameter,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twice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spacing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plates. </a:t>
            </a:r>
            <a:r>
              <a:rPr sz="1200" spc="-20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5" dirty="0">
                <a:latin typeface="Times New Roman"/>
                <a:cs typeface="Times New Roman"/>
              </a:rPr>
              <a:t>≤</a:t>
            </a:r>
            <a:r>
              <a:rPr sz="1200" b="1" i="1" spc="5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2800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63500">
              <a:lnSpc>
                <a:spcPts val="1440"/>
              </a:lnSpc>
            </a:pPr>
            <a:r>
              <a:rPr sz="1300" b="1" i="1" spc="-5" dirty="0">
                <a:latin typeface="Times New Roman"/>
                <a:cs typeface="Times New Roman"/>
              </a:rPr>
              <a:t>6.4.2.5.b- Fully </a:t>
            </a:r>
            <a:r>
              <a:rPr sz="1300" b="1" i="1" spc="-10" dirty="0">
                <a:latin typeface="Times New Roman"/>
                <a:cs typeface="Times New Roman"/>
              </a:rPr>
              <a:t>Developed </a:t>
            </a:r>
            <a:r>
              <a:rPr sz="1300" b="1" i="1" spc="-5" dirty="0">
                <a:latin typeface="Times New Roman"/>
                <a:cs typeface="Times New Roman"/>
              </a:rPr>
              <a:t>Laminar Flow in</a:t>
            </a:r>
            <a:r>
              <a:rPr sz="1300" b="1" i="1" spc="6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Tubes</a:t>
            </a:r>
            <a:endParaRPr sz="1300">
              <a:latin typeface="Times New Roman"/>
              <a:cs typeface="Times New Roman"/>
            </a:endParaRPr>
          </a:p>
          <a:p>
            <a:pPr marL="63500" marR="80645" indent="226060">
              <a:lnSpc>
                <a:spcPts val="1370"/>
              </a:lnSpc>
              <a:spcBef>
                <a:spcPts val="7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Nusselt number </a:t>
            </a:r>
            <a:r>
              <a:rPr sz="1200" spc="-5" dirty="0">
                <a:latin typeface="Times New Roman"/>
                <a:cs typeface="Times New Roman"/>
              </a:rPr>
              <a:t>relations are </a:t>
            </a:r>
            <a:r>
              <a:rPr sz="1200" dirty="0">
                <a:latin typeface="Times New Roman"/>
                <a:cs typeface="Times New Roman"/>
              </a:rPr>
              <a:t>given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Table(6.3)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dirty="0">
                <a:latin typeface="Times New Roman"/>
                <a:cs typeface="Times New Roman"/>
              </a:rPr>
              <a:t>fully </a:t>
            </a:r>
            <a:r>
              <a:rPr sz="1200" i="1" spc="-5" dirty="0">
                <a:latin typeface="Times New Roman"/>
                <a:cs typeface="Times New Roman"/>
              </a:rPr>
              <a:t>developed laminar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tubes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various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sections.</a:t>
            </a:r>
            <a:endParaRPr sz="1200">
              <a:latin typeface="Times New Roman"/>
              <a:cs typeface="Times New Roman"/>
            </a:endParaRPr>
          </a:p>
          <a:p>
            <a:pPr marL="1352550" marR="3595370" indent="4445" algn="ctr">
              <a:lnSpc>
                <a:spcPct val="96400"/>
              </a:lnSpc>
              <a:spcBef>
                <a:spcPts val="375"/>
              </a:spcBef>
            </a:pPr>
            <a:r>
              <a:rPr sz="1000" b="1" i="1" dirty="0">
                <a:latin typeface="Times New Roman"/>
                <a:cs typeface="Times New Roman"/>
              </a:rPr>
              <a:t>Table (6.3) </a:t>
            </a:r>
            <a:r>
              <a:rPr sz="1000" b="1" i="1" spc="-5" dirty="0">
                <a:latin typeface="Times New Roman"/>
                <a:cs typeface="Times New Roman"/>
              </a:rPr>
              <a:t>Nusselt number  </a:t>
            </a:r>
            <a:r>
              <a:rPr sz="1000" b="1" i="1" dirty="0">
                <a:latin typeface="Times New Roman"/>
                <a:cs typeface="Times New Roman"/>
              </a:rPr>
              <a:t>relations for </a:t>
            </a:r>
            <a:r>
              <a:rPr sz="1000" b="1" i="1" spc="-5" dirty="0">
                <a:latin typeface="Times New Roman"/>
                <a:cs typeface="Times New Roman"/>
              </a:rPr>
              <a:t>fully developed  </a:t>
            </a:r>
            <a:r>
              <a:rPr sz="1000" b="1" i="1" dirty="0">
                <a:latin typeface="Times New Roman"/>
                <a:cs typeface="Times New Roman"/>
              </a:rPr>
              <a:t>laminar </a:t>
            </a:r>
            <a:r>
              <a:rPr sz="1000" b="1" i="1" spc="-5" dirty="0">
                <a:latin typeface="Times New Roman"/>
                <a:cs typeface="Times New Roman"/>
              </a:rPr>
              <a:t>flow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tubes of  various cross </a:t>
            </a:r>
            <a:r>
              <a:rPr sz="1000" b="1" i="1" spc="-5" dirty="0">
                <a:latin typeface="Times New Roman"/>
                <a:cs typeface="Times New Roman"/>
              </a:rPr>
              <a:t>sections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where  (D</a:t>
            </a:r>
            <a:r>
              <a:rPr sz="975" b="1" i="1" spc="-7" baseline="-12820" dirty="0">
                <a:latin typeface="Times New Roman"/>
                <a:cs typeface="Times New Roman"/>
              </a:rPr>
              <a:t>h</a:t>
            </a:r>
            <a:r>
              <a:rPr sz="1000" b="1" i="1" spc="-5" dirty="0">
                <a:latin typeface="Times New Roman"/>
                <a:cs typeface="Times New Roman"/>
              </a:rPr>
              <a:t>= </a:t>
            </a:r>
            <a:r>
              <a:rPr sz="1000" b="1" i="1" dirty="0">
                <a:latin typeface="Times New Roman"/>
                <a:cs typeface="Times New Roman"/>
              </a:rPr>
              <a:t>4A</a:t>
            </a:r>
            <a:r>
              <a:rPr sz="975" b="1" i="1" baseline="-12820" dirty="0">
                <a:latin typeface="Times New Roman"/>
                <a:cs typeface="Times New Roman"/>
              </a:rPr>
              <a:t>c </a:t>
            </a:r>
            <a:r>
              <a:rPr sz="1000" b="1" i="1" spc="-5" dirty="0">
                <a:latin typeface="Times New Roman"/>
                <a:cs typeface="Times New Roman"/>
              </a:rPr>
              <a:t>/p, </a:t>
            </a:r>
            <a:r>
              <a:rPr sz="1000" b="1" i="1" dirty="0">
                <a:latin typeface="Times New Roman"/>
                <a:cs typeface="Times New Roman"/>
              </a:rPr>
              <a:t>Re = </a:t>
            </a:r>
            <a:r>
              <a:rPr sz="1000" b="1" i="1" spc="-15" dirty="0">
                <a:latin typeface="Times New Roman"/>
                <a:cs typeface="Times New Roman"/>
              </a:rPr>
              <a:t>V</a:t>
            </a:r>
            <a:r>
              <a:rPr sz="975" b="1" i="1" spc="-22" baseline="-12820" dirty="0">
                <a:latin typeface="Times New Roman"/>
                <a:cs typeface="Times New Roman"/>
              </a:rPr>
              <a:t>m </a:t>
            </a:r>
            <a:r>
              <a:rPr sz="1000" b="1" i="1" spc="-5" dirty="0">
                <a:latin typeface="Times New Roman"/>
                <a:cs typeface="Times New Roman"/>
              </a:rPr>
              <a:t>D</a:t>
            </a:r>
            <a:r>
              <a:rPr sz="975" b="1" i="1" spc="-7" baseline="-12820" dirty="0">
                <a:latin typeface="Times New Roman"/>
                <a:cs typeface="Times New Roman"/>
              </a:rPr>
              <a:t>h </a:t>
            </a:r>
            <a:r>
              <a:rPr sz="1000" b="1" i="1" spc="-5" dirty="0">
                <a:latin typeface="Times New Roman"/>
                <a:cs typeface="Times New Roman"/>
              </a:rPr>
              <a:t>/v,  </a:t>
            </a:r>
            <a:r>
              <a:rPr sz="1000" b="1" i="1" dirty="0">
                <a:latin typeface="Times New Roman"/>
                <a:cs typeface="Times New Roman"/>
              </a:rPr>
              <a:t>and Nu = </a:t>
            </a:r>
            <a:r>
              <a:rPr sz="1000" b="1" i="1" spc="-5" dirty="0">
                <a:latin typeface="Times New Roman"/>
                <a:cs typeface="Times New Roman"/>
              </a:rPr>
              <a:t>hD</a:t>
            </a:r>
            <a:r>
              <a:rPr sz="975" b="1" i="1" spc="-7" baseline="-12820" dirty="0">
                <a:latin typeface="Times New Roman"/>
                <a:cs typeface="Times New Roman"/>
              </a:rPr>
              <a:t>h</a:t>
            </a:r>
            <a:r>
              <a:rPr sz="975" b="1" i="1" spc="82" baseline="-1282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/k)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09032" y="1226311"/>
            <a:ext cx="1837943" cy="1341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549900" y="2640076"/>
            <a:ext cx="1124585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8745" marR="5080" indent="-106680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Fig.(6.27)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0080" y="811530"/>
            <a:ext cx="4547616" cy="91782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31975" y="948944"/>
            <a:ext cx="3505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b="1" i="1" spc="5" dirty="0">
                <a:solidFill>
                  <a:srgbClr val="F85487"/>
                </a:solidFill>
                <a:latin typeface="Arial"/>
                <a:cs typeface="Arial"/>
              </a:rPr>
              <a:t>6.7-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55648" y="1372616"/>
            <a:ext cx="710565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Fig.(6.27).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4568" y="2171192"/>
            <a:ext cx="4343400" cy="271780"/>
          </a:xfrm>
          <a:custGeom>
            <a:avLst/>
            <a:gdLst/>
            <a:ahLst/>
            <a:cxnLst/>
            <a:rect l="l" t="t" r="r" b="b"/>
            <a:pathLst>
              <a:path w="4343400" h="271780">
                <a:moveTo>
                  <a:pt x="0" y="271272"/>
                </a:moveTo>
                <a:lnTo>
                  <a:pt x="4343400" y="271272"/>
                </a:lnTo>
                <a:lnTo>
                  <a:pt x="4343400" y="0"/>
                </a:lnTo>
                <a:lnTo>
                  <a:pt x="0" y="0"/>
                </a:lnTo>
                <a:lnTo>
                  <a:pt x="0" y="27127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52671" y="1994407"/>
            <a:ext cx="1213485" cy="161925"/>
          </a:xfrm>
          <a:custGeom>
            <a:avLst/>
            <a:gdLst/>
            <a:ahLst/>
            <a:cxnLst/>
            <a:rect l="l" t="t" r="r" b="b"/>
            <a:pathLst>
              <a:path w="1213485" h="161925">
                <a:moveTo>
                  <a:pt x="0" y="161544"/>
                </a:moveTo>
                <a:lnTo>
                  <a:pt x="1213103" y="161544"/>
                </a:lnTo>
                <a:lnTo>
                  <a:pt x="1213103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852671" y="1966468"/>
            <a:ext cx="450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 Narrow"/>
                <a:cs typeface="Arial Narrow"/>
              </a:rPr>
              <a:t>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9704" y="744727"/>
            <a:ext cx="4581144" cy="423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3983" y="5013959"/>
            <a:ext cx="4672965" cy="0"/>
          </a:xfrm>
          <a:custGeom>
            <a:avLst/>
            <a:gdLst/>
            <a:ahLst/>
            <a:cxnLst/>
            <a:rect l="l" t="t" r="r" b="b"/>
            <a:pathLst>
              <a:path w="4672965">
                <a:moveTo>
                  <a:pt x="0" y="0"/>
                </a:moveTo>
                <a:lnTo>
                  <a:pt x="4672583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604" y="713740"/>
            <a:ext cx="0" cy="4292600"/>
          </a:xfrm>
          <a:custGeom>
            <a:avLst/>
            <a:gdLst/>
            <a:ahLst/>
            <a:cxnLst/>
            <a:rect l="l" t="t" r="r" b="b"/>
            <a:pathLst>
              <a:path h="4292600">
                <a:moveTo>
                  <a:pt x="0" y="0"/>
                </a:moveTo>
                <a:lnTo>
                  <a:pt x="0" y="429260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3983" y="706119"/>
            <a:ext cx="4672965" cy="0"/>
          </a:xfrm>
          <a:custGeom>
            <a:avLst/>
            <a:gdLst/>
            <a:ahLst/>
            <a:cxnLst/>
            <a:rect l="l" t="t" r="r" b="b"/>
            <a:pathLst>
              <a:path w="4672965">
                <a:moveTo>
                  <a:pt x="0" y="0"/>
                </a:moveTo>
                <a:lnTo>
                  <a:pt x="4672583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98947" y="714248"/>
            <a:ext cx="0" cy="4291965"/>
          </a:xfrm>
          <a:custGeom>
            <a:avLst/>
            <a:gdLst/>
            <a:ahLst/>
            <a:cxnLst/>
            <a:rect l="l" t="t" r="r" b="b"/>
            <a:pathLst>
              <a:path h="4291965">
                <a:moveTo>
                  <a:pt x="0" y="0"/>
                </a:moveTo>
                <a:lnTo>
                  <a:pt x="0" y="429158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4463" y="4983479"/>
            <a:ext cx="4612005" cy="0"/>
          </a:xfrm>
          <a:custGeom>
            <a:avLst/>
            <a:gdLst/>
            <a:ahLst/>
            <a:cxnLst/>
            <a:rect l="l" t="t" r="r" b="b"/>
            <a:pathLst>
              <a:path w="4612005">
                <a:moveTo>
                  <a:pt x="0" y="0"/>
                </a:moveTo>
                <a:lnTo>
                  <a:pt x="461162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2083" y="744219"/>
            <a:ext cx="0" cy="4231640"/>
          </a:xfrm>
          <a:custGeom>
            <a:avLst/>
            <a:gdLst/>
            <a:ahLst/>
            <a:cxnLst/>
            <a:rect l="l" t="t" r="r" b="b"/>
            <a:pathLst>
              <a:path h="4231640">
                <a:moveTo>
                  <a:pt x="0" y="0"/>
                </a:moveTo>
                <a:lnTo>
                  <a:pt x="0" y="423164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4463" y="736600"/>
            <a:ext cx="4612005" cy="0"/>
          </a:xfrm>
          <a:custGeom>
            <a:avLst/>
            <a:gdLst/>
            <a:ahLst/>
            <a:cxnLst/>
            <a:rect l="l" t="t" r="r" b="b"/>
            <a:pathLst>
              <a:path w="4612005">
                <a:moveTo>
                  <a:pt x="0" y="0"/>
                </a:moveTo>
                <a:lnTo>
                  <a:pt x="461162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68467" y="744727"/>
            <a:ext cx="0" cy="4231005"/>
          </a:xfrm>
          <a:custGeom>
            <a:avLst/>
            <a:gdLst/>
            <a:ahLst/>
            <a:cxnLst/>
            <a:rect l="l" t="t" r="r" b="b"/>
            <a:pathLst>
              <a:path h="4231005">
                <a:moveTo>
                  <a:pt x="0" y="0"/>
                </a:moveTo>
                <a:lnTo>
                  <a:pt x="0" y="423062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7031" y="5039359"/>
            <a:ext cx="6288405" cy="5020310"/>
          </a:xfrm>
          <a:custGeom>
            <a:avLst/>
            <a:gdLst/>
            <a:ahLst/>
            <a:cxnLst/>
            <a:rect l="l" t="t" r="r" b="b"/>
            <a:pathLst>
              <a:path w="6288405" h="5020309">
                <a:moveTo>
                  <a:pt x="0" y="5020056"/>
                </a:moveTo>
                <a:lnTo>
                  <a:pt x="6288024" y="5020056"/>
                </a:lnTo>
                <a:lnTo>
                  <a:pt x="6288024" y="0"/>
                </a:lnTo>
                <a:lnTo>
                  <a:pt x="0" y="0"/>
                </a:lnTo>
                <a:lnTo>
                  <a:pt x="0" y="502005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24331" y="5014467"/>
            <a:ext cx="6322060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6.4.2.6- </a:t>
            </a:r>
            <a:r>
              <a:rPr sz="1300" b="1" i="1" spc="-5" dirty="0">
                <a:latin typeface="Times New Roman"/>
                <a:cs typeface="Times New Roman"/>
              </a:rPr>
              <a:t>Turbulent Flow in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Tubes</a:t>
            </a:r>
            <a:endParaRPr sz="1300">
              <a:latin typeface="Times New Roman"/>
              <a:cs typeface="Times New Roman"/>
            </a:endParaRPr>
          </a:p>
          <a:p>
            <a:pPr marL="12700" marR="5080" indent="225425">
              <a:lnSpc>
                <a:spcPts val="1370"/>
              </a:lnSpc>
              <a:spcBef>
                <a:spcPts val="70"/>
              </a:spcBef>
            </a:pPr>
            <a:r>
              <a:rPr sz="1200" spc="-5" dirty="0">
                <a:latin typeface="Times New Roman"/>
                <a:cs typeface="Times New Roman"/>
              </a:rPr>
              <a:t>Most correlations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turbulent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experimental  </a:t>
            </a:r>
            <a:r>
              <a:rPr sz="1200" spc="-5" dirty="0">
                <a:latin typeface="Times New Roman"/>
                <a:cs typeface="Times New Roman"/>
              </a:rPr>
              <a:t>studies 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difficulty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dealing with turbulent </a:t>
            </a:r>
            <a:r>
              <a:rPr sz="1200" spc="-15" dirty="0">
                <a:latin typeface="Times New Roman"/>
                <a:cs typeface="Times New Roman"/>
              </a:rPr>
              <a:t>flow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theoretically.</a:t>
            </a:r>
            <a:endParaRPr sz="1200">
              <a:latin typeface="Times New Roman"/>
              <a:cs typeface="Times New Roman"/>
            </a:endParaRPr>
          </a:p>
          <a:p>
            <a:pPr marL="12700" marR="1524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i="1" dirty="0">
                <a:latin typeface="Times New Roman"/>
                <a:cs typeface="Times New Roman"/>
              </a:rPr>
              <a:t>fully </a:t>
            </a:r>
            <a:r>
              <a:rPr sz="1200" i="1" spc="-5" dirty="0">
                <a:latin typeface="Times New Roman"/>
                <a:cs typeface="Times New Roman"/>
              </a:rPr>
              <a:t>developed turbulent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i="1" dirty="0">
                <a:latin typeface="Times New Roman"/>
                <a:cs typeface="Times New Roman"/>
              </a:rPr>
              <a:t>smooth </a:t>
            </a:r>
            <a:r>
              <a:rPr sz="1200" i="1" spc="-5" dirty="0">
                <a:latin typeface="Times New Roman"/>
                <a:cs typeface="Times New Roman"/>
              </a:rPr>
              <a:t>tubes,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dirty="0">
                <a:latin typeface="Times New Roman"/>
                <a:cs typeface="Times New Roman"/>
              </a:rPr>
              <a:t>can compute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Nusselt number </a:t>
            </a:r>
            <a:r>
              <a:rPr sz="1200" spc="-5" dirty="0">
                <a:latin typeface="Times New Roman"/>
                <a:cs typeface="Times New Roman"/>
              </a:rPr>
              <a:t>by a  relation known as the </a:t>
            </a:r>
            <a:r>
              <a:rPr sz="1200" i="1" spc="-5" dirty="0">
                <a:latin typeface="Times New Roman"/>
                <a:cs typeface="Times New Roman"/>
              </a:rPr>
              <a:t>Colburn equation</a:t>
            </a:r>
            <a:r>
              <a:rPr sz="1200" spc="-5" dirty="0">
                <a:latin typeface="Times New Roman"/>
                <a:cs typeface="Times New Roman"/>
              </a:rPr>
              <a:t>, as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23160" y="6072632"/>
            <a:ext cx="30480" cy="95250"/>
          </a:xfrm>
          <a:custGeom>
            <a:avLst/>
            <a:gdLst/>
            <a:ahLst/>
            <a:cxnLst/>
            <a:rect l="l" t="t" r="r" b="b"/>
            <a:pathLst>
              <a:path w="30480" h="95250">
                <a:moveTo>
                  <a:pt x="30289" y="0"/>
                </a:moveTo>
                <a:lnTo>
                  <a:pt x="0" y="9486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025900" y="6207252"/>
            <a:ext cx="8826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10" dirty="0">
                <a:latin typeface="Symbol"/>
                <a:cs typeface="Symbol"/>
              </a:rPr>
              <a:t>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130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004820" y="6042659"/>
            <a:ext cx="2289810" cy="386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400"/>
              </a:lnSpc>
              <a:spcBef>
                <a:spcPts val="135"/>
              </a:spcBef>
              <a:tabLst>
                <a:tab pos="1581785" algn="l"/>
              </a:tabLst>
            </a:pPr>
            <a:r>
              <a:rPr sz="1250" spc="10" dirty="0">
                <a:latin typeface="Symbol"/>
                <a:cs typeface="Symbol"/>
              </a:rPr>
              <a:t></a:t>
            </a:r>
            <a:r>
              <a:rPr sz="1250" spc="10" dirty="0">
                <a:latin typeface="Times New Roman"/>
                <a:cs typeface="Times New Roman"/>
              </a:rPr>
              <a:t>	</a:t>
            </a:r>
            <a:r>
              <a:rPr sz="1250" spc="135" dirty="0">
                <a:latin typeface="MT Extra"/>
                <a:cs typeface="MT Extra"/>
              </a:rPr>
              <a:t></a:t>
            </a:r>
            <a:r>
              <a:rPr sz="1250" spc="15" dirty="0">
                <a:latin typeface="Times New Roman"/>
                <a:cs typeface="Times New Roman"/>
              </a:rPr>
              <a:t>(6</a:t>
            </a:r>
            <a:r>
              <a:rPr sz="1250" spc="-5" dirty="0">
                <a:latin typeface="Times New Roman"/>
                <a:cs typeface="Times New Roman"/>
              </a:rPr>
              <a:t>.</a:t>
            </a:r>
            <a:r>
              <a:rPr sz="1250" spc="15" dirty="0">
                <a:latin typeface="Times New Roman"/>
                <a:cs typeface="Times New Roman"/>
              </a:rPr>
              <a:t>36</a:t>
            </a:r>
            <a:r>
              <a:rPr sz="1250" spc="-30" dirty="0">
                <a:latin typeface="Times New Roman"/>
                <a:cs typeface="Times New Roman"/>
              </a:rPr>
              <a:t>.</a:t>
            </a:r>
            <a:r>
              <a:rPr sz="1250" i="1" spc="40" dirty="0">
                <a:latin typeface="Times New Roman"/>
                <a:cs typeface="Times New Roman"/>
              </a:rPr>
              <a:t>a</a:t>
            </a:r>
            <a:r>
              <a:rPr sz="1250" spc="1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400"/>
              </a:lnSpc>
            </a:pPr>
            <a:r>
              <a:rPr sz="1250" spc="10" dirty="0">
                <a:latin typeface="Symbol"/>
                <a:cs typeface="Symbol"/>
              </a:rPr>
              <a:t>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47060" y="6167627"/>
            <a:ext cx="99250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50" spc="20" dirty="0">
                <a:latin typeface="Times New Roman"/>
                <a:cs typeface="Times New Roman"/>
              </a:rPr>
              <a:t>Re </a:t>
            </a:r>
            <a:r>
              <a:rPr sz="1250" spc="20" dirty="0">
                <a:latin typeface="Symbol"/>
                <a:cs typeface="Symbol"/>
              </a:rPr>
              <a:t>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10,000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875" spc="15" baseline="44444" dirty="0">
                <a:latin typeface="Symbol"/>
                <a:cs typeface="Symbol"/>
              </a:rPr>
              <a:t></a:t>
            </a:r>
            <a:endParaRPr sz="1875" baseline="44444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04820" y="5932932"/>
            <a:ext cx="110934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10" dirty="0">
                <a:latin typeface="Symbol"/>
                <a:cs typeface="Symbol"/>
              </a:rPr>
              <a:t></a:t>
            </a:r>
            <a:r>
              <a:rPr sz="1250" spc="-195" dirty="0">
                <a:latin typeface="Times New Roman"/>
                <a:cs typeface="Times New Roman"/>
              </a:rPr>
              <a:t> </a:t>
            </a:r>
            <a:r>
              <a:rPr sz="1875" spc="15" baseline="2222" dirty="0">
                <a:latin typeface="Times New Roman"/>
                <a:cs typeface="Times New Roman"/>
              </a:rPr>
              <a:t>0.7</a:t>
            </a:r>
            <a:r>
              <a:rPr sz="1875" spc="-22" baseline="2222" dirty="0">
                <a:latin typeface="Times New Roman"/>
                <a:cs typeface="Times New Roman"/>
              </a:rPr>
              <a:t> </a:t>
            </a:r>
            <a:r>
              <a:rPr sz="1875" spc="30" baseline="2222" dirty="0">
                <a:latin typeface="Symbol"/>
                <a:cs typeface="Symbol"/>
              </a:rPr>
              <a:t></a:t>
            </a:r>
            <a:r>
              <a:rPr sz="1875" spc="22" baseline="2222" dirty="0">
                <a:latin typeface="Times New Roman"/>
                <a:cs typeface="Times New Roman"/>
              </a:rPr>
              <a:t> Pr</a:t>
            </a:r>
            <a:r>
              <a:rPr sz="1875" spc="52" baseline="2222" dirty="0">
                <a:latin typeface="Times New Roman"/>
                <a:cs typeface="Times New Roman"/>
              </a:rPr>
              <a:t> </a:t>
            </a:r>
            <a:r>
              <a:rPr sz="1875" spc="30" baseline="2222" dirty="0">
                <a:latin typeface="Symbol"/>
                <a:cs typeface="Symbol"/>
              </a:rPr>
              <a:t></a:t>
            </a:r>
            <a:r>
              <a:rPr sz="1875" spc="-187" baseline="2222" dirty="0">
                <a:latin typeface="Times New Roman"/>
                <a:cs typeface="Times New Roman"/>
              </a:rPr>
              <a:t> </a:t>
            </a:r>
            <a:r>
              <a:rPr sz="1875" spc="52" baseline="2222" dirty="0">
                <a:latin typeface="Times New Roman"/>
                <a:cs typeface="Times New Roman"/>
              </a:rPr>
              <a:t>160</a:t>
            </a:r>
            <a:r>
              <a:rPr sz="1250" spc="35" dirty="0">
                <a:latin typeface="Symbol"/>
                <a:cs typeface="Symbol"/>
              </a:rPr>
              <a:t>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9660" y="6042659"/>
            <a:ext cx="145605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50" i="1" spc="20" dirty="0">
                <a:latin typeface="Times New Roman"/>
                <a:cs typeface="Times New Roman"/>
              </a:rPr>
              <a:t>Nu </a:t>
            </a:r>
            <a:r>
              <a:rPr sz="1250" spc="20" dirty="0">
                <a:latin typeface="Symbol"/>
                <a:cs typeface="Symbol"/>
              </a:rPr>
              <a:t>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0.023 Re</a:t>
            </a:r>
            <a:r>
              <a:rPr sz="1125" spc="22" baseline="44444" dirty="0">
                <a:latin typeface="Times New Roman"/>
                <a:cs typeface="Times New Roman"/>
              </a:rPr>
              <a:t>0.8 </a:t>
            </a:r>
            <a:r>
              <a:rPr sz="1250" spc="25" dirty="0">
                <a:latin typeface="Times New Roman"/>
                <a:cs typeface="Times New Roman"/>
              </a:rPr>
              <a:t>Pr</a:t>
            </a:r>
            <a:r>
              <a:rPr sz="1125" spc="37" baseline="44444" dirty="0">
                <a:latin typeface="Times New Roman"/>
                <a:cs typeface="Times New Roman"/>
              </a:rPr>
              <a:t>1</a:t>
            </a:r>
            <a:r>
              <a:rPr sz="1125" spc="-127" baseline="44444" dirty="0">
                <a:latin typeface="Times New Roman"/>
                <a:cs typeface="Times New Roman"/>
              </a:rPr>
              <a:t> </a:t>
            </a:r>
            <a:r>
              <a:rPr sz="1125" baseline="44444" dirty="0">
                <a:latin typeface="Times New Roman"/>
                <a:cs typeface="Times New Roman"/>
              </a:rPr>
              <a:t>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4331" y="6395211"/>
            <a:ext cx="4219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accuracy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above equation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improved </a:t>
            </a:r>
            <a:r>
              <a:rPr sz="1200" spc="-5" dirty="0">
                <a:latin typeface="Times New Roman"/>
                <a:cs typeface="Times New Roman"/>
              </a:rPr>
              <a:t>by modifying </a:t>
            </a:r>
            <a:r>
              <a:rPr sz="1200" spc="-25" dirty="0">
                <a:latin typeface="Times New Roman"/>
                <a:cs typeface="Times New Roman"/>
              </a:rPr>
              <a:t>it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89579" y="6875780"/>
            <a:ext cx="1488440" cy="224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11605" algn="l"/>
              </a:tabLst>
            </a:pPr>
            <a:r>
              <a:rPr sz="1300" dirty="0">
                <a:latin typeface="Symbol"/>
                <a:cs typeface="Symbol"/>
              </a:rPr>
              <a:t>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89579" y="6708140"/>
            <a:ext cx="2653665" cy="352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05"/>
              </a:spcBef>
              <a:tabLst>
                <a:tab pos="1411605" algn="l"/>
                <a:tab pos="1957070" algn="l"/>
              </a:tabLst>
            </a:pPr>
            <a:r>
              <a:rPr sz="1300" dirty="0">
                <a:latin typeface="Symbol"/>
                <a:cs typeface="Symbol"/>
              </a:rPr>
              <a:t>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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10" dirty="0">
                <a:latin typeface="MT Extra"/>
                <a:cs typeface="MT Extra"/>
              </a:rPr>
              <a:t></a:t>
            </a:r>
            <a:r>
              <a:rPr sz="1300" spc="-10" dirty="0">
                <a:latin typeface="Times New Roman"/>
                <a:cs typeface="Times New Roman"/>
              </a:rPr>
              <a:t>(6.36.</a:t>
            </a:r>
            <a:r>
              <a:rPr sz="1300" i="1" spc="-10" dirty="0">
                <a:latin typeface="Times New Roman"/>
                <a:cs typeface="Times New Roman"/>
              </a:rPr>
              <a:t>b</a:t>
            </a:r>
            <a:r>
              <a:rPr sz="1300" spc="-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91440">
              <a:lnSpc>
                <a:spcPts val="1285"/>
              </a:lnSpc>
            </a:pPr>
            <a:r>
              <a:rPr sz="1300" i="1" dirty="0">
                <a:latin typeface="Times New Roman"/>
                <a:cs typeface="Times New Roman"/>
              </a:rPr>
              <a:t>n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0.4, </a:t>
            </a:r>
            <a:r>
              <a:rPr sz="1300" i="1" spc="-5" dirty="0">
                <a:latin typeface="Times New Roman"/>
                <a:cs typeface="Times New Roman"/>
              </a:rPr>
              <a:t>for</a:t>
            </a:r>
            <a:r>
              <a:rPr sz="1300" i="1" spc="-5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heating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89579" y="6598411"/>
            <a:ext cx="1488440" cy="224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Symbol"/>
                <a:cs typeface="Symbol"/>
              </a:rPr>
              <a:t>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950" i="1" baseline="4273" dirty="0">
                <a:latin typeface="Times New Roman"/>
                <a:cs typeface="Times New Roman"/>
              </a:rPr>
              <a:t>n </a:t>
            </a:r>
            <a:r>
              <a:rPr sz="1950" baseline="4273" dirty="0">
                <a:latin typeface="Symbol"/>
                <a:cs typeface="Symbol"/>
              </a:rPr>
              <a:t></a:t>
            </a:r>
            <a:r>
              <a:rPr sz="1950" baseline="4273" dirty="0">
                <a:latin typeface="Times New Roman"/>
                <a:cs typeface="Times New Roman"/>
              </a:rPr>
              <a:t> </a:t>
            </a:r>
            <a:r>
              <a:rPr sz="1950" spc="-37" baseline="4273" dirty="0">
                <a:latin typeface="Times New Roman"/>
                <a:cs typeface="Times New Roman"/>
              </a:rPr>
              <a:t>0.3, </a:t>
            </a:r>
            <a:r>
              <a:rPr sz="1950" i="1" spc="-7" baseline="4273" dirty="0">
                <a:latin typeface="Times New Roman"/>
                <a:cs typeface="Times New Roman"/>
              </a:rPr>
              <a:t>for cooling</a:t>
            </a:r>
            <a:r>
              <a:rPr sz="1950" i="1" spc="-187" baseline="4273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9660" y="6708140"/>
            <a:ext cx="1386840" cy="224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00" i="1" spc="-5" dirty="0">
                <a:latin typeface="Times New Roman"/>
                <a:cs typeface="Times New Roman"/>
              </a:rPr>
              <a:t>Nu </a:t>
            </a:r>
            <a:r>
              <a:rPr sz="1300" dirty="0">
                <a:latin typeface="Symbol"/>
                <a:cs typeface="Symbol"/>
              </a:rPr>
              <a:t>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0.023Re</a:t>
            </a:r>
            <a:r>
              <a:rPr sz="1125" spc="15" baseline="44444" dirty="0">
                <a:latin typeface="Times New Roman"/>
                <a:cs typeface="Times New Roman"/>
              </a:rPr>
              <a:t>0.8 </a:t>
            </a:r>
            <a:r>
              <a:rPr sz="1300" spc="-5" dirty="0">
                <a:latin typeface="Times New Roman"/>
                <a:cs typeface="Times New Roman"/>
              </a:rPr>
              <a:t>Pr</a:t>
            </a:r>
            <a:r>
              <a:rPr sz="1300" spc="-130" dirty="0">
                <a:latin typeface="Times New Roman"/>
                <a:cs typeface="Times New Roman"/>
              </a:rPr>
              <a:t> </a:t>
            </a:r>
            <a:r>
              <a:rPr sz="1125" i="1" spc="7" baseline="44444" dirty="0">
                <a:latin typeface="Times New Roman"/>
                <a:cs typeface="Times New Roman"/>
              </a:rPr>
              <a:t>n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67204" y="8642425"/>
            <a:ext cx="304546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993390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s	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79667" y="8528507"/>
            <a:ext cx="72580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20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(6.37.</a:t>
            </a:r>
            <a:r>
              <a:rPr sz="1350" i="1" spc="-20" dirty="0">
                <a:latin typeface="Times New Roman"/>
                <a:cs typeface="Times New Roman"/>
              </a:rPr>
              <a:t>b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6611" y="8528507"/>
            <a:ext cx="44488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39712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Liquid </a:t>
            </a:r>
            <a:r>
              <a:rPr sz="1350" i="1" spc="-20" dirty="0">
                <a:latin typeface="Times New Roman"/>
                <a:cs typeface="Times New Roman"/>
              </a:rPr>
              <a:t>metals</a:t>
            </a:r>
            <a:r>
              <a:rPr sz="1350" spc="-20" dirty="0">
                <a:latin typeface="Times New Roman"/>
                <a:cs typeface="Times New Roman"/>
              </a:rPr>
              <a:t>, </a:t>
            </a:r>
            <a:r>
              <a:rPr sz="1350" spc="295" dirty="0">
                <a:latin typeface="Times New Roman"/>
                <a:cs typeface="Times New Roman"/>
              </a:rPr>
              <a:t> </a:t>
            </a:r>
            <a:r>
              <a:rPr sz="1350" i="1" spc="-260" dirty="0">
                <a:latin typeface="Times New Roman"/>
                <a:cs typeface="Times New Roman"/>
              </a:rPr>
              <a:t>q</a:t>
            </a:r>
            <a:r>
              <a:rPr sz="2025" spc="-390" baseline="2057" dirty="0">
                <a:latin typeface="MT Extra"/>
                <a:cs typeface="MT Extra"/>
              </a:rPr>
              <a:t></a:t>
            </a:r>
            <a:r>
              <a:rPr sz="2025" spc="-390" baseline="2057" dirty="0">
                <a:latin typeface="Times New Roman"/>
                <a:cs typeface="Times New Roman"/>
              </a:rPr>
              <a:t>           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204" dirty="0">
                <a:latin typeface="Times New Roman"/>
                <a:cs typeface="Times New Roman"/>
              </a:rPr>
              <a:t> </a:t>
            </a:r>
            <a:r>
              <a:rPr sz="1350" i="1" spc="-15" dirty="0">
                <a:latin typeface="Times New Roman"/>
                <a:cs typeface="Times New Roman"/>
              </a:rPr>
              <a:t>const</a:t>
            </a:r>
            <a:r>
              <a:rPr sz="1350" spc="-15" dirty="0">
                <a:latin typeface="Times New Roman"/>
                <a:cs typeface="Times New Roman"/>
              </a:rPr>
              <a:t>.</a:t>
            </a:r>
            <a:r>
              <a:rPr sz="1350" spc="15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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i="1" spc="-10" dirty="0">
                <a:latin typeface="Times New Roman"/>
                <a:cs typeface="Times New Roman"/>
              </a:rPr>
              <a:t>Nu</a:t>
            </a:r>
            <a:r>
              <a:rPr sz="1350" i="1" spc="3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6.3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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0.0167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Re</a:t>
            </a:r>
            <a:r>
              <a:rPr sz="1125" spc="15" baseline="44444" dirty="0">
                <a:latin typeface="Times New Roman"/>
                <a:cs typeface="Times New Roman"/>
              </a:rPr>
              <a:t>0.85</a:t>
            </a:r>
            <a:r>
              <a:rPr sz="1125" spc="157" baseline="44444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Pr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125" spc="15" baseline="51851" dirty="0">
                <a:latin typeface="Times New Roman"/>
                <a:cs typeface="Times New Roman"/>
              </a:rPr>
              <a:t>0.93</a:t>
            </a:r>
            <a:endParaRPr sz="1125" baseline="51851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6231" y="7065771"/>
            <a:ext cx="6388100" cy="1426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415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equation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known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i="1" spc="-5" dirty="0">
                <a:latin typeface="Times New Roman"/>
                <a:cs typeface="Times New Roman"/>
              </a:rPr>
              <a:t>Dittus–Boelter equation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preferred to the </a:t>
            </a:r>
            <a:r>
              <a:rPr sz="1200" i="1" spc="-5" dirty="0">
                <a:latin typeface="Times New Roman"/>
                <a:cs typeface="Times New Roman"/>
              </a:rPr>
              <a:t>Colburn</a:t>
            </a:r>
            <a:r>
              <a:rPr sz="1200" i="1" spc="2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equation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38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fluid </a:t>
            </a:r>
            <a:r>
              <a:rPr sz="1200" spc="-5" dirty="0">
                <a:latin typeface="Times New Roman"/>
                <a:cs typeface="Times New Roman"/>
              </a:rPr>
              <a:t>properties are evaluated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bulk mean </a:t>
            </a:r>
            <a:r>
              <a:rPr sz="1200" i="1" dirty="0">
                <a:latin typeface="Times New Roman"/>
                <a:cs typeface="Times New Roman"/>
              </a:rPr>
              <a:t>fluid </a:t>
            </a:r>
            <a:r>
              <a:rPr sz="1200" i="1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b="1" spc="-5" dirty="0">
                <a:latin typeface="Times New Roman"/>
                <a:cs typeface="Times New Roman"/>
              </a:rPr>
              <a:t>= (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i </a:t>
            </a:r>
            <a:r>
              <a:rPr sz="1200" b="1" spc="-5" dirty="0">
                <a:latin typeface="Times New Roman"/>
                <a:cs typeface="Times New Roman"/>
              </a:rPr>
              <a:t>+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T</a:t>
            </a:r>
            <a:r>
              <a:rPr sz="1200" b="1" i="1" spc="-15" baseline="-10416" dirty="0">
                <a:latin typeface="Times New Roman"/>
                <a:cs typeface="Times New Roman"/>
              </a:rPr>
              <a:t>e</a:t>
            </a:r>
            <a:r>
              <a:rPr sz="1200" b="1" spc="-10" dirty="0">
                <a:latin typeface="Times New Roman"/>
                <a:cs typeface="Times New Roman"/>
              </a:rPr>
              <a:t>)/2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40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relations above are </a:t>
            </a:r>
            <a:r>
              <a:rPr sz="1200" spc="-1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very sensitive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conditions </a:t>
            </a:r>
            <a:r>
              <a:rPr sz="1200" spc="-5" dirty="0">
                <a:latin typeface="Times New Roman"/>
                <a:cs typeface="Times New Roman"/>
              </a:rPr>
              <a:t>at the tube surfaces and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14"/>
              </a:spcBef>
            </a:pP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both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i="1" spc="-5" dirty="0">
                <a:latin typeface="Times New Roman"/>
                <a:cs typeface="Times New Roman"/>
              </a:rPr>
              <a:t>= constant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950" b="1" i="1" spc="-209" baseline="2136" dirty="0">
                <a:latin typeface="Times New Roman"/>
                <a:cs typeface="Times New Roman"/>
              </a:rPr>
              <a:t>q</a:t>
            </a:r>
            <a:r>
              <a:rPr sz="1950" spc="-209" baseline="4273" dirty="0">
                <a:latin typeface="MT Extra"/>
                <a:cs typeface="MT Extra"/>
              </a:rPr>
              <a:t></a:t>
            </a:r>
            <a:r>
              <a:rPr sz="1125" b="1" i="1" spc="-209" baseline="-22222" dirty="0">
                <a:latin typeface="Times New Roman"/>
                <a:cs typeface="Times New Roman"/>
              </a:rPr>
              <a:t>s </a:t>
            </a:r>
            <a:r>
              <a:rPr sz="1200" b="1" i="1" spc="-5" dirty="0">
                <a:latin typeface="Times New Roman"/>
                <a:cs typeface="Times New Roman"/>
              </a:rPr>
              <a:t>= constant</a:t>
            </a:r>
            <a:r>
              <a:rPr sz="1200" b="1" i="1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cases.</a:t>
            </a:r>
            <a:endParaRPr sz="1200">
              <a:latin typeface="Times New Roman"/>
              <a:cs typeface="Times New Roman"/>
            </a:endParaRPr>
          </a:p>
          <a:p>
            <a:pPr marL="50800" marR="44450">
              <a:lnSpc>
                <a:spcPts val="1390"/>
              </a:lnSpc>
              <a:spcBef>
                <a:spcPts val="309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relations </a:t>
            </a:r>
            <a:r>
              <a:rPr sz="120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do not </a:t>
            </a:r>
            <a:r>
              <a:rPr sz="1200" spc="-10" dirty="0">
                <a:latin typeface="Times New Roman"/>
                <a:cs typeface="Times New Roman"/>
              </a:rPr>
              <a:t>apply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liquid metals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their very </a:t>
            </a:r>
            <a:r>
              <a:rPr sz="1200" spc="-10" dirty="0">
                <a:latin typeface="Times New Roman"/>
                <a:cs typeface="Times New Roman"/>
              </a:rPr>
              <a:t>low </a:t>
            </a:r>
            <a:r>
              <a:rPr sz="1200" dirty="0">
                <a:latin typeface="Times New Roman"/>
                <a:cs typeface="Times New Roman"/>
              </a:rPr>
              <a:t>Prandtl </a:t>
            </a:r>
            <a:r>
              <a:rPr sz="1200" spc="-10" dirty="0">
                <a:latin typeface="Times New Roman"/>
                <a:cs typeface="Times New Roman"/>
              </a:rPr>
              <a:t>numbers. 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10" dirty="0">
                <a:latin typeface="Times New Roman"/>
                <a:cs typeface="Times New Roman"/>
              </a:rPr>
              <a:t>liquid metals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0.004 </a:t>
            </a:r>
            <a:r>
              <a:rPr sz="1200" b="1" spc="-5" dirty="0">
                <a:latin typeface="Times New Roman"/>
                <a:cs typeface="Times New Roman"/>
              </a:rPr>
              <a:t>&lt; </a:t>
            </a:r>
            <a:r>
              <a:rPr sz="1200" b="1" i="1" dirty="0">
                <a:latin typeface="Times New Roman"/>
                <a:cs typeface="Times New Roman"/>
              </a:rPr>
              <a:t>Pr </a:t>
            </a:r>
            <a:r>
              <a:rPr sz="1200" b="1" spc="-5" dirty="0">
                <a:latin typeface="Times New Roman"/>
                <a:cs typeface="Times New Roman"/>
              </a:rPr>
              <a:t>&lt; </a:t>
            </a:r>
            <a:r>
              <a:rPr sz="1200" b="1" i="1" spc="-5" dirty="0">
                <a:latin typeface="Times New Roman"/>
                <a:cs typeface="Times New Roman"/>
              </a:rPr>
              <a:t>0.01</a:t>
            </a:r>
            <a:r>
              <a:rPr sz="1200" spc="-5" dirty="0">
                <a:latin typeface="Times New Roman"/>
                <a:cs typeface="Times New Roman"/>
              </a:rPr>
              <a:t>), the </a:t>
            </a:r>
            <a:r>
              <a:rPr sz="1200" spc="-10" dirty="0">
                <a:latin typeface="Times New Roman"/>
                <a:cs typeface="Times New Roman"/>
              </a:rPr>
              <a:t>following </a:t>
            </a:r>
            <a:r>
              <a:rPr sz="1200" spc="-5" dirty="0">
                <a:latin typeface="Times New Roman"/>
                <a:cs typeface="Times New Roman"/>
              </a:rPr>
              <a:t>relations are recommended </a:t>
            </a:r>
            <a:r>
              <a:rPr sz="1200" spc="-10" dirty="0">
                <a:latin typeface="Times New Roman"/>
                <a:cs typeface="Times New Roman"/>
              </a:rPr>
              <a:t>for (</a:t>
            </a:r>
            <a:r>
              <a:rPr sz="1200" b="1" i="1" spc="-10" dirty="0">
                <a:latin typeface="Times New Roman"/>
                <a:cs typeface="Times New Roman"/>
              </a:rPr>
              <a:t>10</a:t>
            </a:r>
            <a:r>
              <a:rPr sz="1200" b="1" i="1" spc="-15" baseline="38194" dirty="0">
                <a:latin typeface="Times New Roman"/>
                <a:cs typeface="Times New Roman"/>
              </a:rPr>
              <a:t>4 </a:t>
            </a:r>
            <a:r>
              <a:rPr sz="1200" b="1" spc="-5" dirty="0">
                <a:latin typeface="Times New Roman"/>
                <a:cs typeface="Times New Roman"/>
              </a:rPr>
              <a:t>&lt;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spc="-5" dirty="0">
                <a:latin typeface="Times New Roman"/>
                <a:cs typeface="Times New Roman"/>
              </a:rPr>
              <a:t>&lt;</a:t>
            </a:r>
            <a:r>
              <a:rPr sz="1200" b="1" spc="2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10</a:t>
            </a:r>
            <a:r>
              <a:rPr sz="1200" b="1" i="1" spc="-7" baseline="38194" dirty="0">
                <a:latin typeface="Times New Roman"/>
                <a:cs typeface="Times New Roman"/>
              </a:rPr>
              <a:t>6</a:t>
            </a:r>
            <a:r>
              <a:rPr sz="1200" spc="-5" dirty="0">
                <a:latin typeface="Times New Roman"/>
                <a:cs typeface="Times New Roman"/>
              </a:rPr>
              <a:t>);</a:t>
            </a:r>
            <a:endParaRPr sz="1200">
              <a:latin typeface="Times New Roman"/>
              <a:cs typeface="Times New Roman"/>
            </a:endParaRPr>
          </a:p>
          <a:p>
            <a:pPr marL="538480">
              <a:lnSpc>
                <a:spcPts val="1280"/>
              </a:lnSpc>
              <a:spcBef>
                <a:spcPts val="220"/>
              </a:spcBef>
              <a:tabLst>
                <a:tab pos="2887980" algn="l"/>
                <a:tab pos="539940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Liquid </a:t>
            </a:r>
            <a:r>
              <a:rPr sz="1350" i="1" spc="-20" dirty="0">
                <a:latin typeface="Times New Roman"/>
                <a:cs typeface="Times New Roman"/>
              </a:rPr>
              <a:t>metals</a:t>
            </a:r>
            <a:r>
              <a:rPr sz="1350" spc="-20" dirty="0">
                <a:latin typeface="Times New Roman"/>
                <a:cs typeface="Times New Roman"/>
              </a:rPr>
              <a:t>,  </a:t>
            </a:r>
            <a:r>
              <a:rPr sz="1350" i="1" spc="-5" dirty="0">
                <a:latin typeface="Times New Roman"/>
                <a:cs typeface="Times New Roman"/>
              </a:rPr>
              <a:t>T  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160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const</a:t>
            </a:r>
            <a:r>
              <a:rPr sz="1350" spc="-20" dirty="0">
                <a:latin typeface="Times New Roman"/>
                <a:cs typeface="Times New Roman"/>
              </a:rPr>
              <a:t>.</a:t>
            </a:r>
            <a:r>
              <a:rPr sz="1350" spc="17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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i="1" spc="-10" dirty="0">
                <a:latin typeface="Times New Roman"/>
                <a:cs typeface="Times New Roman"/>
              </a:rPr>
              <a:t>Nu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4.8 </a:t>
            </a:r>
            <a:r>
              <a:rPr sz="1350" spc="-5" dirty="0">
                <a:latin typeface="Symbol"/>
                <a:cs typeface="Symbol"/>
              </a:rPr>
              <a:t>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0.0156</a:t>
            </a:r>
            <a:r>
              <a:rPr sz="1350" spc="-225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Re</a:t>
            </a:r>
            <a:r>
              <a:rPr sz="1125" spc="15" baseline="44444" dirty="0">
                <a:latin typeface="Times New Roman"/>
                <a:cs typeface="Times New Roman"/>
              </a:rPr>
              <a:t>0.85 </a:t>
            </a:r>
            <a:r>
              <a:rPr sz="1350" spc="5" dirty="0">
                <a:latin typeface="Times New Roman"/>
                <a:cs typeface="Times New Roman"/>
              </a:rPr>
              <a:t>Pr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125" spc="15" baseline="51851" dirty="0">
                <a:latin typeface="Times New Roman"/>
                <a:cs typeface="Times New Roman"/>
              </a:rPr>
              <a:t>0.93	</a:t>
            </a:r>
            <a:r>
              <a:rPr sz="1350" spc="-10" dirty="0">
                <a:latin typeface="MT Extra"/>
                <a:cs typeface="MT Extra"/>
              </a:rPr>
              <a:t></a:t>
            </a:r>
            <a:r>
              <a:rPr sz="1350" spc="-10" dirty="0">
                <a:latin typeface="Times New Roman"/>
                <a:cs typeface="Times New Roman"/>
              </a:rPr>
              <a:t>(6.37.</a:t>
            </a:r>
            <a:r>
              <a:rPr sz="1350" i="1" spc="-10" dirty="0">
                <a:latin typeface="Times New Roman"/>
                <a:cs typeface="Times New Roman"/>
              </a:rPr>
              <a:t>a</a:t>
            </a:r>
            <a:r>
              <a:rPr sz="1350" spc="-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635" algn="ctr">
              <a:lnSpc>
                <a:spcPts val="560"/>
              </a:lnSpc>
              <a:tabLst>
                <a:tab pos="2981325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s	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6231" y="8760459"/>
            <a:ext cx="6388735" cy="12661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0640">
              <a:lnSpc>
                <a:spcPct val="956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subscript (</a:t>
            </a:r>
            <a:r>
              <a:rPr sz="1200" b="1" i="1" spc="-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) indicates that the Prandtl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evaluated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entry </a:t>
            </a:r>
            <a:r>
              <a:rPr sz="1200" spc="-5" dirty="0">
                <a:latin typeface="Times New Roman"/>
                <a:cs typeface="Times New Roman"/>
              </a:rPr>
              <a:t>lengths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turbulent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are typically short, often </a:t>
            </a:r>
            <a:r>
              <a:rPr sz="1200" spc="-10" dirty="0">
                <a:latin typeface="Times New Roman"/>
                <a:cs typeface="Times New Roman"/>
              </a:rPr>
              <a:t>just </a:t>
            </a:r>
            <a:r>
              <a:rPr sz="1200" b="1" i="1" spc="-5" dirty="0">
                <a:latin typeface="Times New Roman"/>
                <a:cs typeface="Times New Roman"/>
              </a:rPr>
              <a:t>10 </a:t>
            </a:r>
            <a:r>
              <a:rPr sz="1200" spc="-5" dirty="0">
                <a:latin typeface="Times New Roman"/>
                <a:cs typeface="Times New Roman"/>
              </a:rPr>
              <a:t>tube diameters </a:t>
            </a:r>
            <a:r>
              <a:rPr sz="1200" spc="-15" dirty="0">
                <a:latin typeface="Times New Roman"/>
                <a:cs typeface="Times New Roman"/>
              </a:rPr>
              <a:t>long, </a:t>
            </a:r>
            <a:r>
              <a:rPr sz="1200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thus the </a:t>
            </a:r>
            <a:r>
              <a:rPr sz="1200" spc="-10" dirty="0">
                <a:latin typeface="Times New Roman"/>
                <a:cs typeface="Times New Roman"/>
              </a:rPr>
              <a:t>Nusselt number </a:t>
            </a:r>
            <a:r>
              <a:rPr sz="1200" spc="-5" dirty="0">
                <a:latin typeface="Times New Roman"/>
                <a:cs typeface="Times New Roman"/>
              </a:rPr>
              <a:t>determined </a:t>
            </a:r>
            <a:r>
              <a:rPr sz="1200" spc="-10" dirty="0">
                <a:latin typeface="Times New Roman"/>
                <a:cs typeface="Times New Roman"/>
              </a:rPr>
              <a:t>for fully </a:t>
            </a:r>
            <a:r>
              <a:rPr sz="1200" spc="-5" dirty="0">
                <a:latin typeface="Times New Roman"/>
                <a:cs typeface="Times New Roman"/>
              </a:rPr>
              <a:t>developed turbulent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approximately </a:t>
            </a:r>
            <a:r>
              <a:rPr sz="1200" spc="5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the entire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tube.</a:t>
            </a:r>
            <a:endParaRPr sz="1200">
              <a:latin typeface="Times New Roman"/>
              <a:cs typeface="Times New Roman"/>
            </a:endParaRPr>
          </a:p>
          <a:p>
            <a:pPr marL="50800" marR="43180">
              <a:lnSpc>
                <a:spcPts val="1370"/>
              </a:lnSpc>
              <a:spcBef>
                <a:spcPts val="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Note6-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turbulent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relations </a:t>
            </a:r>
            <a:r>
              <a:rPr sz="1200" dirty="0">
                <a:latin typeface="Times New Roman"/>
                <a:cs typeface="Times New Roman"/>
              </a:rPr>
              <a:t>given </a:t>
            </a:r>
            <a:r>
              <a:rPr sz="1200" spc="-5" dirty="0">
                <a:latin typeface="Times New Roman"/>
                <a:cs typeface="Times New Roman"/>
              </a:rPr>
              <a:t>above </a:t>
            </a:r>
            <a:r>
              <a:rPr sz="1200" spc="-10" dirty="0">
                <a:latin typeface="Times New Roman"/>
                <a:cs typeface="Times New Roman"/>
              </a:rPr>
              <a:t>for circular </a:t>
            </a:r>
            <a:r>
              <a:rPr sz="1200" spc="-5" dirty="0">
                <a:latin typeface="Times New Roman"/>
                <a:cs typeface="Times New Roman"/>
              </a:rPr>
              <a:t>tubes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noncircular  tubes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with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reasonable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accuracy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by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replacing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diameter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evaluation</a:t>
            </a:r>
            <a:r>
              <a:rPr sz="1200" spc="20" dirty="0">
                <a:latin typeface="Times New Roman"/>
                <a:cs typeface="Times New Roman"/>
              </a:rPr>
              <a:t> of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Reynolds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number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405"/>
              </a:lnSpc>
            </a:pP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hydraulic diameter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b="1" i="1" spc="-7" baseline="-10416" dirty="0">
                <a:latin typeface="Times New Roman"/>
                <a:cs typeface="Times New Roman"/>
              </a:rPr>
              <a:t>h </a:t>
            </a:r>
            <a:r>
              <a:rPr sz="1200" b="1" spc="-5" dirty="0">
                <a:latin typeface="Times New Roman"/>
                <a:cs typeface="Times New Roman"/>
              </a:rPr>
              <a:t>= 4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c</a:t>
            </a:r>
            <a:r>
              <a:rPr sz="1200" b="1" i="1" spc="37" baseline="-10416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/</a:t>
            </a:r>
            <a:r>
              <a:rPr sz="1200" b="1" i="1" spc="-5" dirty="0">
                <a:latin typeface="Times New Roman"/>
                <a:cs typeface="Times New Roman"/>
              </a:rPr>
              <a:t>p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0936" y="9997440"/>
            <a:ext cx="4599940" cy="0"/>
          </a:xfrm>
          <a:custGeom>
            <a:avLst/>
            <a:gdLst/>
            <a:ahLst/>
            <a:cxnLst/>
            <a:rect l="l" t="t" r="r" b="b"/>
            <a:pathLst>
              <a:path w="4599940">
                <a:moveTo>
                  <a:pt x="0" y="0"/>
                </a:moveTo>
                <a:lnTo>
                  <a:pt x="459943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8555" y="772159"/>
            <a:ext cx="0" cy="9217660"/>
          </a:xfrm>
          <a:custGeom>
            <a:avLst/>
            <a:gdLst/>
            <a:ahLst/>
            <a:cxnLst/>
            <a:rect l="l" t="t" r="r" b="b"/>
            <a:pathLst>
              <a:path h="9217660">
                <a:moveTo>
                  <a:pt x="0" y="0"/>
                </a:moveTo>
                <a:lnTo>
                  <a:pt x="0" y="92176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0936" y="764540"/>
            <a:ext cx="4599940" cy="0"/>
          </a:xfrm>
          <a:custGeom>
            <a:avLst/>
            <a:gdLst/>
            <a:ahLst/>
            <a:cxnLst/>
            <a:rect l="l" t="t" r="r" b="b"/>
            <a:pathLst>
              <a:path w="4599940">
                <a:moveTo>
                  <a:pt x="0" y="0"/>
                </a:moveTo>
                <a:lnTo>
                  <a:pt x="459943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4271" y="772159"/>
            <a:ext cx="0" cy="9217660"/>
          </a:xfrm>
          <a:custGeom>
            <a:avLst/>
            <a:gdLst/>
            <a:ahLst/>
            <a:cxnLst/>
            <a:rect l="l" t="t" r="r" b="b"/>
            <a:pathLst>
              <a:path h="9217660">
                <a:moveTo>
                  <a:pt x="0" y="0"/>
                </a:moveTo>
                <a:lnTo>
                  <a:pt x="0" y="9217152"/>
                </a:lnTo>
              </a:path>
            </a:pathLst>
          </a:custGeom>
          <a:ln w="12191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1416" y="9969500"/>
            <a:ext cx="4541520" cy="0"/>
          </a:xfrm>
          <a:custGeom>
            <a:avLst/>
            <a:gdLst/>
            <a:ahLst/>
            <a:cxnLst/>
            <a:rect l="l" t="t" r="r" b="b"/>
            <a:pathLst>
              <a:path w="4541520">
                <a:moveTo>
                  <a:pt x="0" y="0"/>
                </a:moveTo>
                <a:lnTo>
                  <a:pt x="454152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036" y="800100"/>
            <a:ext cx="0" cy="9161780"/>
          </a:xfrm>
          <a:custGeom>
            <a:avLst/>
            <a:gdLst/>
            <a:ahLst/>
            <a:cxnLst/>
            <a:rect l="l" t="t" r="r" b="b"/>
            <a:pathLst>
              <a:path h="9161780">
                <a:moveTo>
                  <a:pt x="0" y="0"/>
                </a:moveTo>
                <a:lnTo>
                  <a:pt x="0" y="916178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1416" y="792480"/>
            <a:ext cx="4541520" cy="0"/>
          </a:xfrm>
          <a:custGeom>
            <a:avLst/>
            <a:gdLst/>
            <a:ahLst/>
            <a:cxnLst/>
            <a:rect l="l" t="t" r="r" b="b"/>
            <a:pathLst>
              <a:path w="4541520">
                <a:moveTo>
                  <a:pt x="0" y="0"/>
                </a:moveTo>
                <a:lnTo>
                  <a:pt x="454152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95315" y="799591"/>
            <a:ext cx="0" cy="9162415"/>
          </a:xfrm>
          <a:custGeom>
            <a:avLst/>
            <a:gdLst/>
            <a:ahLst/>
            <a:cxnLst/>
            <a:rect l="l" t="t" r="r" b="b"/>
            <a:pathLst>
              <a:path h="9162415">
                <a:moveTo>
                  <a:pt x="0" y="0"/>
                </a:moveTo>
                <a:lnTo>
                  <a:pt x="0" y="9162288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9704" y="7462519"/>
            <a:ext cx="4495800" cy="2484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9704" y="802640"/>
            <a:ext cx="4498848" cy="670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25880" y="851408"/>
            <a:ext cx="33845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6.8-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81783" y="1293367"/>
            <a:ext cx="685800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Fig.(6.28).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48655" y="1201927"/>
            <a:ext cx="1804416" cy="1124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549900" y="2368803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8745" marR="5080" indent="-10668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Fig.(6.28)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3608" y="763016"/>
            <a:ext cx="4596384" cy="4898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7887" y="5699759"/>
            <a:ext cx="4688205" cy="0"/>
          </a:xfrm>
          <a:custGeom>
            <a:avLst/>
            <a:gdLst/>
            <a:ahLst/>
            <a:cxnLst/>
            <a:rect l="l" t="t" r="r" b="b"/>
            <a:pathLst>
              <a:path w="4688205">
                <a:moveTo>
                  <a:pt x="0" y="0"/>
                </a:moveTo>
                <a:lnTo>
                  <a:pt x="468782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5508" y="732790"/>
            <a:ext cx="0" cy="4959350"/>
          </a:xfrm>
          <a:custGeom>
            <a:avLst/>
            <a:gdLst/>
            <a:ahLst/>
            <a:cxnLst/>
            <a:rect l="l" t="t" r="r" b="b"/>
            <a:pathLst>
              <a:path h="4959350">
                <a:moveTo>
                  <a:pt x="0" y="0"/>
                </a:moveTo>
                <a:lnTo>
                  <a:pt x="0" y="49593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887" y="725169"/>
            <a:ext cx="4688205" cy="0"/>
          </a:xfrm>
          <a:custGeom>
            <a:avLst/>
            <a:gdLst/>
            <a:ahLst/>
            <a:cxnLst/>
            <a:rect l="l" t="t" r="r" b="b"/>
            <a:pathLst>
              <a:path w="4688205">
                <a:moveTo>
                  <a:pt x="0" y="0"/>
                </a:moveTo>
                <a:lnTo>
                  <a:pt x="468782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08091" y="732536"/>
            <a:ext cx="0" cy="4959350"/>
          </a:xfrm>
          <a:custGeom>
            <a:avLst/>
            <a:gdLst/>
            <a:ahLst/>
            <a:cxnLst/>
            <a:rect l="l" t="t" r="r" b="b"/>
            <a:pathLst>
              <a:path h="4959350">
                <a:moveTo>
                  <a:pt x="0" y="0"/>
                </a:moveTo>
                <a:lnTo>
                  <a:pt x="0" y="4959096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8368" y="5669279"/>
            <a:ext cx="4627245" cy="0"/>
          </a:xfrm>
          <a:custGeom>
            <a:avLst/>
            <a:gdLst/>
            <a:ahLst/>
            <a:cxnLst/>
            <a:rect l="l" t="t" r="r" b="b"/>
            <a:pathLst>
              <a:path w="4627245">
                <a:moveTo>
                  <a:pt x="0" y="0"/>
                </a:moveTo>
                <a:lnTo>
                  <a:pt x="462686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5987" y="763269"/>
            <a:ext cx="0" cy="4898390"/>
          </a:xfrm>
          <a:custGeom>
            <a:avLst/>
            <a:gdLst/>
            <a:ahLst/>
            <a:cxnLst/>
            <a:rect l="l" t="t" r="r" b="b"/>
            <a:pathLst>
              <a:path h="4898390">
                <a:moveTo>
                  <a:pt x="0" y="0"/>
                </a:moveTo>
                <a:lnTo>
                  <a:pt x="0" y="489839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368" y="755650"/>
            <a:ext cx="4627245" cy="0"/>
          </a:xfrm>
          <a:custGeom>
            <a:avLst/>
            <a:gdLst/>
            <a:ahLst/>
            <a:cxnLst/>
            <a:rect l="l" t="t" r="r" b="b"/>
            <a:pathLst>
              <a:path w="4627245">
                <a:moveTo>
                  <a:pt x="0" y="0"/>
                </a:moveTo>
                <a:lnTo>
                  <a:pt x="462686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7611" y="763016"/>
            <a:ext cx="0" cy="4898390"/>
          </a:xfrm>
          <a:custGeom>
            <a:avLst/>
            <a:gdLst/>
            <a:ahLst/>
            <a:cxnLst/>
            <a:rect l="l" t="t" r="r" b="b"/>
            <a:pathLst>
              <a:path h="4898390">
                <a:moveTo>
                  <a:pt x="0" y="0"/>
                </a:moveTo>
                <a:lnTo>
                  <a:pt x="0" y="4898135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0936" y="5768340"/>
            <a:ext cx="4715256" cy="4272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481072" y="6484111"/>
            <a:ext cx="719455" cy="17081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Fig.(6.29).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59408" y="5856223"/>
            <a:ext cx="338455" cy="20129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6.9-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46191" y="6026911"/>
            <a:ext cx="1844039" cy="1219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687059" y="7266940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8745" marR="5080" indent="-10668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Fig.(6.29)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936" y="9789159"/>
            <a:ext cx="4944110" cy="0"/>
          </a:xfrm>
          <a:custGeom>
            <a:avLst/>
            <a:gdLst/>
            <a:ahLst/>
            <a:cxnLst/>
            <a:rect l="l" t="t" r="r" b="b"/>
            <a:pathLst>
              <a:path w="4944110">
                <a:moveTo>
                  <a:pt x="0" y="0"/>
                </a:moveTo>
                <a:lnTo>
                  <a:pt x="4943856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772159"/>
            <a:ext cx="0" cy="9009380"/>
          </a:xfrm>
          <a:custGeom>
            <a:avLst/>
            <a:gdLst/>
            <a:ahLst/>
            <a:cxnLst/>
            <a:rect l="l" t="t" r="r" b="b"/>
            <a:pathLst>
              <a:path h="9009380">
                <a:moveTo>
                  <a:pt x="0" y="0"/>
                </a:moveTo>
                <a:lnTo>
                  <a:pt x="0" y="900938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936" y="764540"/>
            <a:ext cx="4944110" cy="0"/>
          </a:xfrm>
          <a:custGeom>
            <a:avLst/>
            <a:gdLst/>
            <a:ahLst/>
            <a:cxnLst/>
            <a:rect l="l" t="t" r="r" b="b"/>
            <a:pathLst>
              <a:path w="4944110">
                <a:moveTo>
                  <a:pt x="0" y="0"/>
                </a:moveTo>
                <a:lnTo>
                  <a:pt x="494385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7171" y="772159"/>
            <a:ext cx="0" cy="9010015"/>
          </a:xfrm>
          <a:custGeom>
            <a:avLst/>
            <a:gdLst/>
            <a:ahLst/>
            <a:cxnLst/>
            <a:rect l="l" t="t" r="r" b="b"/>
            <a:pathLst>
              <a:path h="9010015">
                <a:moveTo>
                  <a:pt x="0" y="0"/>
                </a:moveTo>
                <a:lnTo>
                  <a:pt x="0" y="9009888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1416" y="9758680"/>
            <a:ext cx="4883150" cy="0"/>
          </a:xfrm>
          <a:custGeom>
            <a:avLst/>
            <a:gdLst/>
            <a:ahLst/>
            <a:cxnLst/>
            <a:rect l="l" t="t" r="r" b="b"/>
            <a:pathLst>
              <a:path w="4883150">
                <a:moveTo>
                  <a:pt x="0" y="0"/>
                </a:moveTo>
                <a:lnTo>
                  <a:pt x="488289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9036" y="800100"/>
            <a:ext cx="0" cy="8950960"/>
          </a:xfrm>
          <a:custGeom>
            <a:avLst/>
            <a:gdLst/>
            <a:ahLst/>
            <a:cxnLst/>
            <a:rect l="l" t="t" r="r" b="b"/>
            <a:pathLst>
              <a:path h="8950960">
                <a:moveTo>
                  <a:pt x="0" y="0"/>
                </a:moveTo>
                <a:lnTo>
                  <a:pt x="0" y="89509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1416" y="792480"/>
            <a:ext cx="4883150" cy="0"/>
          </a:xfrm>
          <a:custGeom>
            <a:avLst/>
            <a:gdLst/>
            <a:ahLst/>
            <a:cxnLst/>
            <a:rect l="l" t="t" r="r" b="b"/>
            <a:pathLst>
              <a:path w="4883150">
                <a:moveTo>
                  <a:pt x="0" y="0"/>
                </a:moveTo>
                <a:lnTo>
                  <a:pt x="488289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6691" y="799591"/>
            <a:ext cx="0" cy="8952230"/>
          </a:xfrm>
          <a:custGeom>
            <a:avLst/>
            <a:gdLst/>
            <a:ahLst/>
            <a:cxnLst/>
            <a:rect l="l" t="t" r="r" b="b"/>
            <a:pathLst>
              <a:path h="8952230">
                <a:moveTo>
                  <a:pt x="0" y="0"/>
                </a:moveTo>
                <a:lnTo>
                  <a:pt x="0" y="8951976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1895" y="814832"/>
            <a:ext cx="4828032" cy="891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031" y="720344"/>
            <a:ext cx="4459605" cy="9321165"/>
          </a:xfrm>
          <a:custGeom>
            <a:avLst/>
            <a:gdLst/>
            <a:ahLst/>
            <a:cxnLst/>
            <a:rect l="l" t="t" r="r" b="b"/>
            <a:pathLst>
              <a:path w="4459605" h="9321165">
                <a:moveTo>
                  <a:pt x="0" y="9320784"/>
                </a:moveTo>
                <a:lnTo>
                  <a:pt x="4459224" y="9320784"/>
                </a:lnTo>
                <a:lnTo>
                  <a:pt x="4459224" y="0"/>
                </a:lnTo>
                <a:lnTo>
                  <a:pt x="0" y="0"/>
                </a:lnTo>
                <a:lnTo>
                  <a:pt x="0" y="932078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4331" y="259520"/>
            <a:ext cx="6293485" cy="153162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5"/>
              </a:spcBef>
              <a:tabLst>
                <a:tab pos="43707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 marL="12700" algn="just">
              <a:lnSpc>
                <a:spcPts val="1515"/>
              </a:lnSpc>
              <a:spcBef>
                <a:spcPts val="840"/>
              </a:spcBef>
            </a:pPr>
            <a:r>
              <a:rPr sz="1300" b="1" i="1" dirty="0">
                <a:latin typeface="Times New Roman"/>
                <a:cs typeface="Times New Roman"/>
              </a:rPr>
              <a:t>6.5- </a:t>
            </a:r>
            <a:r>
              <a:rPr sz="1300" b="1" i="1" spc="-10" dirty="0">
                <a:latin typeface="Times New Roman"/>
                <a:cs typeface="Times New Roman"/>
              </a:rPr>
              <a:t>Natural </a:t>
            </a:r>
            <a:r>
              <a:rPr sz="1300" b="1" i="1" spc="-5" dirty="0">
                <a:latin typeface="Times New Roman"/>
                <a:cs typeface="Times New Roman"/>
              </a:rPr>
              <a:t>or Free</a:t>
            </a:r>
            <a:r>
              <a:rPr sz="1300" b="1" i="1" spc="5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Convection</a:t>
            </a:r>
            <a:endParaRPr sz="1300">
              <a:latin typeface="Times New Roman"/>
              <a:cs typeface="Times New Roman"/>
            </a:endParaRPr>
          </a:p>
          <a:p>
            <a:pPr marL="12700" marR="1812925" indent="228600" algn="just">
              <a:lnSpc>
                <a:spcPct val="9580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When a surface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maintained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still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 temperature </a:t>
            </a:r>
            <a:r>
              <a:rPr sz="1200" spc="-10" dirty="0">
                <a:latin typeface="Times New Roman"/>
                <a:cs typeface="Times New Roman"/>
              </a:rPr>
              <a:t>higher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10" dirty="0">
                <a:latin typeface="Times New Roman"/>
                <a:cs typeface="Times New Roman"/>
              </a:rPr>
              <a:t>lower </a:t>
            </a:r>
            <a:r>
              <a:rPr sz="1200" spc="-5" dirty="0">
                <a:latin typeface="Times New Roman"/>
                <a:cs typeface="Times New Roman"/>
              </a:rPr>
              <a:t>than that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adjacent to </a:t>
            </a:r>
            <a:r>
              <a:rPr sz="1200" spc="-10" dirty="0">
                <a:latin typeface="Times New Roman"/>
                <a:cs typeface="Times New Roman"/>
              </a:rPr>
              <a:t>that surface </a:t>
            </a:r>
            <a:r>
              <a:rPr sz="1200" dirty="0">
                <a:latin typeface="Times New Roman"/>
                <a:cs typeface="Times New Roman"/>
              </a:rPr>
              <a:t>will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heated </a:t>
            </a:r>
            <a:r>
              <a:rPr sz="1200" spc="-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cooled.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density </a:t>
            </a:r>
            <a:r>
              <a:rPr sz="1200" spc="-5" dirty="0">
                <a:latin typeface="Times New Roman"/>
                <a:cs typeface="Times New Roman"/>
              </a:rPr>
              <a:t>difference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created between this layer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still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surrounding </a:t>
            </a:r>
            <a:r>
              <a:rPr sz="1200" spc="-10" dirty="0">
                <a:latin typeface="Times New Roman"/>
                <a:cs typeface="Times New Roman"/>
              </a:rPr>
              <a:t>it. The </a:t>
            </a:r>
            <a:r>
              <a:rPr sz="1200" dirty="0">
                <a:latin typeface="Times New Roman"/>
                <a:cs typeface="Times New Roman"/>
              </a:rPr>
              <a:t>density </a:t>
            </a:r>
            <a:r>
              <a:rPr sz="1200" spc="-5" dirty="0">
                <a:latin typeface="Times New Roman"/>
                <a:cs typeface="Times New Roman"/>
              </a:rPr>
              <a:t>difference introduces a  </a:t>
            </a:r>
            <a:r>
              <a:rPr sz="1200" spc="-10" dirty="0">
                <a:latin typeface="Times New Roman"/>
                <a:cs typeface="Times New Roman"/>
              </a:rPr>
              <a:t>buoyant </a:t>
            </a:r>
            <a:r>
              <a:rPr sz="1200" spc="-5" dirty="0">
                <a:latin typeface="Times New Roman"/>
                <a:cs typeface="Times New Roman"/>
              </a:rPr>
              <a:t>force causing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near the surface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shown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4331" y="1759204"/>
            <a:ext cx="448500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Figs.[(6.30.a)&amp;(6.30.b)]. Heat transfer under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condition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known </a:t>
            </a:r>
            <a:r>
              <a:rPr sz="1200" spc="5" dirty="0">
                <a:latin typeface="Times New Roman"/>
                <a:cs typeface="Times New Roman"/>
              </a:rPr>
              <a:t>as  </a:t>
            </a:r>
            <a:r>
              <a:rPr sz="1200" b="1" spc="-5" dirty="0">
                <a:latin typeface="Times New Roman"/>
                <a:cs typeface="Times New Roman"/>
              </a:rPr>
              <a:t>natural </a:t>
            </a:r>
            <a:r>
              <a:rPr sz="1200" b="1" spc="5" dirty="0">
                <a:latin typeface="Times New Roman"/>
                <a:cs typeface="Times New Roman"/>
              </a:rPr>
              <a:t>or </a:t>
            </a:r>
            <a:r>
              <a:rPr sz="1200" b="1" spc="-5" dirty="0">
                <a:latin typeface="Times New Roman"/>
                <a:cs typeface="Times New Roman"/>
              </a:rPr>
              <a:t>free convection heat </a:t>
            </a:r>
            <a:r>
              <a:rPr sz="1200" b="1" spc="-10" dirty="0">
                <a:latin typeface="Times New Roman"/>
                <a:cs typeface="Times New Roman"/>
              </a:rPr>
              <a:t>transfer</a:t>
            </a:r>
            <a:r>
              <a:rPr sz="1200" spc="-10" dirty="0">
                <a:latin typeface="Times New Roman"/>
                <a:cs typeface="Times New Roman"/>
              </a:rPr>
              <a:t>. Thus, </a:t>
            </a:r>
            <a:r>
              <a:rPr sz="1200" i="1" dirty="0">
                <a:latin typeface="Times New Roman"/>
                <a:cs typeface="Times New Roman"/>
              </a:rPr>
              <a:t>free </a:t>
            </a:r>
            <a:r>
              <a:rPr sz="1200" i="1" spc="-5" dirty="0">
                <a:latin typeface="Times New Roman"/>
                <a:cs typeface="Times New Roman"/>
              </a:rPr>
              <a:t>or </a:t>
            </a:r>
            <a:r>
              <a:rPr sz="1200" i="1" dirty="0">
                <a:latin typeface="Times New Roman"/>
                <a:cs typeface="Times New Roman"/>
              </a:rPr>
              <a:t>natural  </a:t>
            </a:r>
            <a:r>
              <a:rPr sz="1200" i="1" spc="-5" dirty="0">
                <a:latin typeface="Times New Roman"/>
                <a:cs typeface="Times New Roman"/>
              </a:rPr>
              <a:t>convection is the process of heat transfer </a:t>
            </a:r>
            <a:r>
              <a:rPr sz="1200" i="1" spc="-15" dirty="0">
                <a:latin typeface="Times New Roman"/>
                <a:cs typeface="Times New Roman"/>
              </a:rPr>
              <a:t>which </a:t>
            </a:r>
            <a:r>
              <a:rPr sz="1200" i="1" spc="-5" dirty="0">
                <a:latin typeface="Times New Roman"/>
                <a:cs typeface="Times New Roman"/>
              </a:rPr>
              <a:t>occurs due to movement  of the fluid particles by density </a:t>
            </a:r>
            <a:r>
              <a:rPr sz="1200" i="1" dirty="0">
                <a:latin typeface="Times New Roman"/>
                <a:cs typeface="Times New Roman"/>
              </a:rPr>
              <a:t>changes associated </a:t>
            </a:r>
            <a:r>
              <a:rPr sz="1200" i="1" spc="-10" dirty="0">
                <a:latin typeface="Times New Roman"/>
                <a:cs typeface="Times New Roman"/>
              </a:rPr>
              <a:t>with </a:t>
            </a:r>
            <a:r>
              <a:rPr sz="1200" i="1" dirty="0">
                <a:latin typeface="Times New Roman"/>
                <a:cs typeface="Times New Roman"/>
              </a:rPr>
              <a:t>temperature  differential </a:t>
            </a:r>
            <a:r>
              <a:rPr sz="1200" i="1" spc="-5" dirty="0">
                <a:latin typeface="Times New Roman"/>
                <a:cs typeface="Times New Roman"/>
              </a:rPr>
              <a:t>in a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fluid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9883" y="2633980"/>
            <a:ext cx="4263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main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forced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natural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convection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can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331" y="2810764"/>
            <a:ext cx="448881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40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summarized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following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points;</a:t>
            </a:r>
            <a:endParaRPr sz="1200">
              <a:latin typeface="Times New Roman"/>
              <a:cs typeface="Times New Roman"/>
            </a:endParaRPr>
          </a:p>
          <a:p>
            <a:pPr marL="241300" marR="5080" indent="-228600" algn="just">
              <a:lnSpc>
                <a:spcPct val="96000"/>
              </a:lnSpc>
              <a:spcBef>
                <a:spcPts val="20"/>
              </a:spcBef>
              <a:buFont typeface="Times New Roman"/>
              <a:buAutoNum type="arabicPlain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free </a:t>
            </a:r>
            <a:r>
              <a:rPr sz="1200" spc="-5" dirty="0">
                <a:latin typeface="Times New Roman"/>
                <a:cs typeface="Times New Roman"/>
              </a:rPr>
              <a:t>convection, there </a:t>
            </a:r>
            <a:r>
              <a:rPr sz="1200" spc="-15" dirty="0">
                <a:latin typeface="Times New Roman"/>
                <a:cs typeface="Times New Roman"/>
              </a:rPr>
              <a:t>is no </a:t>
            </a:r>
            <a:r>
              <a:rPr sz="1200" spc="-10" dirty="0">
                <a:latin typeface="Times New Roman"/>
                <a:cs typeface="Times New Roman"/>
              </a:rPr>
              <a:t>need for </a:t>
            </a:r>
            <a:r>
              <a:rPr sz="1200" spc="-5" dirty="0">
                <a:latin typeface="Times New Roman"/>
                <a:cs typeface="Times New Roman"/>
              </a:rPr>
              <a:t>an external </a:t>
            </a:r>
            <a:r>
              <a:rPr sz="1200" spc="-10" dirty="0">
                <a:latin typeface="Times New Roman"/>
                <a:cs typeface="Times New Roman"/>
              </a:rPr>
              <a:t>device for moving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fluid, but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moved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density </a:t>
            </a:r>
            <a:r>
              <a:rPr sz="1200" spc="-5" dirty="0">
                <a:latin typeface="Times New Roman"/>
                <a:cs typeface="Times New Roman"/>
              </a:rPr>
              <a:t>difference </a:t>
            </a:r>
            <a:r>
              <a:rPr sz="1200" dirty="0">
                <a:latin typeface="Times New Roman"/>
                <a:cs typeface="Times New Roman"/>
              </a:rPr>
              <a:t>from  </a:t>
            </a:r>
            <a:r>
              <a:rPr sz="1200" spc="-5" dirty="0">
                <a:latin typeface="Times New Roman"/>
                <a:cs typeface="Times New Roman"/>
              </a:rPr>
              <a:t>one location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(the </a:t>
            </a:r>
            <a:r>
              <a:rPr sz="1200" spc="-5" dirty="0">
                <a:latin typeface="Times New Roman"/>
                <a:cs typeface="Times New Roman"/>
              </a:rPr>
              <a:t>buoyancy </a:t>
            </a:r>
            <a:r>
              <a:rPr sz="1200" dirty="0">
                <a:latin typeface="Times New Roman"/>
                <a:cs typeface="Times New Roman"/>
              </a:rPr>
              <a:t>effect),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forced  convection, that device </a:t>
            </a:r>
            <a:r>
              <a:rPr sz="1200" spc="-10" dirty="0">
                <a:latin typeface="Times New Roman"/>
                <a:cs typeface="Times New Roman"/>
              </a:rPr>
              <a:t>must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existing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forcing 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flow.  </a:t>
            </a:r>
            <a:r>
              <a:rPr sz="1200" spc="-5" dirty="0">
                <a:latin typeface="Times New Roman"/>
                <a:cs typeface="Times New Roman"/>
              </a:rPr>
              <a:t>Therefore, the </a:t>
            </a:r>
            <a:r>
              <a:rPr sz="1200" spc="-15" dirty="0">
                <a:latin typeface="Times New Roman"/>
                <a:cs typeface="Times New Roman"/>
              </a:rPr>
              <a:t>free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mode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used for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in  </a:t>
            </a:r>
            <a:r>
              <a:rPr sz="1200" spc="-10" dirty="0">
                <a:latin typeface="Times New Roman"/>
                <a:cs typeface="Times New Roman"/>
              </a:rPr>
              <a:t>simple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devices.</a:t>
            </a:r>
            <a:endParaRPr sz="1200">
              <a:latin typeface="Times New Roman"/>
              <a:cs typeface="Times New Roman"/>
            </a:endParaRPr>
          </a:p>
          <a:p>
            <a:pPr marL="241300" marR="10795" indent="-228600" algn="just">
              <a:lnSpc>
                <a:spcPts val="1390"/>
              </a:lnSpc>
              <a:spcBef>
                <a:spcPts val="15"/>
              </a:spcBef>
              <a:buFont typeface="Times New Roman"/>
              <a:buAutoNum type="arabicPlain"/>
              <a:tabLst>
                <a:tab pos="2413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flow </a:t>
            </a:r>
            <a:r>
              <a:rPr sz="1200" spc="-5" dirty="0">
                <a:latin typeface="Times New Roman"/>
                <a:cs typeface="Times New Roman"/>
              </a:rPr>
              <a:t>velocities encountered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free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lower  compared to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velocities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forced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convection.</a:t>
            </a:r>
            <a:endParaRPr sz="1200">
              <a:latin typeface="Times New Roman"/>
              <a:cs typeface="Times New Roman"/>
            </a:endParaRPr>
          </a:p>
          <a:p>
            <a:pPr marL="241300" indent="-228600" algn="just">
              <a:lnSpc>
                <a:spcPts val="1310"/>
              </a:lnSpc>
              <a:buFont typeface="Times New Roman"/>
              <a:buAutoNum type="arabicPlain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low flow </a:t>
            </a:r>
            <a:r>
              <a:rPr sz="1200" spc="-5" dirty="0">
                <a:latin typeface="Times New Roman"/>
                <a:cs typeface="Times New Roman"/>
              </a:rPr>
              <a:t>velocities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free convection, therefore,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241300" marR="7620" algn="just">
              <a:lnSpc>
                <a:spcPts val="1370"/>
              </a:lnSpc>
              <a:spcBef>
                <a:spcPts val="80"/>
              </a:spcBef>
            </a:pPr>
            <a:r>
              <a:rPr sz="1200" spc="-5" dirty="0">
                <a:latin typeface="Times New Roman"/>
                <a:cs typeface="Times New Roman"/>
              </a:rPr>
              <a:t>values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lower </a:t>
            </a:r>
            <a:r>
              <a:rPr sz="1200" spc="-5" dirty="0">
                <a:latin typeface="Times New Roman"/>
                <a:cs typeface="Times New Roman"/>
              </a:rPr>
              <a:t>than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values in  forced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convection.</a:t>
            </a:r>
            <a:endParaRPr sz="1200">
              <a:latin typeface="Times New Roman"/>
              <a:cs typeface="Times New Roman"/>
            </a:endParaRPr>
          </a:p>
          <a:p>
            <a:pPr marL="241300" indent="-228600" algn="just">
              <a:lnSpc>
                <a:spcPts val="1355"/>
              </a:lnSpc>
              <a:buFont typeface="Times New Roman"/>
              <a:buAutoNum type="arabicPlain" startAt="4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For a </a:t>
            </a:r>
            <a:r>
              <a:rPr sz="1200" spc="-10" dirty="0">
                <a:latin typeface="Times New Roman"/>
                <a:cs typeface="Times New Roman"/>
              </a:rPr>
              <a:t>given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transfer, the required surface area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free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932" y="5087620"/>
            <a:ext cx="4258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convection 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larger </a:t>
            </a:r>
            <a:r>
              <a:rPr sz="1200" spc="-5" dirty="0">
                <a:latin typeface="Times New Roman"/>
                <a:cs typeface="Times New Roman"/>
              </a:rPr>
              <a:t>than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10" dirty="0">
                <a:latin typeface="Times New Roman"/>
                <a:cs typeface="Times New Roman"/>
              </a:rPr>
              <a:t>value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forced convection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4331" y="5159981"/>
            <a:ext cx="4484370" cy="11449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919"/>
              </a:spcBef>
            </a:pP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low heat </a:t>
            </a:r>
            <a:r>
              <a:rPr sz="1200" spc="-5" dirty="0">
                <a:latin typeface="Times New Roman"/>
                <a:cs typeface="Times New Roman"/>
              </a:rPr>
              <a:t>transfer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coefficient.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515"/>
              </a:lnSpc>
              <a:spcBef>
                <a:spcPts val="885"/>
              </a:spcBef>
            </a:pPr>
            <a:r>
              <a:rPr sz="1300" b="1" i="1" dirty="0">
                <a:latin typeface="Times New Roman"/>
                <a:cs typeface="Times New Roman"/>
              </a:rPr>
              <a:t>6.5.1- </a:t>
            </a:r>
            <a:r>
              <a:rPr sz="1300" b="1" i="1" spc="-10" dirty="0">
                <a:latin typeface="Times New Roman"/>
                <a:cs typeface="Times New Roman"/>
              </a:rPr>
              <a:t>Velocity </a:t>
            </a:r>
            <a:r>
              <a:rPr sz="1300" b="1" i="1" spc="-5" dirty="0">
                <a:latin typeface="Times New Roman"/>
                <a:cs typeface="Times New Roman"/>
              </a:rPr>
              <a:t>and Temperature Profiles in Free</a:t>
            </a:r>
            <a:r>
              <a:rPr sz="1300" b="1" i="1" spc="12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Convection</a:t>
            </a:r>
            <a:endParaRPr sz="1300">
              <a:latin typeface="Times New Roman"/>
              <a:cs typeface="Times New Roman"/>
            </a:endParaRPr>
          </a:p>
          <a:p>
            <a:pPr marL="12700" marR="5080" indent="225425" algn="just">
              <a:lnSpc>
                <a:spcPct val="95800"/>
              </a:lnSpc>
              <a:spcBef>
                <a:spcPts val="1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velocity and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profiles for </a:t>
            </a:r>
            <a:r>
              <a:rPr sz="1200" dirty="0">
                <a:latin typeface="Times New Roman"/>
                <a:cs typeface="Times New Roman"/>
              </a:rPr>
              <a:t>natural convection </a:t>
            </a:r>
            <a:r>
              <a:rPr sz="1200" spc="-5" dirty="0">
                <a:latin typeface="Times New Roman"/>
                <a:cs typeface="Times New Roman"/>
              </a:rPr>
              <a:t>over a  vertical hot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are 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Fig.(6.31), from these profiles we </a:t>
            </a:r>
            <a:r>
              <a:rPr sz="1200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following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331" y="6270244"/>
            <a:ext cx="4488180" cy="26924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41300" marR="10795" indent="-228600" algn="just">
              <a:lnSpc>
                <a:spcPts val="1390"/>
              </a:lnSpc>
              <a:spcBef>
                <a:spcPts val="185"/>
              </a:spcBef>
              <a:buFont typeface="Times New Roman"/>
              <a:buAutoNum type="arabicPlain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forced convection,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10" dirty="0">
                <a:latin typeface="Times New Roman"/>
                <a:cs typeface="Times New Roman"/>
              </a:rPr>
              <a:t>layer  </a:t>
            </a:r>
            <a:r>
              <a:rPr sz="1200" spc="-5" dirty="0">
                <a:latin typeface="Times New Roman"/>
                <a:cs typeface="Times New Roman"/>
              </a:rPr>
              <a:t>increases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flow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direction.</a:t>
            </a:r>
            <a:endParaRPr sz="1200">
              <a:latin typeface="Times New Roman"/>
              <a:cs typeface="Times New Roman"/>
            </a:endParaRPr>
          </a:p>
          <a:p>
            <a:pPr marL="241300" indent="-228600" algn="just">
              <a:lnSpc>
                <a:spcPts val="1310"/>
              </a:lnSpc>
              <a:buFont typeface="Times New Roman"/>
              <a:buAutoNum type="arabicPlain"/>
              <a:tabLst>
                <a:tab pos="241300" algn="l"/>
              </a:tabLst>
            </a:pPr>
            <a:r>
              <a:rPr sz="1200" spc="-10" dirty="0">
                <a:latin typeface="Times New Roman"/>
                <a:cs typeface="Times New Roman"/>
              </a:rPr>
              <a:t>Unlike </a:t>
            </a:r>
            <a:r>
              <a:rPr sz="1200" spc="-5" dirty="0">
                <a:latin typeface="Times New Roman"/>
                <a:cs typeface="Times New Roman"/>
              </a:rPr>
              <a:t>forced convection, the </a:t>
            </a:r>
            <a:r>
              <a:rPr sz="1200" spc="-15" dirty="0">
                <a:latin typeface="Times New Roman"/>
                <a:cs typeface="Times New Roman"/>
              </a:rPr>
              <a:t>fluid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zero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dirty="0">
                <a:latin typeface="Times New Roman"/>
                <a:cs typeface="Times New Roman"/>
              </a:rPr>
              <a:t>outer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edge</a:t>
            </a:r>
            <a:endParaRPr sz="1200">
              <a:latin typeface="Times New Roman"/>
              <a:cs typeface="Times New Roman"/>
            </a:endParaRPr>
          </a:p>
          <a:p>
            <a:pPr marL="241300" algn="just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velocity boundary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spc="-5" dirty="0">
                <a:latin typeface="Times New Roman"/>
                <a:cs typeface="Times New Roman"/>
              </a:rPr>
              <a:t>as well as at the 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plate.</a:t>
            </a:r>
            <a:endParaRPr sz="1200">
              <a:latin typeface="Times New Roman"/>
              <a:cs typeface="Times New Roman"/>
            </a:endParaRPr>
          </a:p>
          <a:p>
            <a:pPr marL="241300" marR="8255" indent="-228600" algn="just">
              <a:lnSpc>
                <a:spcPct val="96000"/>
              </a:lnSpc>
              <a:spcBef>
                <a:spcPts val="25"/>
              </a:spcBef>
              <a:buFont typeface="Times New Roman"/>
              <a:buAutoNum type="arabicPlain" startAt="3"/>
              <a:tabLst>
                <a:tab pos="281305" algn="l"/>
              </a:tabLst>
            </a:pPr>
            <a:r>
              <a:rPr dirty="0"/>
              <a:t>	</a:t>
            </a:r>
            <a:r>
              <a:rPr sz="1200" spc="-20" dirty="0">
                <a:latin typeface="Times New Roman"/>
                <a:cs typeface="Times New Roman"/>
              </a:rPr>
              <a:t>At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surface, 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equal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plate  temperature,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gradually decreases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the   </a:t>
            </a:r>
            <a:r>
              <a:rPr sz="1200" spc="-5" dirty="0">
                <a:latin typeface="Times New Roman"/>
                <a:cs typeface="Times New Roman"/>
              </a:rPr>
              <a:t>surrounding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 distance sufficiently </a:t>
            </a:r>
            <a:r>
              <a:rPr sz="1200" spc="-10" dirty="0">
                <a:latin typeface="Times New Roman"/>
                <a:cs typeface="Times New Roman"/>
              </a:rPr>
              <a:t>far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surface, </a:t>
            </a:r>
            <a:r>
              <a:rPr sz="1200" spc="5" dirty="0">
                <a:latin typeface="Times New Roman"/>
                <a:cs typeface="Times New Roman"/>
              </a:rPr>
              <a:t>as  </a:t>
            </a:r>
            <a:r>
              <a:rPr sz="1200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figure.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cold </a:t>
            </a:r>
            <a:r>
              <a:rPr sz="1200" i="1" dirty="0">
                <a:latin typeface="Times New Roman"/>
                <a:cs typeface="Times New Roman"/>
              </a:rPr>
              <a:t>surfaces, </a:t>
            </a:r>
            <a:r>
              <a:rPr sz="1200" spc="-5" dirty="0">
                <a:latin typeface="Times New Roman"/>
                <a:cs typeface="Times New Roman"/>
              </a:rPr>
              <a:t>the shape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velocity and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profiles remains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same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their  direction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reversed.</a:t>
            </a:r>
            <a:endParaRPr sz="1200">
              <a:latin typeface="Times New Roman"/>
              <a:cs typeface="Times New Roman"/>
            </a:endParaRPr>
          </a:p>
          <a:p>
            <a:pPr marL="12700" marR="907415" algn="just">
              <a:lnSpc>
                <a:spcPts val="1510"/>
              </a:lnSpc>
              <a:spcBef>
                <a:spcPts val="40"/>
              </a:spcBef>
            </a:pPr>
            <a:r>
              <a:rPr sz="1300" b="1" i="1" dirty="0">
                <a:latin typeface="Times New Roman"/>
                <a:cs typeface="Times New Roman"/>
              </a:rPr>
              <a:t>6.5.2- </a:t>
            </a:r>
            <a:r>
              <a:rPr sz="1300" b="1" i="1" spc="-5" dirty="0">
                <a:latin typeface="Times New Roman"/>
                <a:cs typeface="Times New Roman"/>
              </a:rPr>
              <a:t>Characteristic Parameters in Free Convection  </a:t>
            </a:r>
            <a:r>
              <a:rPr sz="1300" b="1" i="1" dirty="0">
                <a:latin typeface="Times New Roman"/>
                <a:cs typeface="Times New Roman"/>
              </a:rPr>
              <a:t>6.5.2.1- </a:t>
            </a:r>
            <a:r>
              <a:rPr sz="1300" b="1" i="1" spc="-15" dirty="0">
                <a:latin typeface="Times New Roman"/>
                <a:cs typeface="Times New Roman"/>
              </a:rPr>
              <a:t>Volume </a:t>
            </a:r>
            <a:r>
              <a:rPr sz="1300" b="1" i="1" spc="-5" dirty="0">
                <a:latin typeface="Times New Roman"/>
                <a:cs typeface="Times New Roman"/>
              </a:rPr>
              <a:t>Expansion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Coefficient</a:t>
            </a:r>
            <a:endParaRPr sz="1300">
              <a:latin typeface="Times New Roman"/>
              <a:cs typeface="Times New Roman"/>
            </a:endParaRPr>
          </a:p>
          <a:p>
            <a:pPr marL="238125" algn="just">
              <a:lnSpc>
                <a:spcPts val="127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property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represents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variation</a:t>
            </a:r>
            <a:r>
              <a:rPr sz="1200" i="1" spc="1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of</a:t>
            </a:r>
            <a:r>
              <a:rPr sz="1200" i="1" spc="2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1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density</a:t>
            </a:r>
            <a:r>
              <a:rPr sz="1200" i="1" spc="18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of</a:t>
            </a:r>
            <a:r>
              <a:rPr sz="1200" i="1" spc="2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</a:t>
            </a:r>
            <a:r>
              <a:rPr sz="1200" i="1" spc="18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fluid</a:t>
            </a:r>
            <a:endParaRPr sz="1200">
              <a:latin typeface="Times New Roman"/>
              <a:cs typeface="Times New Roman"/>
            </a:endParaRPr>
          </a:p>
          <a:p>
            <a:pPr marL="12700" marR="11430" algn="just">
              <a:lnSpc>
                <a:spcPts val="1390"/>
              </a:lnSpc>
              <a:spcBef>
                <a:spcPts val="50"/>
              </a:spcBef>
            </a:pPr>
            <a:r>
              <a:rPr sz="1200" i="1" spc="-1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temperature at constant pressure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called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volume expansion  coefficient </a:t>
            </a:r>
            <a:r>
              <a:rPr sz="1200" b="1" i="1" dirty="0">
                <a:latin typeface="Times New Roman"/>
                <a:cs typeface="Times New Roman"/>
              </a:rPr>
              <a:t>β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Fig.(6.32) </a:t>
            </a:r>
            <a:r>
              <a:rPr sz="1200" spc="-10" dirty="0">
                <a:latin typeface="Times New Roman"/>
                <a:cs typeface="Times New Roman"/>
              </a:rPr>
              <a:t>defined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56635" y="9043750"/>
            <a:ext cx="146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6135" algn="l"/>
              </a:tabLst>
            </a:pPr>
            <a:r>
              <a:rPr sz="1200" spc="-90" dirty="0">
                <a:latin typeface="Times New Roman"/>
                <a:cs typeface="Times New Roman"/>
              </a:rPr>
              <a:t>(</a:t>
            </a:r>
            <a:r>
              <a:rPr sz="1200" spc="45" dirty="0">
                <a:latin typeface="Times New Roman"/>
                <a:cs typeface="Times New Roman"/>
              </a:rPr>
              <a:t>1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K</a:t>
            </a:r>
            <a:r>
              <a:rPr sz="1200" i="1" spc="-1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	</a:t>
            </a:r>
            <a:r>
              <a:rPr sz="1200" spc="20" dirty="0">
                <a:latin typeface="MT Extra"/>
                <a:cs typeface="MT Extra"/>
              </a:rPr>
              <a:t></a:t>
            </a:r>
            <a:r>
              <a:rPr sz="1200" spc="-90" dirty="0">
                <a:latin typeface="Times New Roman"/>
                <a:cs typeface="Times New Roman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1</a:t>
            </a:r>
            <a:r>
              <a:rPr sz="1200" spc="-1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3</a:t>
            </a:r>
            <a:r>
              <a:rPr sz="1200" spc="-5" dirty="0">
                <a:latin typeface="Times New Roman"/>
                <a:cs typeface="Times New Roman"/>
              </a:rPr>
              <a:t>8</a:t>
            </a:r>
            <a:r>
              <a:rPr sz="1200" spc="-40" dirty="0">
                <a:latin typeface="Times New Roman"/>
                <a:cs typeface="Times New Roman"/>
              </a:rPr>
              <a:t>.</a:t>
            </a:r>
            <a:r>
              <a:rPr sz="1200" i="1" spc="4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3620" y="9180910"/>
            <a:ext cx="490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24485" algn="l"/>
              </a:tabLst>
            </a:pPr>
            <a:r>
              <a:rPr sz="1200" dirty="0">
                <a:latin typeface="Symbol"/>
                <a:cs typeface="Symbol"/>
              </a:rPr>
              <a:t>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Symbol"/>
                <a:cs typeface="Symbol"/>
              </a:rPr>
              <a:t></a:t>
            </a:r>
            <a:r>
              <a:rPr sz="1200" spc="-215" dirty="0">
                <a:latin typeface="Times New Roman"/>
                <a:cs typeface="Times New Roman"/>
              </a:rPr>
              <a:t> </a:t>
            </a:r>
            <a:r>
              <a:rPr sz="1050" i="1" spc="-7" baseline="-11904" dirty="0">
                <a:latin typeface="Times New Roman"/>
                <a:cs typeface="Times New Roman"/>
              </a:rPr>
              <a:t>P</a:t>
            </a:r>
            <a:endParaRPr sz="1050" baseline="-11904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58467" y="9180910"/>
            <a:ext cx="490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27025" algn="l"/>
              </a:tabLst>
            </a:pPr>
            <a:r>
              <a:rPr sz="1200" dirty="0">
                <a:latin typeface="Symbol"/>
                <a:cs typeface="Symbol"/>
              </a:rPr>
              <a:t>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45" dirty="0">
                <a:latin typeface="Symbol"/>
                <a:cs typeface="Symbol"/>
              </a:rPr>
              <a:t></a:t>
            </a:r>
            <a:r>
              <a:rPr sz="1050" i="1" spc="67" baseline="-11904" dirty="0">
                <a:latin typeface="Times New Roman"/>
                <a:cs typeface="Times New Roman"/>
              </a:rPr>
              <a:t>P</a:t>
            </a:r>
            <a:endParaRPr sz="1050" baseline="-11904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17752" y="9157239"/>
            <a:ext cx="1410335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  <a:tabLst>
                <a:tab pos="888365" algn="l"/>
              </a:tabLst>
            </a:pPr>
            <a:r>
              <a:rPr sz="1250" i="1" spc="-625" dirty="0">
                <a:latin typeface="Verdana"/>
                <a:cs typeface="Verdana"/>
              </a:rPr>
              <a:t></a:t>
            </a:r>
            <a:r>
              <a:rPr sz="1250" i="1" spc="-60" dirty="0">
                <a:latin typeface="Verdana"/>
                <a:cs typeface="Verdana"/>
              </a:rPr>
              <a:t> </a:t>
            </a:r>
            <a:r>
              <a:rPr sz="1800" baseline="37037" dirty="0">
                <a:latin typeface="Symbol"/>
                <a:cs typeface="Symbol"/>
              </a:rPr>
              <a:t></a:t>
            </a:r>
            <a:r>
              <a:rPr sz="1800" spc="-135" baseline="370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</a:t>
            </a:r>
            <a:r>
              <a:rPr sz="1200" i="1" dirty="0">
                <a:latin typeface="Times New Roman"/>
                <a:cs typeface="Times New Roman"/>
              </a:rPr>
              <a:t>T</a:t>
            </a:r>
            <a:r>
              <a:rPr sz="1200" i="1" spc="40" dirty="0">
                <a:latin typeface="Times New Roman"/>
                <a:cs typeface="Times New Roman"/>
              </a:rPr>
              <a:t> </a:t>
            </a:r>
            <a:r>
              <a:rPr sz="1800" baseline="37037" dirty="0">
                <a:latin typeface="Symbol"/>
                <a:cs typeface="Symbol"/>
              </a:rPr>
              <a:t></a:t>
            </a:r>
            <a:r>
              <a:rPr sz="1800" baseline="37037" dirty="0">
                <a:latin typeface="Times New Roman"/>
                <a:cs typeface="Times New Roman"/>
              </a:rPr>
              <a:t>	</a:t>
            </a:r>
            <a:r>
              <a:rPr sz="1250" i="1" spc="-595" dirty="0">
                <a:latin typeface="Verdana"/>
                <a:cs typeface="Verdana"/>
              </a:rPr>
              <a:t></a:t>
            </a:r>
            <a:r>
              <a:rPr sz="1250" i="1" spc="-140" dirty="0">
                <a:latin typeface="Verdana"/>
                <a:cs typeface="Verdana"/>
              </a:rPr>
              <a:t> </a:t>
            </a:r>
            <a:r>
              <a:rPr sz="1800" baseline="37037" dirty="0">
                <a:latin typeface="Symbol"/>
                <a:cs typeface="Symbol"/>
              </a:rPr>
              <a:t></a:t>
            </a:r>
            <a:r>
              <a:rPr sz="1800" baseline="37037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Symbol"/>
                <a:cs typeface="Symbol"/>
              </a:rPr>
              <a:t></a:t>
            </a:r>
            <a:r>
              <a:rPr sz="1200" i="1" spc="-10" dirty="0">
                <a:latin typeface="Times New Roman"/>
                <a:cs typeface="Times New Roman"/>
              </a:rPr>
              <a:t>T</a:t>
            </a:r>
            <a:r>
              <a:rPr sz="1200" i="1" spc="-90" dirty="0">
                <a:latin typeface="Times New Roman"/>
                <a:cs typeface="Times New Roman"/>
              </a:rPr>
              <a:t> </a:t>
            </a:r>
            <a:r>
              <a:rPr sz="1800" baseline="37037" dirty="0">
                <a:latin typeface="Symbol"/>
                <a:cs typeface="Symbol"/>
              </a:rPr>
              <a:t></a:t>
            </a:r>
            <a:endParaRPr sz="1800" baseline="37037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0516" y="8956071"/>
            <a:ext cx="1634489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875" i="1" spc="-892" baseline="-28888" dirty="0">
                <a:latin typeface="Verdana"/>
                <a:cs typeface="Verdana"/>
              </a:rPr>
              <a:t></a:t>
            </a:r>
            <a:r>
              <a:rPr sz="1875" i="1" spc="-7" baseline="-28888" dirty="0">
                <a:latin typeface="Verdana"/>
                <a:cs typeface="Verdana"/>
              </a:rPr>
              <a:t> </a:t>
            </a:r>
            <a:r>
              <a:rPr sz="1800" baseline="-30092" dirty="0">
                <a:latin typeface="Symbol"/>
                <a:cs typeface="Symbol"/>
              </a:rPr>
              <a:t></a:t>
            </a:r>
            <a:r>
              <a:rPr sz="1800" baseline="-30092" dirty="0">
                <a:latin typeface="Times New Roman"/>
                <a:cs typeface="Times New Roman"/>
              </a:rPr>
              <a:t> </a:t>
            </a:r>
            <a:r>
              <a:rPr sz="1800" u="sng" baseline="46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800" baseline="46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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800" u="sng" spc="-465" baseline="4629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875" i="1" u="sng" spc="-465" baseline="444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</a:t>
            </a:r>
            <a:r>
              <a:rPr sz="1875" i="1" spc="-465" baseline="4444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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800" baseline="-30092" dirty="0">
                <a:latin typeface="Symbol"/>
                <a:cs typeface="Symbol"/>
              </a:rPr>
              <a:t></a:t>
            </a:r>
            <a:r>
              <a:rPr sz="1800" baseline="-30092" dirty="0">
                <a:latin typeface="Times New Roman"/>
                <a:cs typeface="Times New Roman"/>
              </a:rPr>
              <a:t> </a:t>
            </a:r>
            <a:r>
              <a:rPr sz="1800" baseline="-30092" dirty="0">
                <a:latin typeface="Symbol"/>
                <a:cs typeface="Symbol"/>
              </a:rPr>
              <a:t></a:t>
            </a:r>
            <a:r>
              <a:rPr sz="1800" baseline="-30092" dirty="0">
                <a:latin typeface="Times New Roman"/>
                <a:cs typeface="Times New Roman"/>
              </a:rPr>
              <a:t> </a:t>
            </a:r>
            <a:r>
              <a:rPr sz="1800" u="sng" baseline="46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800" baseline="46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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800" u="sng" spc="-465" baseline="4629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875" i="1" u="sng" spc="-465" baseline="444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</a:t>
            </a:r>
            <a:r>
              <a:rPr sz="1875" i="1" spc="-352" baseline="4444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4331" y="9373107"/>
            <a:ext cx="400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Therefore, the </a:t>
            </a:r>
            <a:r>
              <a:rPr sz="1200" spc="-10" dirty="0">
                <a:latin typeface="Times New Roman"/>
                <a:cs typeface="Times New Roman"/>
              </a:rPr>
              <a:t>volume </a:t>
            </a:r>
            <a:r>
              <a:rPr sz="1200" dirty="0">
                <a:latin typeface="Times New Roman"/>
                <a:cs typeface="Times New Roman"/>
              </a:rPr>
              <a:t>expansion </a:t>
            </a:r>
            <a:r>
              <a:rPr sz="1200" spc="-5" dirty="0">
                <a:latin typeface="Times New Roman"/>
                <a:cs typeface="Times New Roman"/>
              </a:rPr>
              <a:t>coefficient can be expressed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86471" y="9779952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0777" y="0"/>
                </a:lnTo>
              </a:path>
            </a:pathLst>
          </a:custGeom>
          <a:ln w="6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32775" y="9779952"/>
            <a:ext cx="218440" cy="0"/>
          </a:xfrm>
          <a:custGeom>
            <a:avLst/>
            <a:gdLst/>
            <a:ahLst/>
            <a:cxnLst/>
            <a:rect l="l" t="t" r="r" b="b"/>
            <a:pathLst>
              <a:path w="218439">
                <a:moveTo>
                  <a:pt x="0" y="0"/>
                </a:moveTo>
                <a:lnTo>
                  <a:pt x="217931" y="0"/>
                </a:lnTo>
              </a:path>
            </a:pathLst>
          </a:custGeom>
          <a:ln w="6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17217" y="9779952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5">
                <a:moveTo>
                  <a:pt x="0" y="0"/>
                </a:moveTo>
                <a:lnTo>
                  <a:pt x="120776" y="0"/>
                </a:lnTo>
              </a:path>
            </a:pathLst>
          </a:custGeom>
          <a:ln w="6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63520" y="9779952"/>
            <a:ext cx="443865" cy="0"/>
          </a:xfrm>
          <a:custGeom>
            <a:avLst/>
            <a:gdLst/>
            <a:ahLst/>
            <a:cxnLst/>
            <a:rect l="l" t="t" r="r" b="b"/>
            <a:pathLst>
              <a:path w="443864">
                <a:moveTo>
                  <a:pt x="0" y="0"/>
                </a:moveTo>
                <a:lnTo>
                  <a:pt x="443293" y="0"/>
                </a:lnTo>
              </a:path>
            </a:pathLst>
          </a:custGeom>
          <a:ln w="6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013964" y="9652089"/>
            <a:ext cx="20396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396365" algn="l"/>
              </a:tabLst>
            </a:pPr>
            <a:r>
              <a:rPr sz="1200" spc="10" dirty="0">
                <a:latin typeface="Times New Roman"/>
                <a:cs typeface="Times New Roman"/>
              </a:rPr>
              <a:t>(</a:t>
            </a:r>
            <a:r>
              <a:rPr sz="1200" i="1" spc="10" dirty="0">
                <a:latin typeface="Times New Roman"/>
                <a:cs typeface="Times New Roman"/>
              </a:rPr>
              <a:t>at </a:t>
            </a:r>
            <a:r>
              <a:rPr sz="1200" i="1" spc="5" dirty="0">
                <a:latin typeface="Times New Roman"/>
                <a:cs typeface="Times New Roman"/>
              </a:rPr>
              <a:t>P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const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	</a:t>
            </a:r>
            <a:r>
              <a:rPr sz="1200" spc="-10" dirty="0">
                <a:latin typeface="MT Extra"/>
                <a:cs typeface="MT Extra"/>
              </a:rPr>
              <a:t></a:t>
            </a:r>
            <a:r>
              <a:rPr sz="1200" spc="-10" dirty="0">
                <a:latin typeface="Times New Roman"/>
                <a:cs typeface="Times New Roman"/>
              </a:rPr>
              <a:t>(1.38.</a:t>
            </a:r>
            <a:r>
              <a:rPr sz="1200" i="1" spc="-1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62276" y="9770962"/>
            <a:ext cx="21209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</a:t>
            </a:r>
            <a:r>
              <a:rPr sz="1200" spc="-229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49500" y="9874683"/>
            <a:ext cx="8953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70660" y="9549127"/>
            <a:ext cx="1255395" cy="21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668655" algn="l"/>
              </a:tabLst>
            </a:pPr>
            <a:r>
              <a:rPr sz="1200" spc="5" dirty="0">
                <a:latin typeface="Times New Roman"/>
                <a:cs typeface="Times New Roman"/>
              </a:rPr>
              <a:t>1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290" dirty="0">
                <a:latin typeface="Symbol"/>
                <a:cs typeface="Symbol"/>
              </a:rPr>
              <a:t></a:t>
            </a:r>
            <a:r>
              <a:rPr sz="1250" i="1" spc="-290" dirty="0">
                <a:latin typeface="Verdana"/>
                <a:cs typeface="Verdana"/>
              </a:rPr>
              <a:t>	</a:t>
            </a:r>
            <a:r>
              <a:rPr sz="1200" spc="5" dirty="0">
                <a:latin typeface="Times New Roman"/>
                <a:cs typeface="Times New Roman"/>
              </a:rPr>
              <a:t>1 </a:t>
            </a:r>
            <a:r>
              <a:rPr sz="1250" i="1" spc="-254" dirty="0">
                <a:latin typeface="Verdana"/>
                <a:cs typeface="Verdana"/>
              </a:rPr>
              <a:t></a:t>
            </a:r>
            <a:r>
              <a:rPr sz="1050" spc="-382" baseline="-23809" dirty="0">
                <a:latin typeface="Symbol"/>
                <a:cs typeface="Symbol"/>
              </a:rPr>
              <a:t></a:t>
            </a:r>
            <a:r>
              <a:rPr sz="1050" spc="240" baseline="-2380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</a:t>
            </a:r>
            <a:r>
              <a:rPr sz="1200" spc="-190" dirty="0">
                <a:latin typeface="Times New Roman"/>
                <a:cs typeface="Times New Roman"/>
              </a:rPr>
              <a:t> </a:t>
            </a:r>
            <a:r>
              <a:rPr sz="1250" i="1" spc="-590" dirty="0">
                <a:latin typeface="Verdana"/>
                <a:cs typeface="Verdana"/>
              </a:rPr>
              <a:t>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3563" y="9646663"/>
            <a:ext cx="1323340" cy="21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250" i="1" spc="-590" dirty="0">
                <a:latin typeface="Verdana"/>
                <a:cs typeface="Verdana"/>
              </a:rPr>
              <a:t></a:t>
            </a:r>
            <a:r>
              <a:rPr sz="1250" i="1" spc="-35" dirty="0">
                <a:latin typeface="Verdana"/>
                <a:cs typeface="Verdana"/>
              </a:rPr>
              <a:t> </a:t>
            </a:r>
            <a:r>
              <a:rPr sz="1200" spc="5" dirty="0">
                <a:latin typeface="Symbol"/>
                <a:cs typeface="Symbol"/>
              </a:rPr>
              <a:t>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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875" i="1" spc="-885" baseline="-42222" dirty="0">
                <a:latin typeface="Verdana"/>
                <a:cs typeface="Verdana"/>
              </a:rPr>
              <a:t></a:t>
            </a:r>
            <a:r>
              <a:rPr sz="1875" i="1" spc="-22" baseline="-42222" dirty="0">
                <a:latin typeface="Verdana"/>
                <a:cs typeface="Verdana"/>
              </a:rPr>
              <a:t> </a:t>
            </a:r>
            <a:r>
              <a:rPr sz="1800" spc="7" baseline="-43981" dirty="0">
                <a:latin typeface="Symbol"/>
                <a:cs typeface="Symbol"/>
              </a:rPr>
              <a:t></a:t>
            </a:r>
            <a:r>
              <a:rPr sz="1800" i="1" spc="7" baseline="-43981" dirty="0">
                <a:latin typeface="Times New Roman"/>
                <a:cs typeface="Times New Roman"/>
              </a:rPr>
              <a:t>T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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875" i="1" spc="-885" baseline="-42222" dirty="0">
                <a:latin typeface="Verdana"/>
                <a:cs typeface="Verdana"/>
              </a:rPr>
              <a:t></a:t>
            </a:r>
            <a:r>
              <a:rPr sz="1875" i="1" spc="82" baseline="-42222" dirty="0">
                <a:latin typeface="Verdana"/>
                <a:cs typeface="Verdana"/>
              </a:rPr>
              <a:t> </a:t>
            </a:r>
            <a:r>
              <a:rPr sz="1800" i="1" spc="7" baseline="-43981" dirty="0">
                <a:latin typeface="Times New Roman"/>
                <a:cs typeface="Times New Roman"/>
              </a:rPr>
              <a:t>T</a:t>
            </a:r>
            <a:endParaRPr sz="1800" baseline="-43981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96255" y="860552"/>
            <a:ext cx="1941576" cy="1475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57800" y="3030727"/>
            <a:ext cx="1584959" cy="2173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229859" y="2368803"/>
            <a:ext cx="1675130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065" marR="5080" indent="-1270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Fig.(6.30.a) The cooling of a  boiled </a:t>
            </a:r>
            <a:r>
              <a:rPr sz="1000" b="1" i="1" spc="5" dirty="0">
                <a:latin typeface="Times New Roman"/>
                <a:cs typeface="Times New Roman"/>
              </a:rPr>
              <a:t>egg in </a:t>
            </a:r>
            <a:r>
              <a:rPr sz="1000" b="1" i="1" dirty="0">
                <a:latin typeface="Times New Roman"/>
                <a:cs typeface="Times New Roman"/>
              </a:rPr>
              <a:t>a cooler  environment </a:t>
            </a:r>
            <a:r>
              <a:rPr sz="1000" b="1" i="1" spc="-10" dirty="0">
                <a:latin typeface="Times New Roman"/>
                <a:cs typeface="Times New Roman"/>
              </a:rPr>
              <a:t>by </a:t>
            </a:r>
            <a:r>
              <a:rPr sz="1000" b="1" i="1" spc="-5" dirty="0">
                <a:latin typeface="Times New Roman"/>
                <a:cs typeface="Times New Roman"/>
              </a:rPr>
              <a:t>free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convection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26811" y="5209540"/>
            <a:ext cx="168402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Fig.(6.30.b) The </a:t>
            </a:r>
            <a:r>
              <a:rPr sz="1000" b="1" i="1" spc="-5" dirty="0">
                <a:latin typeface="Times New Roman"/>
                <a:cs typeface="Times New Roman"/>
              </a:rPr>
              <a:t>warming up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of  a </a:t>
            </a:r>
            <a:r>
              <a:rPr sz="1000" b="1" i="1" spc="-5" dirty="0">
                <a:latin typeface="Times New Roman"/>
                <a:cs typeface="Times New Roman"/>
              </a:rPr>
              <a:t>cold </a:t>
            </a:r>
            <a:r>
              <a:rPr sz="1000" b="1" i="1" dirty="0">
                <a:latin typeface="Times New Roman"/>
                <a:cs typeface="Times New Roman"/>
              </a:rPr>
              <a:t>drink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warmer  environment </a:t>
            </a:r>
            <a:r>
              <a:rPr sz="1000" b="1" i="1" spc="-10" dirty="0">
                <a:latin typeface="Times New Roman"/>
                <a:cs typeface="Times New Roman"/>
              </a:rPr>
              <a:t>by </a:t>
            </a:r>
            <a:r>
              <a:rPr sz="1000" b="1" i="1" spc="-5" dirty="0">
                <a:latin typeface="Times New Roman"/>
                <a:cs typeface="Times New Roman"/>
              </a:rPr>
              <a:t>free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convection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02352" y="5889752"/>
            <a:ext cx="1898903" cy="3541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114035" y="9522459"/>
            <a:ext cx="189865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49860" marR="5080" indent="-137160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Fig.(6.31) </a:t>
            </a:r>
            <a:r>
              <a:rPr sz="1000" b="1" i="1" spc="-10" dirty="0">
                <a:latin typeface="Times New Roman"/>
                <a:cs typeface="Times New Roman"/>
              </a:rPr>
              <a:t>Velocity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temperature  </a:t>
            </a:r>
            <a:r>
              <a:rPr sz="1000" b="1" i="1" dirty="0">
                <a:latin typeface="Times New Roman"/>
                <a:cs typeface="Times New Roman"/>
              </a:rPr>
              <a:t>profiles for </a:t>
            </a:r>
            <a:r>
              <a:rPr sz="1000" b="1" i="1" spc="-5" dirty="0">
                <a:latin typeface="Times New Roman"/>
                <a:cs typeface="Times New Roman"/>
              </a:rPr>
              <a:t>natural convection  </a:t>
            </a:r>
            <a:r>
              <a:rPr sz="1000" b="1" i="1" dirty="0">
                <a:latin typeface="Times New Roman"/>
                <a:cs typeface="Times New Roman"/>
              </a:rPr>
              <a:t>flow </a:t>
            </a:r>
            <a:r>
              <a:rPr sz="1000" b="1" i="1" spc="-5" dirty="0">
                <a:latin typeface="Times New Roman"/>
                <a:cs typeface="Times New Roman"/>
              </a:rPr>
              <a:t>over </a:t>
            </a:r>
            <a:r>
              <a:rPr sz="1000" b="1" i="1" dirty="0">
                <a:latin typeface="Times New Roman"/>
                <a:cs typeface="Times New Roman"/>
              </a:rPr>
              <a:t>a hot </a:t>
            </a:r>
            <a:r>
              <a:rPr sz="1000" b="1" i="1" spc="-5" dirty="0">
                <a:latin typeface="Times New Roman"/>
                <a:cs typeface="Times New Roman"/>
              </a:rPr>
              <a:t>vertical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plate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031" y="744727"/>
            <a:ext cx="4688205" cy="3545204"/>
          </a:xfrm>
          <a:custGeom>
            <a:avLst/>
            <a:gdLst/>
            <a:ahLst/>
            <a:cxnLst/>
            <a:rect l="l" t="t" r="r" b="b"/>
            <a:pathLst>
              <a:path w="4688205" h="3545204">
                <a:moveTo>
                  <a:pt x="0" y="3544824"/>
                </a:moveTo>
                <a:lnTo>
                  <a:pt x="4687824" y="3544824"/>
                </a:lnTo>
                <a:lnTo>
                  <a:pt x="4687824" y="0"/>
                </a:lnTo>
                <a:lnTo>
                  <a:pt x="0" y="0"/>
                </a:lnTo>
                <a:lnTo>
                  <a:pt x="0" y="35448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4331" y="375411"/>
            <a:ext cx="6293485" cy="900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3707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 marL="12700" marR="1584960" algn="just">
              <a:lnSpc>
                <a:spcPct val="95800"/>
              </a:lnSpc>
              <a:spcBef>
                <a:spcPts val="1075"/>
              </a:spcBef>
            </a:pP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dirty="0">
                <a:latin typeface="Times New Roman"/>
                <a:cs typeface="Times New Roman"/>
              </a:rPr>
              <a:t>can show </a:t>
            </a:r>
            <a:r>
              <a:rPr sz="1200" spc="-5" dirty="0">
                <a:latin typeface="Times New Roman"/>
                <a:cs typeface="Times New Roman"/>
              </a:rPr>
              <a:t>easily that the </a:t>
            </a:r>
            <a:r>
              <a:rPr sz="1200" spc="-10" dirty="0">
                <a:latin typeface="Times New Roman"/>
                <a:cs typeface="Times New Roman"/>
              </a:rPr>
              <a:t>volume </a:t>
            </a:r>
            <a:r>
              <a:rPr sz="1200" spc="-5" dirty="0">
                <a:latin typeface="Times New Roman"/>
                <a:cs typeface="Times New Roman"/>
              </a:rPr>
              <a:t>expansion coefficient </a:t>
            </a:r>
            <a:r>
              <a:rPr sz="1200" b="1" i="1" spc="-5" dirty="0">
                <a:latin typeface="Times New Roman"/>
                <a:cs typeface="Times New Roman"/>
              </a:rPr>
              <a:t>β </a:t>
            </a:r>
            <a:r>
              <a:rPr sz="1200" spc="5" dirty="0">
                <a:latin typeface="Times New Roman"/>
                <a:cs typeface="Times New Roman"/>
              </a:rPr>
              <a:t>of an </a:t>
            </a:r>
            <a:r>
              <a:rPr sz="1200" i="1" spc="-5" dirty="0">
                <a:latin typeface="Times New Roman"/>
                <a:cs typeface="Times New Roman"/>
              </a:rPr>
              <a:t>ideal gas 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ρRT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at a temperature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equivalent to the </a:t>
            </a:r>
            <a:r>
              <a:rPr sz="1200" spc="-10" dirty="0">
                <a:latin typeface="Times New Roman"/>
                <a:cs typeface="Times New Roman"/>
              </a:rPr>
              <a:t>inverse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0900" y="1347920"/>
            <a:ext cx="135064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</a:tabLst>
            </a:pPr>
            <a:r>
              <a:rPr sz="1200" spc="-95" dirty="0">
                <a:latin typeface="Times New Roman"/>
                <a:cs typeface="Times New Roman"/>
              </a:rPr>
              <a:t>(</a:t>
            </a:r>
            <a:r>
              <a:rPr sz="1200" spc="40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/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K</a:t>
            </a:r>
            <a:r>
              <a:rPr sz="1200" i="1" spc="-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MT Extra"/>
                <a:cs typeface="MT Extra"/>
              </a:rPr>
              <a:t></a:t>
            </a:r>
            <a:r>
              <a:rPr sz="1200" spc="-95" dirty="0">
                <a:latin typeface="Times New Roman"/>
                <a:cs typeface="Times New Roman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1</a:t>
            </a:r>
            <a:r>
              <a:rPr sz="1200" spc="-20" dirty="0">
                <a:latin typeface="Times New Roman"/>
                <a:cs typeface="Times New Roman"/>
              </a:rPr>
              <a:t>.</a:t>
            </a:r>
            <a:r>
              <a:rPr sz="1200" spc="-5" dirty="0">
                <a:latin typeface="Times New Roman"/>
                <a:cs typeface="Times New Roman"/>
              </a:rPr>
              <a:t>39)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3323" y="1466792"/>
            <a:ext cx="11048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5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0403" y="1450962"/>
            <a:ext cx="3498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Times New Roman"/>
                <a:cs typeface="Times New Roman"/>
              </a:rPr>
              <a:t>ideal</a:t>
            </a:r>
            <a:r>
              <a:rPr sz="700" i="1" spc="-85" dirty="0">
                <a:latin typeface="Times New Roman"/>
                <a:cs typeface="Times New Roman"/>
              </a:rPr>
              <a:t> </a:t>
            </a:r>
            <a:r>
              <a:rPr sz="700" i="1" spc="5" dirty="0">
                <a:latin typeface="Times New Roman"/>
                <a:cs typeface="Times New Roman"/>
              </a:rPr>
              <a:t>gas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6003" y="1253432"/>
            <a:ext cx="28956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spc="-7" baseline="-34722" dirty="0">
                <a:latin typeface="Symbol"/>
                <a:cs typeface="Symbol"/>
              </a:rPr>
              <a:t></a:t>
            </a:r>
            <a:r>
              <a:rPr sz="1800" spc="97" baseline="-34722" dirty="0">
                <a:latin typeface="Times New Roman"/>
                <a:cs typeface="Times New Roman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5916" y="1342551"/>
            <a:ext cx="109220" cy="2146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i="1" spc="-595" dirty="0">
                <a:latin typeface="Verdana"/>
                <a:cs typeface="Verdana"/>
              </a:rPr>
              <a:t>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331" y="1637283"/>
            <a:ext cx="471614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absolute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610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buoyancy force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proportional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density </a:t>
            </a:r>
            <a:r>
              <a:rPr sz="1200" i="1" dirty="0">
                <a:latin typeface="Times New Roman"/>
                <a:cs typeface="Times New Roman"/>
              </a:rPr>
              <a:t>difference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which is  proportional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temperature difference </a:t>
            </a:r>
            <a:r>
              <a:rPr sz="1200" spc="-5" dirty="0">
                <a:latin typeface="Times New Roman"/>
                <a:cs typeface="Times New Roman"/>
              </a:rPr>
              <a:t>at constant pressure. Therefore,  </a:t>
            </a:r>
            <a:r>
              <a:rPr sz="1200" i="1" spc="-5" dirty="0">
                <a:latin typeface="Times New Roman"/>
                <a:cs typeface="Times New Roman"/>
              </a:rPr>
              <a:t>the increasing in the temperature difference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adjacent to a  hot </a:t>
            </a:r>
            <a:r>
              <a:rPr sz="1200" dirty="0">
                <a:latin typeface="Times New Roman"/>
                <a:cs typeface="Times New Roman"/>
              </a:rPr>
              <a:t>(or </a:t>
            </a:r>
            <a:r>
              <a:rPr sz="1200" spc="-15" dirty="0">
                <a:latin typeface="Times New Roman"/>
                <a:cs typeface="Times New Roman"/>
              </a:rPr>
              <a:t>cold) </a:t>
            </a:r>
            <a:r>
              <a:rPr sz="1200" spc="-5" dirty="0">
                <a:latin typeface="Times New Roman"/>
                <a:cs typeface="Times New Roman"/>
              </a:rPr>
              <a:t>surface and 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5" dirty="0">
                <a:latin typeface="Times New Roman"/>
                <a:cs typeface="Times New Roman"/>
              </a:rPr>
              <a:t>away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10" dirty="0">
                <a:latin typeface="Times New Roman"/>
                <a:cs typeface="Times New Roman"/>
              </a:rPr>
              <a:t>it, </a:t>
            </a:r>
            <a:r>
              <a:rPr sz="1200" spc="-5" dirty="0">
                <a:latin typeface="Times New Roman"/>
                <a:cs typeface="Times New Roman"/>
              </a:rPr>
              <a:t>will cause </a:t>
            </a:r>
            <a:r>
              <a:rPr sz="1200" i="1" spc="-5" dirty="0">
                <a:latin typeface="Times New Roman"/>
                <a:cs typeface="Times New Roman"/>
              </a:rPr>
              <a:t>an increasing</a:t>
            </a:r>
            <a:r>
              <a:rPr sz="1200" i="1" spc="7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4331" y="2512059"/>
            <a:ext cx="4716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buoyancy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force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and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natural</a:t>
            </a:r>
            <a:r>
              <a:rPr sz="1200" i="1" spc="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convection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currents</a:t>
            </a:r>
            <a:r>
              <a:rPr sz="1200" spc="-10" dirty="0">
                <a:latin typeface="Times New Roman"/>
                <a:cs typeface="Times New Roman"/>
              </a:rPr>
              <a:t>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thus,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will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4331" y="2584420"/>
            <a:ext cx="3917950" cy="81216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dirty="0">
                <a:latin typeface="Times New Roman"/>
                <a:cs typeface="Times New Roman"/>
              </a:rPr>
              <a:t>produce </a:t>
            </a:r>
            <a:r>
              <a:rPr sz="1200" i="1" spc="-5" dirty="0">
                <a:latin typeface="Times New Roman"/>
                <a:cs typeface="Times New Roman"/>
              </a:rPr>
              <a:t>an increasing in the heat transfer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rate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490"/>
              </a:lnSpc>
              <a:spcBef>
                <a:spcPts val="995"/>
              </a:spcBef>
            </a:pPr>
            <a:r>
              <a:rPr sz="1300" b="1" i="1" dirty="0">
                <a:latin typeface="Times New Roman"/>
                <a:cs typeface="Times New Roman"/>
              </a:rPr>
              <a:t>6.5.2.2- </a:t>
            </a:r>
            <a:r>
              <a:rPr sz="1300" b="1" i="1" spc="-5" dirty="0">
                <a:latin typeface="Times New Roman"/>
                <a:cs typeface="Times New Roman"/>
              </a:rPr>
              <a:t>The Equation of </a:t>
            </a:r>
            <a:r>
              <a:rPr sz="1300" b="1" i="1" spc="-10" dirty="0">
                <a:latin typeface="Times New Roman"/>
                <a:cs typeface="Times New Roman"/>
              </a:rPr>
              <a:t>Motion </a:t>
            </a:r>
            <a:r>
              <a:rPr sz="1300" b="1" i="1" spc="-5" dirty="0">
                <a:latin typeface="Times New Roman"/>
                <a:cs typeface="Times New Roman"/>
              </a:rPr>
              <a:t>and </a:t>
            </a:r>
            <a:r>
              <a:rPr sz="1300" b="1" i="1" spc="-10" dirty="0">
                <a:latin typeface="Times New Roman"/>
                <a:cs typeface="Times New Roman"/>
              </a:rPr>
              <a:t>Grashof Number  </a:t>
            </a:r>
            <a:r>
              <a:rPr sz="1300" b="1" i="1" spc="-5" dirty="0">
                <a:latin typeface="Times New Roman"/>
                <a:cs typeface="Times New Roman"/>
              </a:rPr>
              <a:t>6.5.2.2.a- The Equation of </a:t>
            </a:r>
            <a:r>
              <a:rPr sz="1300" b="1" i="1" spc="-10" dirty="0">
                <a:latin typeface="Times New Roman"/>
                <a:cs typeface="Times New Roman"/>
              </a:rPr>
              <a:t>Motion </a:t>
            </a:r>
            <a:r>
              <a:rPr sz="1300" b="1" i="1" spc="-5" dirty="0">
                <a:latin typeface="Times New Roman"/>
                <a:cs typeface="Times New Roman"/>
              </a:rPr>
              <a:t>in </a:t>
            </a:r>
            <a:r>
              <a:rPr sz="1300" b="1" i="1" spc="-10" dirty="0">
                <a:latin typeface="Times New Roman"/>
                <a:cs typeface="Times New Roman"/>
              </a:rPr>
              <a:t>Natural</a:t>
            </a:r>
            <a:r>
              <a:rPr sz="1300" b="1" i="1" spc="1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Convection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331" y="3536188"/>
            <a:ext cx="1270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dimensional flow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07794" y="3980179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80213" y="0"/>
                </a:lnTo>
              </a:path>
            </a:pathLst>
          </a:custGeom>
          <a:ln w="6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5467" y="3980179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212" y="0"/>
                </a:lnTo>
              </a:path>
            </a:pathLst>
          </a:custGeom>
          <a:ln w="6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72105" y="3980179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262" y="0"/>
                </a:lnTo>
              </a:path>
            </a:pathLst>
          </a:custGeom>
          <a:ln w="6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50070" y="3980179"/>
            <a:ext cx="250825" cy="0"/>
          </a:xfrm>
          <a:custGeom>
            <a:avLst/>
            <a:gdLst/>
            <a:ahLst/>
            <a:cxnLst/>
            <a:rect l="l" t="t" r="r" b="b"/>
            <a:pathLst>
              <a:path w="250825">
                <a:moveTo>
                  <a:pt x="0" y="0"/>
                </a:moveTo>
                <a:lnTo>
                  <a:pt x="250698" y="0"/>
                </a:lnTo>
              </a:path>
            </a:pathLst>
          </a:custGeom>
          <a:ln w="6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013964" y="3969258"/>
            <a:ext cx="7302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23692" y="3841385"/>
            <a:ext cx="150304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829310" algn="l"/>
              </a:tabLst>
            </a:pP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-55" dirty="0">
                <a:latin typeface="Times New Roman"/>
                <a:cs typeface="Times New Roman"/>
              </a:rPr>
              <a:t> </a:t>
            </a:r>
            <a:r>
              <a:rPr sz="1300" i="1" spc="-605" dirty="0">
                <a:latin typeface="Verdana"/>
                <a:cs typeface="Verdana"/>
              </a:rPr>
              <a:t></a:t>
            </a:r>
            <a:r>
              <a:rPr sz="1300" i="1" spc="-150" dirty="0">
                <a:latin typeface="Verdana"/>
                <a:cs typeface="Verdana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g	</a:t>
            </a:r>
            <a:r>
              <a:rPr sz="1250" spc="-5" dirty="0">
                <a:latin typeface="MT Extra"/>
                <a:cs typeface="MT Extra"/>
              </a:rPr>
              <a:t></a:t>
            </a:r>
            <a:r>
              <a:rPr sz="1250" spc="-5" dirty="0">
                <a:latin typeface="Times New Roman"/>
                <a:cs typeface="Times New Roman"/>
              </a:rPr>
              <a:t>(1.40.</a:t>
            </a:r>
            <a:r>
              <a:rPr sz="1250" i="1" spc="-5" dirty="0">
                <a:latin typeface="Times New Roman"/>
                <a:cs typeface="Times New Roman"/>
              </a:rPr>
              <a:t>a</a:t>
            </a:r>
            <a:r>
              <a:rPr sz="1250" spc="-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12596" y="4008627"/>
            <a:ext cx="89852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822960" algn="l"/>
              </a:tabLst>
            </a:pPr>
            <a:r>
              <a:rPr sz="1250" spc="5" dirty="0">
                <a:latin typeface="Symbol"/>
                <a:cs typeface="Symbol"/>
              </a:rPr>
              <a:t></a:t>
            </a:r>
            <a:r>
              <a:rPr sz="1250" spc="5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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011" y="3841385"/>
            <a:ext cx="171894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09270" algn="l"/>
                <a:tab pos="923925" algn="l"/>
                <a:tab pos="1490345" algn="l"/>
              </a:tabLst>
            </a:pPr>
            <a:r>
              <a:rPr sz="1300" i="1" spc="-140" dirty="0">
                <a:latin typeface="Verdana"/>
                <a:cs typeface="Verdana"/>
              </a:rPr>
              <a:t></a:t>
            </a:r>
            <a:r>
              <a:rPr sz="1250" spc="-140" dirty="0">
                <a:latin typeface="Symbol"/>
                <a:cs typeface="Symbol"/>
              </a:rPr>
              <a:t></a:t>
            </a:r>
            <a:r>
              <a:rPr sz="1250" i="1" spc="-140" dirty="0">
                <a:latin typeface="Times New Roman"/>
                <a:cs typeface="Times New Roman"/>
              </a:rPr>
              <a:t>u	</a:t>
            </a:r>
            <a:r>
              <a:rPr sz="1250" spc="10" dirty="0">
                <a:latin typeface="Symbol"/>
                <a:cs typeface="Symbol"/>
              </a:rPr>
              <a:t></a:t>
            </a:r>
            <a:r>
              <a:rPr sz="1250" spc="-7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v	</a:t>
            </a:r>
            <a:r>
              <a:rPr sz="1250" spc="5" dirty="0">
                <a:latin typeface="Symbol"/>
                <a:cs typeface="Symbol"/>
              </a:rPr>
              <a:t></a:t>
            </a:r>
            <a:r>
              <a:rPr sz="1250" spc="-3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10" dirty="0">
                <a:latin typeface="Times New Roman"/>
                <a:cs typeface="Times New Roman"/>
              </a:rPr>
              <a:t>	</a:t>
            </a:r>
            <a:r>
              <a:rPr sz="1250" spc="10" dirty="0">
                <a:latin typeface="Symbol"/>
                <a:cs typeface="Symbol"/>
              </a:rPr>
              <a:t></a:t>
            </a:r>
            <a:r>
              <a:rPr sz="1250" spc="-120" dirty="0">
                <a:latin typeface="Times New Roman"/>
                <a:cs typeface="Times New Roman"/>
              </a:rPr>
              <a:t> </a:t>
            </a:r>
            <a:r>
              <a:rPr sz="1300" i="1" spc="-570" dirty="0">
                <a:latin typeface="Verdana"/>
                <a:cs typeface="Verdana"/>
              </a:rPr>
              <a:t>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10716" y="3972051"/>
            <a:ext cx="161226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38784" algn="l"/>
                <a:tab pos="984885" algn="l"/>
                <a:tab pos="1447800" algn="l"/>
              </a:tabLst>
            </a:pPr>
            <a:r>
              <a:rPr sz="1250" spc="-20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spc="-20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y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spc="-20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7196" y="3746499"/>
            <a:ext cx="195326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229870" algn="l"/>
                <a:tab pos="656590" algn="l"/>
                <a:tab pos="1193165" algn="l"/>
                <a:tab pos="1671320" algn="l"/>
              </a:tabLst>
            </a:pPr>
            <a:r>
              <a:rPr sz="1875" spc="7" baseline="2222" dirty="0">
                <a:latin typeface="Symbol"/>
                <a:cs typeface="Symbol"/>
              </a:rPr>
              <a:t></a:t>
            </a:r>
            <a:r>
              <a:rPr sz="1875" spc="7" baseline="2222" dirty="0">
                <a:latin typeface="Times New Roman"/>
                <a:cs typeface="Times New Roman"/>
              </a:rPr>
              <a:t>	</a:t>
            </a:r>
            <a:r>
              <a:rPr sz="1250" spc="-5" dirty="0">
                <a:latin typeface="Symbol"/>
                <a:cs typeface="Symbol"/>
              </a:rPr>
              <a:t></a:t>
            </a:r>
            <a:r>
              <a:rPr sz="1250" i="1" spc="-5" dirty="0">
                <a:latin typeface="Times New Roman"/>
                <a:cs typeface="Times New Roman"/>
              </a:rPr>
              <a:t>u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u</a:t>
            </a:r>
            <a:r>
              <a:rPr sz="1250" i="1" spc="-65" dirty="0">
                <a:latin typeface="Times New Roman"/>
                <a:cs typeface="Times New Roman"/>
              </a:rPr>
              <a:t> </a:t>
            </a:r>
            <a:r>
              <a:rPr sz="1875" spc="7" baseline="2222" dirty="0">
                <a:latin typeface="Symbol"/>
                <a:cs typeface="Symbol"/>
              </a:rPr>
              <a:t></a:t>
            </a:r>
            <a:r>
              <a:rPr sz="1875" spc="7" baseline="2222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P	</a:t>
            </a:r>
            <a:r>
              <a:rPr sz="1250" spc="10" dirty="0">
                <a:latin typeface="Symbol"/>
                <a:cs typeface="Symbol"/>
              </a:rPr>
              <a:t></a:t>
            </a:r>
            <a:r>
              <a:rPr sz="1250" spc="-220" dirty="0">
                <a:latin typeface="Times New Roman"/>
                <a:cs typeface="Times New Roman"/>
              </a:rPr>
              <a:t> </a:t>
            </a:r>
            <a:r>
              <a:rPr sz="1125" spc="44" baseline="44444" dirty="0">
                <a:latin typeface="Times New Roman"/>
                <a:cs typeface="Times New Roman"/>
              </a:rPr>
              <a:t>2</a:t>
            </a:r>
            <a:r>
              <a:rPr sz="1250" i="1" spc="30" dirty="0">
                <a:latin typeface="Times New Roman"/>
                <a:cs typeface="Times New Roman"/>
              </a:rPr>
              <a:t>u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61432" y="744727"/>
            <a:ext cx="1584960" cy="270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24483" y="3359404"/>
            <a:ext cx="6080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conservation equation of momentum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-direction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5" dirty="0">
                <a:latin typeface="Times New Roman"/>
                <a:cs typeface="Times New Roman"/>
              </a:rPr>
              <a:t>two</a:t>
            </a:r>
            <a:r>
              <a:rPr sz="1200" spc="-5" dirty="0">
                <a:latin typeface="Times New Roman"/>
                <a:cs typeface="Times New Roman"/>
              </a:rPr>
              <a:t>- </a:t>
            </a:r>
            <a:r>
              <a:rPr sz="1500" b="1" i="1" baseline="-30555" dirty="0">
                <a:latin typeface="Times New Roman"/>
                <a:cs typeface="Times New Roman"/>
              </a:rPr>
              <a:t>Fig.(6.32) The </a:t>
            </a:r>
            <a:r>
              <a:rPr sz="1500" b="1" i="1" spc="-7" baseline="-30555" dirty="0">
                <a:latin typeface="Times New Roman"/>
                <a:cs typeface="Times New Roman"/>
              </a:rPr>
              <a:t>coefficient</a:t>
            </a:r>
            <a:r>
              <a:rPr sz="1500" b="1" i="1" spc="284" baseline="-30555" dirty="0">
                <a:latin typeface="Times New Roman"/>
                <a:cs typeface="Times New Roman"/>
              </a:rPr>
              <a:t> </a:t>
            </a:r>
            <a:r>
              <a:rPr sz="1500" b="1" i="1" baseline="-30555" dirty="0">
                <a:latin typeface="Times New Roman"/>
                <a:cs typeface="Times New Roman"/>
              </a:rPr>
              <a:t>of</a:t>
            </a:r>
            <a:endParaRPr sz="1500" baseline="-30555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46267" y="3600196"/>
            <a:ext cx="1355725" cy="621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4445" algn="ctr">
              <a:lnSpc>
                <a:spcPct val="967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volume </a:t>
            </a:r>
            <a:r>
              <a:rPr sz="1000" b="1" i="1" spc="-5" dirty="0">
                <a:latin typeface="Times New Roman"/>
                <a:cs typeface="Times New Roman"/>
              </a:rPr>
              <a:t>expansion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a  measure of the change</a:t>
            </a:r>
            <a:r>
              <a:rPr sz="1000" b="1" i="1" spc="-120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in  </a:t>
            </a:r>
            <a:r>
              <a:rPr sz="1000" b="1" i="1" dirty="0">
                <a:latin typeface="Times New Roman"/>
                <a:cs typeface="Times New Roman"/>
              </a:rPr>
              <a:t>volume </a:t>
            </a:r>
            <a:r>
              <a:rPr sz="1000" b="1" i="1" spc="-5" dirty="0">
                <a:latin typeface="Times New Roman"/>
                <a:cs typeface="Times New Roman"/>
              </a:rPr>
              <a:t>with temperature  </a:t>
            </a:r>
            <a:r>
              <a:rPr sz="1000" b="1" i="1" dirty="0">
                <a:latin typeface="Times New Roman"/>
                <a:cs typeface="Times New Roman"/>
              </a:rPr>
              <a:t>at constant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pressure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7031" y="4271264"/>
            <a:ext cx="6288405" cy="5760720"/>
          </a:xfrm>
          <a:custGeom>
            <a:avLst/>
            <a:gdLst/>
            <a:ahLst/>
            <a:cxnLst/>
            <a:rect l="l" t="t" r="r" b="b"/>
            <a:pathLst>
              <a:path w="6288405" h="5760720">
                <a:moveTo>
                  <a:pt x="0" y="5760720"/>
                </a:moveTo>
                <a:lnTo>
                  <a:pt x="6288024" y="5760720"/>
                </a:lnTo>
                <a:lnTo>
                  <a:pt x="628802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98931" y="4243323"/>
            <a:ext cx="636333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b="1" i="1" dirty="0">
                <a:latin typeface="Times New Roman"/>
                <a:cs typeface="Times New Roman"/>
              </a:rPr>
              <a:t>x</a:t>
            </a:r>
            <a:r>
              <a:rPr sz="1200" dirty="0">
                <a:latin typeface="Times New Roman"/>
                <a:cs typeface="Times New Roman"/>
              </a:rPr>
              <a:t>-momentum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quiescent </a:t>
            </a:r>
            <a:r>
              <a:rPr sz="1200" spc="-10" dirty="0">
                <a:latin typeface="Times New Roman"/>
                <a:cs typeface="Times New Roman"/>
              </a:rPr>
              <a:t>fluid outside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obtained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relation above as a special case by </a:t>
            </a:r>
            <a:r>
              <a:rPr sz="1200" spc="-10" dirty="0">
                <a:latin typeface="Times New Roman"/>
                <a:cs typeface="Times New Roman"/>
              </a:rPr>
              <a:t>setting </a:t>
            </a:r>
            <a:r>
              <a:rPr sz="1200" b="1" i="1" spc="-5" dirty="0">
                <a:latin typeface="Times New Roman"/>
                <a:cs typeface="Times New Roman"/>
              </a:rPr>
              <a:t>u = 0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ρ = </a:t>
            </a:r>
            <a:r>
              <a:rPr sz="1200" b="1" i="1" dirty="0">
                <a:latin typeface="Times New Roman"/>
                <a:cs typeface="Times New Roman"/>
              </a:rPr>
              <a:t>ρ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so, we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22044" y="4837239"/>
            <a:ext cx="266700" cy="0"/>
          </a:xfrm>
          <a:custGeom>
            <a:avLst/>
            <a:gdLst/>
            <a:ahLst/>
            <a:cxnLst/>
            <a:rect l="l" t="t" r="r" b="b"/>
            <a:pathLst>
              <a:path w="266700">
                <a:moveTo>
                  <a:pt x="0" y="0"/>
                </a:moveTo>
                <a:lnTo>
                  <a:pt x="266700" y="0"/>
                </a:lnTo>
              </a:path>
            </a:pathLst>
          </a:custGeom>
          <a:ln w="68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749044" y="4810449"/>
            <a:ext cx="9271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10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63827" y="4828442"/>
            <a:ext cx="17970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25" dirty="0">
                <a:latin typeface="Symbol"/>
                <a:cs typeface="Symbol"/>
              </a:rPr>
              <a:t></a:t>
            </a:r>
            <a:r>
              <a:rPr sz="1250" i="1" spc="10" dirty="0">
                <a:latin typeface="Times New Roman"/>
                <a:cs typeface="Times New Roman"/>
              </a:rPr>
              <a:t>x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0008" y="4697771"/>
            <a:ext cx="2072639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1360805" algn="l"/>
              </a:tabLst>
            </a:pPr>
            <a:r>
              <a:rPr sz="1875" spc="-75" baseline="35555" dirty="0">
                <a:latin typeface="Symbol"/>
                <a:cs typeface="Symbol"/>
              </a:rPr>
              <a:t></a:t>
            </a:r>
            <a:r>
              <a:rPr sz="1875" i="1" spc="-75" baseline="35555" dirty="0">
                <a:latin typeface="Times New Roman"/>
                <a:cs typeface="Times New Roman"/>
              </a:rPr>
              <a:t>P</a:t>
            </a:r>
            <a:r>
              <a:rPr sz="1125" spc="-75" baseline="37037" dirty="0">
                <a:latin typeface="Symbol"/>
                <a:cs typeface="Symbol"/>
              </a:rPr>
              <a:t></a:t>
            </a:r>
            <a:r>
              <a:rPr sz="1125" spc="-75" baseline="37037" dirty="0">
                <a:latin typeface="Times New Roman"/>
                <a:cs typeface="Times New Roman"/>
              </a:rPr>
              <a:t>     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-95" dirty="0">
                <a:latin typeface="Times New Roman"/>
                <a:cs typeface="Times New Roman"/>
              </a:rPr>
              <a:t> </a:t>
            </a:r>
            <a:r>
              <a:rPr sz="1250" spc="-250" dirty="0">
                <a:latin typeface="Symbol"/>
                <a:cs typeface="Symbol"/>
              </a:rPr>
              <a:t></a:t>
            </a:r>
            <a:r>
              <a:rPr sz="1300" i="1" spc="-250" dirty="0">
                <a:latin typeface="Verdana"/>
                <a:cs typeface="Verdana"/>
              </a:rPr>
              <a:t>  </a:t>
            </a:r>
            <a:r>
              <a:rPr sz="1300" i="1" spc="-55" dirty="0">
                <a:latin typeface="Verdana"/>
                <a:cs typeface="Verdana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g	</a:t>
            </a:r>
            <a:r>
              <a:rPr sz="1250" spc="5" dirty="0">
                <a:latin typeface="MT Extra"/>
                <a:cs typeface="MT Extra"/>
              </a:rPr>
              <a:t></a:t>
            </a:r>
            <a:r>
              <a:rPr sz="1250" spc="5" dirty="0">
                <a:latin typeface="Times New Roman"/>
                <a:cs typeface="Times New Roman"/>
              </a:rPr>
              <a:t>(1.40.</a:t>
            </a:r>
            <a:r>
              <a:rPr sz="1250" i="1" spc="5" dirty="0">
                <a:latin typeface="Times New Roman"/>
                <a:cs typeface="Times New Roman"/>
              </a:rPr>
              <a:t>b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8931" y="5014467"/>
            <a:ext cx="6363335" cy="38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pressure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pressure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quiescent </a:t>
            </a:r>
            <a:r>
              <a:rPr sz="1200" spc="-10" dirty="0">
                <a:latin typeface="Times New Roman"/>
                <a:cs typeface="Times New Roman"/>
              </a:rPr>
              <a:t>fluid. </a:t>
            </a:r>
            <a:r>
              <a:rPr sz="1200" spc="-5" dirty="0">
                <a:latin typeface="Times New Roman"/>
                <a:cs typeface="Times New Roman"/>
              </a:rPr>
              <a:t>Therefore, </a:t>
            </a:r>
            <a:r>
              <a:rPr sz="1200" b="1" i="1" spc="-5" dirty="0">
                <a:latin typeface="Times New Roman"/>
                <a:cs typeface="Times New Roman"/>
              </a:rPr>
              <a:t>P </a:t>
            </a:r>
            <a:r>
              <a:rPr sz="1200" b="1" spc="-5" dirty="0">
                <a:latin typeface="Times New Roman"/>
                <a:cs typeface="Times New Roman"/>
              </a:rPr>
              <a:t>=</a:t>
            </a:r>
            <a:r>
              <a:rPr sz="1200" b="1" spc="6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P</a:t>
            </a:r>
            <a:r>
              <a:rPr sz="1200" b="1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b="1" spc="-5" dirty="0">
                <a:latin typeface="Times New Roman"/>
                <a:cs typeface="Times New Roman"/>
              </a:rPr>
              <a:t>) =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405"/>
              </a:lnSpc>
            </a:pPr>
            <a:r>
              <a:rPr sz="1200" b="1" i="1" dirty="0">
                <a:latin typeface="Times New Roman"/>
                <a:cs typeface="Times New Roman"/>
              </a:rPr>
              <a:t>P</a:t>
            </a:r>
            <a:r>
              <a:rPr sz="1200" b="1" baseline="-10416" dirty="0">
                <a:latin typeface="Times New Roman"/>
                <a:cs typeface="Times New Roman"/>
              </a:rPr>
              <a:t>∞</a:t>
            </a:r>
            <a:r>
              <a:rPr sz="1200" b="1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x</a:t>
            </a:r>
            <a:r>
              <a:rPr sz="1200" b="1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∂P/∂x </a:t>
            </a:r>
            <a:r>
              <a:rPr sz="1200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∂P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dirty="0">
                <a:latin typeface="Times New Roman"/>
                <a:cs typeface="Times New Roman"/>
              </a:rPr>
              <a:t>/∂x= -ρ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g</a:t>
            </a:r>
            <a:r>
              <a:rPr sz="1200" spc="-5" dirty="0">
                <a:latin typeface="Times New Roman"/>
                <a:cs typeface="Times New Roman"/>
              </a:rPr>
              <a:t>. Substituting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Eq.(1.40.a), we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06080" y="5635244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80212" y="0"/>
                </a:lnTo>
              </a:path>
            </a:pathLst>
          </a:custGeom>
          <a:ln w="67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28990" y="5635244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213" y="0"/>
                </a:lnTo>
              </a:path>
            </a:pathLst>
          </a:custGeom>
          <a:ln w="67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77439" y="5635244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5">
                <a:moveTo>
                  <a:pt x="0" y="0"/>
                </a:moveTo>
                <a:lnTo>
                  <a:pt x="248983" y="0"/>
                </a:lnTo>
              </a:path>
            </a:pathLst>
          </a:custGeom>
          <a:ln w="67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894835" y="5502147"/>
            <a:ext cx="67373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-10" dirty="0">
                <a:latin typeface="MT Extra"/>
                <a:cs typeface="MT Extra"/>
              </a:rPr>
              <a:t></a:t>
            </a:r>
            <a:r>
              <a:rPr sz="1250" spc="-10" dirty="0">
                <a:latin typeface="Times New Roman"/>
                <a:cs typeface="Times New Roman"/>
              </a:rPr>
              <a:t>(1.40.</a:t>
            </a:r>
            <a:r>
              <a:rPr sz="1250" i="1" spc="-10" dirty="0">
                <a:latin typeface="Times New Roman"/>
                <a:cs typeface="Times New Roman"/>
              </a:rPr>
              <a:t>c</a:t>
            </a:r>
            <a:r>
              <a:rPr sz="1250" spc="-1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73883" y="5627115"/>
            <a:ext cx="1765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17267" y="5663691"/>
            <a:ext cx="876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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12596" y="5663691"/>
            <a:ext cx="876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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12011" y="5496449"/>
            <a:ext cx="231902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06095" algn="l"/>
                <a:tab pos="917575" algn="l"/>
                <a:tab pos="1545590" algn="l"/>
              </a:tabLst>
            </a:pPr>
            <a:r>
              <a:rPr sz="1300" i="1" spc="-140" dirty="0">
                <a:latin typeface="Verdana"/>
                <a:cs typeface="Verdana"/>
              </a:rPr>
              <a:t></a:t>
            </a:r>
            <a:r>
              <a:rPr sz="1250" spc="-140" dirty="0">
                <a:latin typeface="Symbol"/>
                <a:cs typeface="Symbol"/>
              </a:rPr>
              <a:t></a:t>
            </a:r>
            <a:r>
              <a:rPr sz="1250" i="1" spc="-140" dirty="0">
                <a:latin typeface="Times New Roman"/>
                <a:cs typeface="Times New Roman"/>
              </a:rPr>
              <a:t>u	</a:t>
            </a:r>
            <a:r>
              <a:rPr sz="1250" spc="10" dirty="0">
                <a:latin typeface="Symbol"/>
                <a:cs typeface="Symbol"/>
              </a:rPr>
              <a:t></a:t>
            </a:r>
            <a:r>
              <a:rPr sz="1250" spc="-10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v	</a:t>
            </a:r>
            <a:r>
              <a:rPr sz="1250" spc="5" dirty="0">
                <a:latin typeface="Symbol"/>
                <a:cs typeface="Symbol"/>
              </a:rPr>
              <a:t></a:t>
            </a:r>
            <a:r>
              <a:rPr sz="1250" spc="-3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-30" dirty="0">
                <a:latin typeface="Times New Roman"/>
                <a:cs typeface="Times New Roman"/>
              </a:rPr>
              <a:t> </a:t>
            </a:r>
            <a:r>
              <a:rPr sz="1300" i="1" spc="-570" dirty="0">
                <a:latin typeface="Verdana"/>
                <a:cs typeface="Verdana"/>
              </a:rPr>
              <a:t>	</a:t>
            </a:r>
            <a:r>
              <a:rPr sz="1250" spc="10" dirty="0">
                <a:latin typeface="Symbol"/>
                <a:cs typeface="Symbol"/>
              </a:rPr>
              <a:t>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-260" dirty="0">
                <a:latin typeface="Times New Roman"/>
                <a:cs typeface="Times New Roman"/>
              </a:rPr>
              <a:t>(</a:t>
            </a:r>
            <a:r>
              <a:rPr sz="1300" i="1" spc="-260" dirty="0">
                <a:latin typeface="Verdana"/>
                <a:cs typeface="Verdana"/>
              </a:rPr>
              <a:t>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-65" dirty="0">
                <a:latin typeface="Times New Roman"/>
                <a:cs typeface="Times New Roman"/>
              </a:rPr>
              <a:t> </a:t>
            </a:r>
            <a:r>
              <a:rPr sz="1300" i="1" spc="-605" dirty="0">
                <a:latin typeface="Verdana"/>
                <a:cs typeface="Verdana"/>
              </a:rPr>
              <a:t></a:t>
            </a:r>
            <a:r>
              <a:rPr sz="1300" i="1" spc="-345" dirty="0">
                <a:latin typeface="Verdana"/>
                <a:cs typeface="Verdana"/>
              </a:rPr>
              <a:t> </a:t>
            </a:r>
            <a:r>
              <a:rPr sz="1250" spc="45" dirty="0">
                <a:latin typeface="Times New Roman"/>
                <a:cs typeface="Times New Roman"/>
              </a:rPr>
              <a:t>)</a:t>
            </a:r>
            <a:r>
              <a:rPr sz="1250" i="1" spc="45" dirty="0">
                <a:latin typeface="Times New Roman"/>
                <a:cs typeface="Times New Roman"/>
              </a:rPr>
              <a:t>g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07667" y="5627115"/>
            <a:ext cx="59753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33070" algn="l"/>
              </a:tabLst>
            </a:pP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87196" y="5401564"/>
            <a:ext cx="147764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650240" algn="l"/>
                <a:tab pos="1198880" algn="l"/>
              </a:tabLst>
            </a:pPr>
            <a:r>
              <a:rPr sz="1875" spc="7" baseline="2222" dirty="0">
                <a:latin typeface="Symbol"/>
                <a:cs typeface="Symbol"/>
              </a:rPr>
              <a:t></a:t>
            </a:r>
            <a:r>
              <a:rPr sz="1875" spc="7" baseline="2222" dirty="0">
                <a:latin typeface="Times New Roman"/>
                <a:cs typeface="Times New Roman"/>
              </a:rPr>
              <a:t>  </a:t>
            </a:r>
            <a:r>
              <a:rPr sz="1875" spc="82" baseline="2222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u	</a:t>
            </a:r>
            <a:r>
              <a:rPr sz="1250" spc="-5" dirty="0">
                <a:latin typeface="Symbol"/>
                <a:cs typeface="Symbol"/>
              </a:rPr>
              <a:t></a:t>
            </a:r>
            <a:r>
              <a:rPr sz="1250" i="1" spc="-5" dirty="0">
                <a:latin typeface="Times New Roman"/>
                <a:cs typeface="Times New Roman"/>
              </a:rPr>
              <a:t>u</a:t>
            </a:r>
            <a:r>
              <a:rPr sz="1250" i="1" spc="-40" dirty="0">
                <a:latin typeface="Times New Roman"/>
                <a:cs typeface="Times New Roman"/>
              </a:rPr>
              <a:t> </a:t>
            </a:r>
            <a:r>
              <a:rPr sz="1875" spc="7" baseline="2222" dirty="0">
                <a:latin typeface="Symbol"/>
                <a:cs typeface="Symbol"/>
              </a:rPr>
              <a:t></a:t>
            </a:r>
            <a:r>
              <a:rPr sz="1875" spc="7" baseline="2222" dirty="0">
                <a:latin typeface="Times New Roman"/>
                <a:cs typeface="Times New Roman"/>
              </a:rPr>
              <a:t>	</a:t>
            </a:r>
            <a:r>
              <a:rPr sz="1250" spc="10" dirty="0">
                <a:latin typeface="Symbol"/>
                <a:cs typeface="Symbol"/>
              </a:rPr>
              <a:t></a:t>
            </a:r>
            <a:r>
              <a:rPr sz="1250" spc="-220" dirty="0">
                <a:latin typeface="Times New Roman"/>
                <a:cs typeface="Times New Roman"/>
              </a:rPr>
              <a:t> </a:t>
            </a:r>
            <a:r>
              <a:rPr sz="1125" spc="30" baseline="44444" dirty="0">
                <a:latin typeface="Times New Roman"/>
                <a:cs typeface="Times New Roman"/>
              </a:rPr>
              <a:t>2</a:t>
            </a:r>
            <a:r>
              <a:rPr sz="1250" i="1" spc="20" dirty="0">
                <a:latin typeface="Times New Roman"/>
                <a:cs typeface="Times New Roman"/>
              </a:rPr>
              <a:t>u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13076" y="5621274"/>
            <a:ext cx="52768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421640" algn="l"/>
              </a:tabLst>
            </a:pPr>
            <a:r>
              <a:rPr sz="750" spc="-5" dirty="0">
                <a:latin typeface="Times New Roman"/>
                <a:cs typeface="Times New Roman"/>
              </a:rPr>
              <a:t>2	</a:t>
            </a:r>
            <a:r>
              <a:rPr sz="1125" spc="-15" baseline="7407" dirty="0">
                <a:latin typeface="Symbol"/>
                <a:cs typeface="Symbol"/>
              </a:rPr>
              <a:t></a:t>
            </a:r>
            <a:endParaRPr sz="1125" baseline="7407">
              <a:latin typeface="Symbol"/>
              <a:cs typeface="Symbo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4331" y="5849620"/>
            <a:ext cx="34086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substituting Eq.(1.38.b) </a:t>
            </a:r>
            <a:r>
              <a:rPr sz="1200" spc="-10" dirty="0">
                <a:latin typeface="Times New Roman"/>
                <a:cs typeface="Times New Roman"/>
              </a:rPr>
              <a:t>into above </a:t>
            </a:r>
            <a:r>
              <a:rPr sz="1200" spc="-5" dirty="0">
                <a:latin typeface="Times New Roman"/>
                <a:cs typeface="Times New Roman"/>
              </a:rPr>
              <a:t>equation we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409509" y="6295135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308" y="0"/>
                </a:lnTo>
              </a:path>
            </a:pathLst>
          </a:custGeom>
          <a:ln w="6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7182" y="6295135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308" y="0"/>
                </a:lnTo>
              </a:path>
            </a:pathLst>
          </a:custGeom>
          <a:ln w="6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92108" y="6295135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4">
                <a:moveTo>
                  <a:pt x="0" y="0"/>
                </a:moveTo>
                <a:lnTo>
                  <a:pt x="251650" y="0"/>
                </a:lnTo>
              </a:path>
            </a:pathLst>
          </a:custGeom>
          <a:ln w="6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531364" y="6282097"/>
            <a:ext cx="979169" cy="139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873125" algn="l"/>
              </a:tabLst>
            </a:pPr>
            <a:r>
              <a:rPr sz="750" spc="-5" dirty="0">
                <a:latin typeface="Times New Roman"/>
                <a:cs typeface="Times New Roman"/>
              </a:rPr>
              <a:t>2	</a:t>
            </a:r>
            <a:r>
              <a:rPr sz="1125" spc="-7" baseline="7407" dirty="0">
                <a:latin typeface="Symbol"/>
                <a:cs typeface="Symbol"/>
              </a:rPr>
              <a:t></a:t>
            </a:r>
            <a:endParaRPr sz="1125" baseline="7407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12596" y="6324092"/>
            <a:ext cx="90170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26135" algn="l"/>
              </a:tabLst>
            </a:pPr>
            <a:r>
              <a:rPr sz="1250" spc="10" dirty="0">
                <a:latin typeface="Symbol"/>
                <a:cs typeface="Symbol"/>
              </a:rPr>
              <a:t></a:t>
            </a:r>
            <a:r>
              <a:rPr sz="1250" spc="10" dirty="0">
                <a:latin typeface="Times New Roman"/>
                <a:cs typeface="Times New Roman"/>
              </a:rPr>
              <a:t>	</a:t>
            </a:r>
            <a:r>
              <a:rPr sz="1250" spc="10" dirty="0">
                <a:latin typeface="Symbol"/>
                <a:cs typeface="Symbol"/>
              </a:rPr>
              <a:t>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10716" y="6287516"/>
            <a:ext cx="115570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38784" algn="l"/>
                <a:tab pos="990600" algn="l"/>
              </a:tabLst>
            </a:pPr>
            <a:r>
              <a:rPr sz="1250" dirty="0">
                <a:latin typeface="Symbol"/>
                <a:cs typeface="Symbol"/>
              </a:rPr>
              <a:t></a:t>
            </a:r>
            <a:r>
              <a:rPr sz="1250" i="1" spc="10" dirty="0">
                <a:latin typeface="Times New Roman"/>
                <a:cs typeface="Times New Roman"/>
              </a:rPr>
              <a:t>x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dirty="0">
                <a:latin typeface="Symbol"/>
                <a:cs typeface="Symbol"/>
              </a:rPr>
              <a:t></a:t>
            </a:r>
            <a:r>
              <a:rPr sz="1250" i="1" spc="10" dirty="0">
                <a:latin typeface="Times New Roman"/>
                <a:cs typeface="Times New Roman"/>
              </a:rPr>
              <a:t>y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dirty="0">
                <a:latin typeface="Symbol"/>
                <a:cs typeface="Symbol"/>
              </a:rPr>
              <a:t></a:t>
            </a:r>
            <a:r>
              <a:rPr sz="1250" i="1" spc="10" dirty="0">
                <a:latin typeface="Times New Roman"/>
                <a:cs typeface="Times New Roman"/>
              </a:rPr>
              <a:t>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87196" y="6058916"/>
            <a:ext cx="150622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229870" algn="l"/>
                <a:tab pos="659765" algn="l"/>
                <a:tab pos="1214120" algn="l"/>
              </a:tabLst>
            </a:pPr>
            <a:r>
              <a:rPr sz="1875" spc="15" baseline="2222" dirty="0">
                <a:latin typeface="Symbol"/>
                <a:cs typeface="Symbol"/>
              </a:rPr>
              <a:t></a:t>
            </a:r>
            <a:r>
              <a:rPr sz="1875" spc="15" baseline="2222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u	</a:t>
            </a:r>
            <a:r>
              <a:rPr sz="1250" spc="-5" dirty="0">
                <a:latin typeface="Symbol"/>
                <a:cs typeface="Symbol"/>
              </a:rPr>
              <a:t></a:t>
            </a:r>
            <a:r>
              <a:rPr sz="1250" i="1" spc="-5" dirty="0">
                <a:latin typeface="Times New Roman"/>
                <a:cs typeface="Times New Roman"/>
              </a:rPr>
              <a:t>u</a:t>
            </a:r>
            <a:r>
              <a:rPr sz="1250" i="1" spc="-45" dirty="0">
                <a:latin typeface="Times New Roman"/>
                <a:cs typeface="Times New Roman"/>
              </a:rPr>
              <a:t> </a:t>
            </a:r>
            <a:r>
              <a:rPr sz="1875" spc="15" baseline="2222" dirty="0">
                <a:latin typeface="Symbol"/>
                <a:cs typeface="Symbol"/>
              </a:rPr>
              <a:t></a:t>
            </a:r>
            <a:r>
              <a:rPr sz="1875" spc="15" baseline="2222" dirty="0">
                <a:latin typeface="Times New Roman"/>
                <a:cs typeface="Times New Roman"/>
              </a:rPr>
              <a:t>	</a:t>
            </a:r>
            <a:r>
              <a:rPr sz="1250" spc="55" dirty="0">
                <a:latin typeface="Symbol"/>
                <a:cs typeface="Symbol"/>
              </a:rPr>
              <a:t></a:t>
            </a:r>
            <a:r>
              <a:rPr sz="1125" spc="82" baseline="44444" dirty="0">
                <a:latin typeface="Times New Roman"/>
                <a:cs typeface="Times New Roman"/>
              </a:rPr>
              <a:t>2</a:t>
            </a:r>
            <a:r>
              <a:rPr sz="1250" i="1" spc="55" dirty="0">
                <a:latin typeface="Times New Roman"/>
                <a:cs typeface="Times New Roman"/>
              </a:rPr>
              <a:t>u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12011" y="6153765"/>
            <a:ext cx="361569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12445" algn="l"/>
                <a:tab pos="926465" algn="l"/>
                <a:tab pos="1564005" algn="l"/>
                <a:tab pos="2920365" algn="l"/>
              </a:tabLst>
            </a:pPr>
            <a:r>
              <a:rPr sz="1300" i="1" spc="-130" dirty="0">
                <a:latin typeface="Verdana"/>
                <a:cs typeface="Verdana"/>
              </a:rPr>
              <a:t></a:t>
            </a:r>
            <a:r>
              <a:rPr sz="1250" spc="-130" dirty="0">
                <a:latin typeface="Symbol"/>
                <a:cs typeface="Symbol"/>
              </a:rPr>
              <a:t></a:t>
            </a:r>
            <a:r>
              <a:rPr sz="1250" i="1" spc="-130" dirty="0">
                <a:latin typeface="Times New Roman"/>
                <a:cs typeface="Times New Roman"/>
              </a:rPr>
              <a:t>u	</a:t>
            </a:r>
            <a:r>
              <a:rPr sz="1250" spc="15" dirty="0">
                <a:latin typeface="Symbol"/>
                <a:cs typeface="Symbol"/>
              </a:rPr>
              <a:t></a:t>
            </a:r>
            <a:r>
              <a:rPr sz="1250" spc="-8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v	</a:t>
            </a:r>
            <a:r>
              <a:rPr sz="1250" spc="10" dirty="0">
                <a:latin typeface="Symbol"/>
                <a:cs typeface="Symbol"/>
              </a:rPr>
              <a:t></a:t>
            </a:r>
            <a:r>
              <a:rPr sz="1250" spc="-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Symbol"/>
                <a:cs typeface="Symbol"/>
              </a:rPr>
              <a:t>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300" i="1" spc="-565" dirty="0">
                <a:latin typeface="Verdana"/>
                <a:cs typeface="Verdana"/>
              </a:rPr>
              <a:t>	</a:t>
            </a:r>
            <a:r>
              <a:rPr sz="1250" spc="15" dirty="0">
                <a:latin typeface="Symbol"/>
                <a:cs typeface="Symbol"/>
              </a:rPr>
              <a:t>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g </a:t>
            </a:r>
            <a:r>
              <a:rPr sz="1300" i="1" spc="-600" dirty="0">
                <a:latin typeface="Verdana"/>
                <a:cs typeface="Verdana"/>
              </a:rPr>
              <a:t></a:t>
            </a:r>
            <a:r>
              <a:rPr sz="1300" i="1" spc="-275" dirty="0">
                <a:latin typeface="Verdana"/>
                <a:cs typeface="Verdana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</a:t>
            </a:r>
            <a:r>
              <a:rPr sz="1250" i="1" spc="-10" dirty="0">
                <a:latin typeface="Times New Roman"/>
                <a:cs typeface="Times New Roman"/>
              </a:rPr>
              <a:t>T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spc="-22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T </a:t>
            </a:r>
            <a:r>
              <a:rPr sz="1250" i="1" spc="4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	</a:t>
            </a:r>
            <a:r>
              <a:rPr sz="1250" spc="-5" dirty="0">
                <a:latin typeface="MT Extra"/>
                <a:cs typeface="MT Extra"/>
              </a:rPr>
              <a:t></a:t>
            </a:r>
            <a:r>
              <a:rPr sz="1250" spc="-5" dirty="0">
                <a:latin typeface="Times New Roman"/>
                <a:cs typeface="Times New Roman"/>
              </a:rPr>
              <a:t>(1.40.</a:t>
            </a:r>
            <a:r>
              <a:rPr sz="1250" i="1" spc="-5" dirty="0">
                <a:latin typeface="Times New Roman"/>
                <a:cs typeface="Times New Roman"/>
              </a:rPr>
              <a:t>d</a:t>
            </a:r>
            <a:r>
              <a:rPr sz="1250" i="1" spc="-204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24331" y="6406613"/>
            <a:ext cx="6220460" cy="62357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equation that </a:t>
            </a:r>
            <a:r>
              <a:rPr sz="1200" spc="-10" dirty="0">
                <a:latin typeface="Times New Roman"/>
                <a:cs typeface="Times New Roman"/>
              </a:rPr>
              <a:t>governs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spc="-5" dirty="0">
                <a:latin typeface="Times New Roman"/>
                <a:cs typeface="Times New Roman"/>
              </a:rPr>
              <a:t>due to the </a:t>
            </a:r>
            <a:r>
              <a:rPr sz="1200" spc="-10" dirty="0">
                <a:latin typeface="Times New Roman"/>
                <a:cs typeface="Times New Roman"/>
              </a:rPr>
              <a:t>effect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buoyancy.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6.5.2.2.b- The </a:t>
            </a:r>
            <a:r>
              <a:rPr sz="1300" b="1" i="1" spc="-10" dirty="0">
                <a:latin typeface="Times New Roman"/>
                <a:cs typeface="Times New Roman"/>
              </a:rPr>
              <a:t>Grashof</a:t>
            </a:r>
            <a:r>
              <a:rPr sz="1300" b="1" i="1" spc="40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Number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24331" y="6992619"/>
            <a:ext cx="631825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25425">
              <a:lnSpc>
                <a:spcPts val="1390"/>
              </a:lnSpc>
              <a:spcBef>
                <a:spcPts val="18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governing equations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natural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non-dimensionalized by </a:t>
            </a:r>
            <a:r>
              <a:rPr sz="1200" spc="-10" dirty="0">
                <a:latin typeface="Times New Roman"/>
                <a:cs typeface="Times New Roman"/>
              </a:rPr>
              <a:t>dividing </a:t>
            </a:r>
            <a:r>
              <a:rPr sz="1200" spc="20" dirty="0">
                <a:latin typeface="Times New Roman"/>
                <a:cs typeface="Times New Roman"/>
              </a:rPr>
              <a:t>all  </a:t>
            </a:r>
            <a:r>
              <a:rPr sz="1200" spc="-5" dirty="0">
                <a:latin typeface="Times New Roman"/>
                <a:cs typeface="Times New Roman"/>
              </a:rPr>
              <a:t>dependent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independent </a:t>
            </a:r>
            <a:r>
              <a:rPr sz="1200" spc="-5" dirty="0">
                <a:latin typeface="Times New Roman"/>
                <a:cs typeface="Times New Roman"/>
              </a:rPr>
              <a:t>variables by suitable constant </a:t>
            </a:r>
            <a:r>
              <a:rPr sz="1200" spc="-10" dirty="0">
                <a:latin typeface="Times New Roman"/>
                <a:cs typeface="Times New Roman"/>
              </a:rPr>
              <a:t>quantities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404747" y="7574724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163" y="0"/>
                </a:lnTo>
              </a:path>
            </a:pathLst>
          </a:custGeom>
          <a:ln w="6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44064" y="7574724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5">
                <a:moveTo>
                  <a:pt x="0" y="0"/>
                </a:moveTo>
                <a:lnTo>
                  <a:pt x="165163" y="0"/>
                </a:lnTo>
              </a:path>
            </a:pathLst>
          </a:custGeom>
          <a:ln w="6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04719" y="757472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689" y="0"/>
                </a:lnTo>
              </a:path>
            </a:pathLst>
          </a:custGeom>
          <a:ln w="6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68611" y="757472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499" y="0"/>
                </a:lnTo>
              </a:path>
            </a:pathLst>
          </a:custGeom>
          <a:ln w="6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15740" y="7574724"/>
            <a:ext cx="440690" cy="0"/>
          </a:xfrm>
          <a:custGeom>
            <a:avLst/>
            <a:gdLst/>
            <a:ahLst/>
            <a:cxnLst/>
            <a:rect l="l" t="t" r="r" b="b"/>
            <a:pathLst>
              <a:path w="440689">
                <a:moveTo>
                  <a:pt x="0" y="0"/>
                </a:moveTo>
                <a:lnTo>
                  <a:pt x="440436" y="0"/>
                </a:lnTo>
              </a:path>
            </a:pathLst>
          </a:custGeom>
          <a:ln w="6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4004564" y="7565285"/>
            <a:ext cx="3790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T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-204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407667" y="7565285"/>
            <a:ext cx="7505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2145" algn="l"/>
              </a:tabLst>
            </a:pPr>
            <a:r>
              <a:rPr sz="1200" i="1" dirty="0">
                <a:latin typeface="Times New Roman"/>
                <a:cs typeface="Times New Roman"/>
              </a:rPr>
              <a:t>L	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489963" y="7668559"/>
            <a:ext cx="295148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2145" algn="l"/>
                <a:tab pos="2609215" algn="l"/>
                <a:tab pos="2874645" algn="l"/>
              </a:tabLst>
            </a:pPr>
            <a:r>
              <a:rPr sz="700" i="1" dirty="0">
                <a:latin typeface="Times New Roman"/>
                <a:cs typeface="Times New Roman"/>
              </a:rPr>
              <a:t>c	c	s	</a:t>
            </a:r>
            <a:r>
              <a:rPr sz="700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387852" y="7346536"/>
            <a:ext cx="1060450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70205" algn="l"/>
              </a:tabLst>
            </a:pPr>
            <a:r>
              <a:rPr sz="1200" i="1" dirty="0">
                <a:latin typeface="Times New Roman"/>
                <a:cs typeface="Times New Roman"/>
              </a:rPr>
              <a:t>v </a:t>
            </a:r>
            <a:r>
              <a:rPr sz="1200" i="1" spc="135" dirty="0">
                <a:latin typeface="Times New Roman"/>
                <a:cs typeface="Times New Roman"/>
              </a:rPr>
              <a:t> </a:t>
            </a:r>
            <a:r>
              <a:rPr sz="1800" baseline="-34722" dirty="0">
                <a:latin typeface="Times New Roman"/>
                <a:cs typeface="Times New Roman"/>
              </a:rPr>
              <a:t>,	</a:t>
            </a:r>
            <a:r>
              <a:rPr sz="1875" i="1" spc="-937" baseline="-33333" dirty="0">
                <a:latin typeface="Verdana"/>
                <a:cs typeface="Verdana"/>
              </a:rPr>
              <a:t></a:t>
            </a:r>
            <a:r>
              <a:rPr sz="1875" i="1" spc="-52" baseline="-33333" dirty="0">
                <a:latin typeface="Verdana"/>
                <a:cs typeface="Verdana"/>
              </a:rPr>
              <a:t> </a:t>
            </a:r>
            <a:r>
              <a:rPr sz="1800" baseline="-34722" dirty="0">
                <a:latin typeface="Symbol"/>
                <a:cs typeface="Symbol"/>
              </a:rPr>
              <a:t></a:t>
            </a:r>
            <a:r>
              <a:rPr sz="1800" baseline="-34722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i="1" spc="-25" dirty="0">
                <a:latin typeface="Times New Roman"/>
                <a:cs typeface="Times New Roman"/>
              </a:rPr>
              <a:t>T</a:t>
            </a:r>
            <a:r>
              <a:rPr sz="1050" spc="-37" baseline="-23809" dirty="0">
                <a:latin typeface="Symbol"/>
                <a:cs typeface="Symbol"/>
              </a:rPr>
              <a:t></a:t>
            </a:r>
            <a:endParaRPr sz="1050" baseline="-23809">
              <a:latin typeface="Symbol"/>
              <a:cs typeface="Symbo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89660" y="7446413"/>
            <a:ext cx="22783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92785" algn="l"/>
                <a:tab pos="1327150" algn="l"/>
                <a:tab pos="2006600" algn="l"/>
              </a:tabLst>
            </a:pPr>
            <a:r>
              <a:rPr sz="1200" i="1" dirty="0">
                <a:latin typeface="Times New Roman"/>
                <a:cs typeface="Times New Roman"/>
              </a:rPr>
              <a:t>X  </a:t>
            </a:r>
            <a:r>
              <a:rPr sz="1200" dirty="0">
                <a:latin typeface="Symbol"/>
                <a:cs typeface="Symbol"/>
              </a:rPr>
              <a:t>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800" i="1" baseline="34722" dirty="0">
                <a:latin typeface="Times New Roman"/>
                <a:cs typeface="Times New Roman"/>
              </a:rPr>
              <a:t>x </a:t>
            </a:r>
            <a:r>
              <a:rPr sz="1800" i="1" spc="60" baseline="347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,	</a:t>
            </a:r>
            <a:r>
              <a:rPr sz="1200" i="1" dirty="0">
                <a:latin typeface="Times New Roman"/>
                <a:cs typeface="Times New Roman"/>
              </a:rPr>
              <a:t>Y  </a:t>
            </a:r>
            <a:r>
              <a:rPr sz="1200" dirty="0">
                <a:latin typeface="Symbol"/>
                <a:cs typeface="Symbol"/>
              </a:rPr>
              <a:t>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800" i="1" baseline="34722" dirty="0">
                <a:latin typeface="Times New Roman"/>
                <a:cs typeface="Times New Roman"/>
              </a:rPr>
              <a:t>y </a:t>
            </a:r>
            <a:r>
              <a:rPr sz="1800" i="1" spc="22" baseline="347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,	</a:t>
            </a:r>
            <a:r>
              <a:rPr sz="1200" i="1" dirty="0">
                <a:latin typeface="Times New Roman"/>
                <a:cs typeface="Times New Roman"/>
              </a:rPr>
              <a:t>U  </a:t>
            </a:r>
            <a:r>
              <a:rPr sz="1200" dirty="0">
                <a:latin typeface="Symbol"/>
                <a:cs typeface="Symbol"/>
              </a:rPr>
              <a:t>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800" i="1" baseline="34722" dirty="0">
                <a:latin typeface="Times New Roman"/>
                <a:cs typeface="Times New Roman"/>
              </a:rPr>
              <a:t>u </a:t>
            </a:r>
            <a:r>
              <a:rPr sz="1800" i="1" spc="172" baseline="347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,	</a:t>
            </a:r>
            <a:r>
              <a:rPr sz="1200" i="1" dirty="0">
                <a:latin typeface="Times New Roman"/>
                <a:cs typeface="Times New Roman"/>
              </a:rPr>
              <a:t>V</a:t>
            </a:r>
            <a:r>
              <a:rPr sz="1200" i="1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649727" y="7498229"/>
            <a:ext cx="9296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15010" algn="l"/>
              </a:tabLst>
            </a:pPr>
            <a:r>
              <a:rPr sz="1800" i="1" baseline="-25462" dirty="0">
                <a:latin typeface="Times New Roman"/>
                <a:cs typeface="Times New Roman"/>
              </a:rPr>
              <a:t>V</a:t>
            </a:r>
            <a:r>
              <a:rPr sz="1800" i="1" spc="-112" baseline="-25462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*	</a:t>
            </a:r>
            <a:r>
              <a:rPr sz="1800" i="1" baseline="-25462" dirty="0">
                <a:latin typeface="Times New Roman"/>
                <a:cs typeface="Times New Roman"/>
              </a:rPr>
              <a:t>V</a:t>
            </a:r>
            <a:r>
              <a:rPr sz="1800" i="1" spc="-202" baseline="-25462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*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6231" y="7775956"/>
            <a:ext cx="639254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b="1" i="1" baseline="-10416" dirty="0">
                <a:latin typeface="Times New Roman"/>
                <a:cs typeface="Times New Roman"/>
              </a:rPr>
              <a:t>c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characteristic </a:t>
            </a:r>
            <a:r>
              <a:rPr sz="1200" spc="-10" dirty="0">
                <a:latin typeface="Times New Roman"/>
                <a:cs typeface="Times New Roman"/>
              </a:rPr>
              <a:t>length,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38194" dirty="0">
                <a:latin typeface="Times New Roman"/>
                <a:cs typeface="Times New Roman"/>
              </a:rPr>
              <a:t>*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arbitrary </a:t>
            </a:r>
            <a:r>
              <a:rPr sz="1200" spc="-5" dirty="0">
                <a:latin typeface="Times New Roman"/>
                <a:cs typeface="Times New Roman"/>
              </a:rPr>
              <a:t>reference velocity (which,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definition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Reynolds number,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V</a:t>
            </a:r>
            <a:r>
              <a:rPr sz="1200" b="1" i="1" spc="-7" baseline="38194" dirty="0">
                <a:latin typeface="Times New Roman"/>
                <a:cs typeface="Times New Roman"/>
              </a:rPr>
              <a:t>*</a:t>
            </a:r>
            <a:r>
              <a:rPr sz="1200" b="1" i="1" spc="-5" dirty="0">
                <a:latin typeface="Times New Roman"/>
                <a:cs typeface="Times New Roman"/>
              </a:rPr>
              <a:t>=Re</a:t>
            </a:r>
            <a:r>
              <a:rPr sz="1200" b="1" i="1" spc="-7" baseline="-10416" dirty="0">
                <a:latin typeface="Times New Roman"/>
                <a:cs typeface="Times New Roman"/>
              </a:rPr>
              <a:t>L </a:t>
            </a:r>
            <a:r>
              <a:rPr sz="1200" b="1" i="1" dirty="0">
                <a:latin typeface="Times New Roman"/>
                <a:cs typeface="Times New Roman"/>
              </a:rPr>
              <a:t>ν/L</a:t>
            </a:r>
            <a:r>
              <a:rPr sz="1200" b="1" i="1" baseline="-10416" dirty="0">
                <a:latin typeface="Times New Roman"/>
                <a:cs typeface="Times New Roman"/>
              </a:rPr>
              <a:t>c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substituting above </a:t>
            </a:r>
            <a:r>
              <a:rPr sz="1200" spc="5" dirty="0">
                <a:latin typeface="Times New Roman"/>
                <a:cs typeface="Times New Roman"/>
              </a:rPr>
              <a:t>quantity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Eq.(1.40.d), </a:t>
            </a:r>
            <a:r>
              <a:rPr sz="1200" spc="-20" dirty="0">
                <a:latin typeface="Times New Roman"/>
                <a:cs typeface="Times New Roman"/>
              </a:rPr>
              <a:t>we  </a:t>
            </a:r>
            <a:r>
              <a:rPr sz="1200" spc="-5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262443" y="8584183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2" y="0"/>
                </a:lnTo>
              </a:path>
            </a:pathLst>
          </a:custGeom>
          <a:ln w="6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76602" y="8584183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2" y="0"/>
                </a:lnTo>
              </a:path>
            </a:pathLst>
          </a:custGeom>
          <a:ln w="6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180082" y="8584183"/>
            <a:ext cx="287655" cy="0"/>
          </a:xfrm>
          <a:custGeom>
            <a:avLst/>
            <a:gdLst/>
            <a:ahLst/>
            <a:cxnLst/>
            <a:rect l="l" t="t" r="r" b="b"/>
            <a:pathLst>
              <a:path w="287655">
                <a:moveTo>
                  <a:pt x="0" y="0"/>
                </a:moveTo>
                <a:lnTo>
                  <a:pt x="287464" y="0"/>
                </a:lnTo>
              </a:path>
            </a:pathLst>
          </a:custGeom>
          <a:ln w="6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94216" y="8584183"/>
            <a:ext cx="292735" cy="0"/>
          </a:xfrm>
          <a:custGeom>
            <a:avLst/>
            <a:gdLst/>
            <a:ahLst/>
            <a:cxnLst/>
            <a:rect l="l" t="t" r="r" b="b"/>
            <a:pathLst>
              <a:path w="292735">
                <a:moveTo>
                  <a:pt x="0" y="0"/>
                </a:moveTo>
                <a:lnTo>
                  <a:pt x="292417" y="0"/>
                </a:lnTo>
              </a:path>
            </a:pathLst>
          </a:custGeom>
          <a:ln w="6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91749" y="8584183"/>
            <a:ext cx="287655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87464" y="0"/>
                </a:lnTo>
              </a:path>
            </a:pathLst>
          </a:custGeom>
          <a:ln w="6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4089908" y="8577419"/>
            <a:ext cx="20447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Times New Roman"/>
                <a:cs typeface="Times New Roman"/>
              </a:rPr>
              <a:t>R</a:t>
            </a:r>
            <a:r>
              <a:rPr sz="1250" spc="10" dirty="0">
                <a:latin typeface="Times New Roman"/>
                <a:cs typeface="Times New Roman"/>
              </a:rPr>
              <a:t>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135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4854955" y="8449403"/>
            <a:ext cx="56134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65" dirty="0">
                <a:latin typeface="MT Extra"/>
                <a:cs typeface="MT Extra"/>
              </a:rPr>
              <a:t></a:t>
            </a:r>
            <a:r>
              <a:rPr sz="1250" spc="-110" dirty="0">
                <a:latin typeface="Times New Roman"/>
                <a:cs typeface="Times New Roman"/>
              </a:rPr>
              <a:t>(</a:t>
            </a:r>
            <a:r>
              <a:rPr sz="1250" spc="20" dirty="0">
                <a:latin typeface="Times New Roman"/>
                <a:cs typeface="Times New Roman"/>
              </a:rPr>
              <a:t>1</a:t>
            </a:r>
            <a:r>
              <a:rPr sz="1250" spc="-5" dirty="0">
                <a:latin typeface="Times New Roman"/>
                <a:cs typeface="Times New Roman"/>
              </a:rPr>
              <a:t>.</a:t>
            </a:r>
            <a:r>
              <a:rPr sz="1250" spc="20" dirty="0">
                <a:latin typeface="Times New Roman"/>
                <a:cs typeface="Times New Roman"/>
              </a:rPr>
              <a:t>4</a:t>
            </a:r>
            <a:r>
              <a:rPr sz="1250" spc="-75" dirty="0">
                <a:latin typeface="Times New Roman"/>
                <a:cs typeface="Times New Roman"/>
              </a:rPr>
              <a:t>1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373883" y="8684420"/>
            <a:ext cx="7810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i="1" spc="-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995420" y="8516460"/>
            <a:ext cx="876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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897123" y="8510755"/>
            <a:ext cx="72136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501015" algn="l"/>
              </a:tabLst>
            </a:pPr>
            <a:r>
              <a:rPr sz="1250" spc="5" dirty="0">
                <a:latin typeface="Symbol"/>
                <a:cs typeface="Symbol"/>
              </a:rPr>
              <a:t></a:t>
            </a:r>
            <a:r>
              <a:rPr sz="1250" spc="5" dirty="0">
                <a:latin typeface="Times New Roman"/>
                <a:cs typeface="Times New Roman"/>
              </a:rPr>
              <a:t>	</a:t>
            </a:r>
            <a:r>
              <a:rPr sz="1950" i="1" spc="-960" baseline="-21367" dirty="0">
                <a:latin typeface="Verdana"/>
                <a:cs typeface="Verdana"/>
              </a:rPr>
              <a:t></a:t>
            </a:r>
            <a:r>
              <a:rPr sz="1950" i="1" spc="-307" baseline="-21367" dirty="0">
                <a:latin typeface="Verdana"/>
                <a:cs typeface="Verdana"/>
              </a:rPr>
              <a:t> </a:t>
            </a:r>
            <a:r>
              <a:rPr sz="1125" spc="-7" baseline="7407" dirty="0">
                <a:latin typeface="Times New Roman"/>
                <a:cs typeface="Times New Roman"/>
              </a:rPr>
              <a:t>2</a:t>
            </a:r>
            <a:endParaRPr sz="1125" baseline="7407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38604" y="8449403"/>
            <a:ext cx="11430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10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90675" y="8449403"/>
            <a:ext cx="65468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38784" algn="l"/>
              </a:tabLst>
            </a:pPr>
            <a:r>
              <a:rPr sz="1250" i="1" spc="15" dirty="0">
                <a:latin typeface="Times New Roman"/>
                <a:cs typeface="Times New Roman"/>
              </a:rPr>
              <a:t>U	</a:t>
            </a:r>
            <a:r>
              <a:rPr sz="1250" spc="10" dirty="0">
                <a:latin typeface="Symbol"/>
                <a:cs typeface="Symbol"/>
              </a:rPr>
              <a:t></a:t>
            </a:r>
            <a:r>
              <a:rPr sz="1250" spc="-25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V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220216" y="8308522"/>
            <a:ext cx="3129280" cy="4889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90"/>
              </a:spcBef>
              <a:tabLst>
                <a:tab pos="565785" algn="l"/>
                <a:tab pos="1062355" algn="l"/>
                <a:tab pos="1282065" algn="l"/>
                <a:tab pos="1714500" algn="l"/>
              </a:tabLst>
            </a:pP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U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U	</a:t>
            </a:r>
            <a:r>
              <a:rPr sz="1250" spc="10" dirty="0">
                <a:latin typeface="Times New Roman"/>
                <a:cs typeface="Times New Roman"/>
              </a:rPr>
              <a:t>1	</a:t>
            </a:r>
            <a:r>
              <a:rPr sz="1250" spc="10" dirty="0">
                <a:latin typeface="Symbol"/>
                <a:cs typeface="Symbol"/>
              </a:rPr>
              <a:t></a:t>
            </a:r>
            <a:r>
              <a:rPr sz="1250" spc="-200" dirty="0">
                <a:latin typeface="Times New Roman"/>
                <a:cs typeface="Times New Roman"/>
              </a:rPr>
              <a:t> </a:t>
            </a:r>
            <a:r>
              <a:rPr sz="1125" spc="-22" baseline="44444" dirty="0">
                <a:latin typeface="Times New Roman"/>
                <a:cs typeface="Times New Roman"/>
              </a:rPr>
              <a:t>2</a:t>
            </a:r>
            <a:r>
              <a:rPr sz="1250" i="1" spc="-15" dirty="0">
                <a:latin typeface="Times New Roman"/>
                <a:cs typeface="Times New Roman"/>
              </a:rPr>
              <a:t>U	</a:t>
            </a:r>
            <a:r>
              <a:rPr sz="1875" spc="7" baseline="4444" dirty="0">
                <a:latin typeface="Symbol"/>
                <a:cs typeface="Symbol"/>
              </a:rPr>
              <a:t></a:t>
            </a:r>
            <a:r>
              <a:rPr sz="1875" spc="7" baseline="4444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g </a:t>
            </a:r>
            <a:r>
              <a:rPr sz="1300" i="1" spc="-605" dirty="0">
                <a:latin typeface="Verdana"/>
                <a:cs typeface="Verdana"/>
              </a:rPr>
              <a:t></a:t>
            </a:r>
            <a:r>
              <a:rPr sz="1300" i="1" spc="-275" dirty="0">
                <a:latin typeface="Verdana"/>
                <a:cs typeface="Verdana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</a:t>
            </a:r>
            <a:r>
              <a:rPr sz="1250" i="1" spc="-10" dirty="0">
                <a:latin typeface="Times New Roman"/>
                <a:cs typeface="Times New Roman"/>
              </a:rPr>
              <a:t>T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dirty="0">
                <a:latin typeface="Times New Roman"/>
                <a:cs typeface="Times New Roman"/>
              </a:rPr>
              <a:t>)</a:t>
            </a:r>
            <a:r>
              <a:rPr sz="1250" i="1" dirty="0">
                <a:latin typeface="Times New Roman"/>
                <a:cs typeface="Times New Roman"/>
              </a:rPr>
              <a:t>L</a:t>
            </a:r>
            <a:r>
              <a:rPr sz="1125" baseline="44444" dirty="0">
                <a:latin typeface="Times New Roman"/>
                <a:cs typeface="Times New Roman"/>
              </a:rPr>
              <a:t>3 </a:t>
            </a:r>
            <a:r>
              <a:rPr sz="1875" spc="7" baseline="4444" dirty="0">
                <a:latin typeface="Symbol"/>
                <a:cs typeface="Symbol"/>
              </a:rPr>
              <a:t></a:t>
            </a:r>
            <a:r>
              <a:rPr sz="1875" spc="450" baseline="4444" dirty="0">
                <a:latin typeface="Times New Roman"/>
                <a:cs typeface="Times New Roman"/>
              </a:rPr>
              <a:t> </a:t>
            </a:r>
            <a:r>
              <a:rPr sz="1300" i="1" spc="-640" dirty="0">
                <a:latin typeface="Verdana"/>
                <a:cs typeface="Verdana"/>
              </a:rPr>
              <a:t></a:t>
            </a:r>
            <a:endParaRPr sz="1300">
              <a:latin typeface="Verdana"/>
              <a:cs typeface="Verdana"/>
            </a:endParaRPr>
          </a:p>
          <a:p>
            <a:pPr marL="56515">
              <a:lnSpc>
                <a:spcPct val="100000"/>
              </a:lnSpc>
              <a:spcBef>
                <a:spcPts val="290"/>
              </a:spcBef>
              <a:tabLst>
                <a:tab pos="577850" algn="l"/>
                <a:tab pos="970915" algn="l"/>
                <a:tab pos="1287780" algn="l"/>
              </a:tabLst>
            </a:pP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X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Y	</a:t>
            </a:r>
            <a:r>
              <a:rPr sz="1250" spc="5" dirty="0">
                <a:latin typeface="Times New Roman"/>
                <a:cs typeface="Times New Roman"/>
              </a:rPr>
              <a:t>Re	</a:t>
            </a: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5" dirty="0">
                <a:latin typeface="Times New Roman"/>
                <a:cs typeface="Times New Roman"/>
              </a:rPr>
              <a:t>Y</a:t>
            </a:r>
            <a:r>
              <a:rPr sz="1250" i="1" spc="-90" dirty="0">
                <a:latin typeface="Times New Roman"/>
                <a:cs typeface="Times New Roman"/>
              </a:rPr>
              <a:t> </a:t>
            </a:r>
            <a:r>
              <a:rPr sz="1125" spc="-7" baseline="44444" dirty="0">
                <a:latin typeface="Times New Roman"/>
                <a:cs typeface="Times New Roman"/>
              </a:rPr>
              <a:t>2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781300" y="8385395"/>
            <a:ext cx="132715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616585" algn="l"/>
                <a:tab pos="894080" algn="l"/>
                <a:tab pos="1134745" algn="l"/>
              </a:tabLst>
            </a:pPr>
            <a:r>
              <a:rPr sz="1875" spc="15" baseline="-22222" dirty="0">
                <a:latin typeface="Symbol"/>
                <a:cs typeface="Symbol"/>
              </a:rPr>
              <a:t></a:t>
            </a:r>
            <a:r>
              <a:rPr sz="1875" spc="-150" baseline="-22222" dirty="0">
                <a:latin typeface="Times New Roman"/>
                <a:cs typeface="Times New Roman"/>
              </a:rPr>
              <a:t> </a:t>
            </a:r>
            <a:r>
              <a:rPr sz="1875" spc="7" baseline="-20000" dirty="0">
                <a:latin typeface="Symbol"/>
                <a:cs typeface="Symbol"/>
              </a:rPr>
              <a:t></a:t>
            </a:r>
            <a:r>
              <a:rPr sz="1250" u="sng" spc="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7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	</a:t>
            </a:r>
            <a:r>
              <a:rPr sz="7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r>
              <a:rPr sz="75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7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750" i="1" spc="150" dirty="0">
                <a:latin typeface="Times New Roman"/>
                <a:cs typeface="Times New Roman"/>
              </a:rPr>
              <a:t> </a:t>
            </a:r>
            <a:r>
              <a:rPr sz="1875" spc="7" baseline="-20000" dirty="0">
                <a:latin typeface="Symbol"/>
                <a:cs typeface="Symbol"/>
              </a:rPr>
              <a:t></a:t>
            </a:r>
            <a:endParaRPr sz="1875" baseline="-20000">
              <a:latin typeface="Symbol"/>
              <a:cs typeface="Symbo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86231" y="8620091"/>
            <a:ext cx="6388735" cy="5778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276225" algn="ctr">
              <a:lnSpc>
                <a:spcPts val="930"/>
              </a:lnSpc>
              <a:spcBef>
                <a:spcPts val="120"/>
              </a:spcBef>
              <a:tabLst>
                <a:tab pos="1072515" algn="l"/>
                <a:tab pos="1358900" algn="l"/>
              </a:tabLst>
            </a:pPr>
            <a:r>
              <a:rPr sz="1250" spc="5" dirty="0">
                <a:latin typeface="Symbol"/>
                <a:cs typeface="Symbol"/>
              </a:rPr>
              <a:t></a:t>
            </a:r>
            <a:r>
              <a:rPr sz="1250" spc="5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</a:t>
            </a:r>
            <a:r>
              <a:rPr sz="1250" spc="5" dirty="0">
                <a:latin typeface="Times New Roman"/>
                <a:cs typeface="Times New Roman"/>
              </a:rPr>
              <a:t>	</a:t>
            </a:r>
            <a:r>
              <a:rPr sz="1125" spc="-7" baseline="66666" dirty="0">
                <a:latin typeface="Times New Roman"/>
                <a:cs typeface="Times New Roman"/>
              </a:rPr>
              <a:t>2</a:t>
            </a:r>
            <a:endParaRPr sz="1125" baseline="66666">
              <a:latin typeface="Times New Roman"/>
              <a:cs typeface="Times New Roman"/>
            </a:endParaRPr>
          </a:p>
          <a:p>
            <a:pPr marL="1086485" algn="ctr">
              <a:lnSpc>
                <a:spcPts val="445"/>
              </a:lnSpc>
            </a:pPr>
            <a:r>
              <a:rPr sz="750" i="1" spc="-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  <a:p>
            <a:pPr marL="50800">
              <a:lnSpc>
                <a:spcPts val="1405"/>
              </a:lnSpc>
              <a:spcBef>
                <a:spcPts val="14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dimensionless </a:t>
            </a:r>
            <a:r>
              <a:rPr sz="1200" dirty="0">
                <a:latin typeface="Times New Roman"/>
                <a:cs typeface="Times New Roman"/>
              </a:rPr>
              <a:t>parameter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brackets </a:t>
            </a:r>
            <a:r>
              <a:rPr sz="1200" dirty="0">
                <a:latin typeface="Times New Roman"/>
                <a:cs typeface="Times New Roman"/>
              </a:rPr>
              <a:t>represents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natural convection effects, </a:t>
            </a:r>
            <a:r>
              <a:rPr sz="1200" spc="-15" dirty="0">
                <a:latin typeface="Times New Roman"/>
                <a:cs typeface="Times New Roman"/>
              </a:rPr>
              <a:t>and is </a:t>
            </a:r>
            <a:r>
              <a:rPr sz="1200" spc="-5" dirty="0">
                <a:latin typeface="Times New Roman"/>
                <a:cs typeface="Times New Roman"/>
              </a:rPr>
              <a:t>called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405"/>
              </a:lnSpc>
            </a:pPr>
            <a:r>
              <a:rPr sz="1200" b="1" spc="-5" dirty="0">
                <a:latin typeface="Times New Roman"/>
                <a:cs typeface="Times New Roman"/>
              </a:rPr>
              <a:t>Grashof number </a:t>
            </a:r>
            <a:r>
              <a:rPr sz="1200" b="1" i="1" spc="-10" dirty="0">
                <a:latin typeface="Times New Roman"/>
                <a:cs typeface="Times New Roman"/>
              </a:rPr>
              <a:t>Gr</a:t>
            </a:r>
            <a:r>
              <a:rPr sz="1200" b="1" i="1" spc="-15" baseline="-10416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099307" y="9302726"/>
            <a:ext cx="607060" cy="219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0" dirty="0">
                <a:latin typeface="MT Extra"/>
                <a:cs typeface="MT Extra"/>
              </a:rPr>
              <a:t></a:t>
            </a:r>
            <a:r>
              <a:rPr sz="1250" spc="-20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(1.42)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927860" y="9348834"/>
            <a:ext cx="2489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950" i="1" spc="-960" baseline="-25641" dirty="0">
                <a:latin typeface="Verdana"/>
                <a:cs typeface="Verdana"/>
              </a:rPr>
              <a:t></a:t>
            </a:r>
            <a:r>
              <a:rPr sz="1950" i="1" spc="-284" baseline="-25641" dirty="0">
                <a:latin typeface="Verdana"/>
                <a:cs typeface="Verdana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537716" y="9193386"/>
            <a:ext cx="10591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250" i="1" spc="10" dirty="0">
                <a:latin typeface="Times New Roman"/>
                <a:cs typeface="Times New Roman"/>
              </a:rPr>
              <a:t>g </a:t>
            </a:r>
            <a:r>
              <a:rPr sz="1300" i="1" spc="-605" dirty="0">
                <a:latin typeface="Verdana"/>
                <a:cs typeface="Verdana"/>
              </a:rPr>
              <a:t></a:t>
            </a:r>
            <a:r>
              <a:rPr sz="1300" i="1" spc="-235" dirty="0">
                <a:latin typeface="Verdana"/>
                <a:cs typeface="Verdana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</a:t>
            </a:r>
            <a:r>
              <a:rPr sz="1250" i="1" dirty="0">
                <a:latin typeface="Times New Roman"/>
                <a:cs typeface="Times New Roman"/>
              </a:rPr>
              <a:t>T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r>
              <a:rPr sz="1250" i="1" spc="10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)</a:t>
            </a:r>
            <a:r>
              <a:rPr sz="1250" i="1" spc="25" dirty="0">
                <a:latin typeface="Times New Roman"/>
                <a:cs typeface="Times New Roman"/>
              </a:rPr>
              <a:t>L</a:t>
            </a:r>
            <a:r>
              <a:rPr sz="1125" spc="37" baseline="40740" dirty="0">
                <a:latin typeface="Times New Roman"/>
                <a:cs typeface="Times New Roman"/>
              </a:rPr>
              <a:t>3</a:t>
            </a:r>
            <a:endParaRPr sz="1125" baseline="4074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77467" y="9241766"/>
            <a:ext cx="1520190" cy="219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885190" algn="l"/>
                <a:tab pos="1186815" algn="l"/>
                <a:tab pos="1439545" algn="l"/>
              </a:tabLst>
            </a:pPr>
            <a:r>
              <a:rPr sz="1875" i="1" spc="7" baseline="-22222" dirty="0">
                <a:latin typeface="Times New Roman"/>
                <a:cs typeface="Times New Roman"/>
              </a:rPr>
              <a:t>Gr</a:t>
            </a:r>
            <a:r>
              <a:rPr sz="1125" i="1" spc="7" baseline="-59259" dirty="0">
                <a:latin typeface="Times New Roman"/>
                <a:cs typeface="Times New Roman"/>
              </a:rPr>
              <a:t>L </a:t>
            </a:r>
            <a:r>
              <a:rPr sz="1125" i="1" spc="209" baseline="-59259" dirty="0">
                <a:latin typeface="Times New Roman"/>
                <a:cs typeface="Times New Roman"/>
              </a:rPr>
              <a:t> </a:t>
            </a:r>
            <a:r>
              <a:rPr sz="1875" spc="15" baseline="-22222" dirty="0">
                <a:latin typeface="Symbol"/>
                <a:cs typeface="Symbol"/>
              </a:rPr>
              <a:t></a:t>
            </a:r>
            <a:r>
              <a:rPr sz="1250" u="sng" spc="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7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	</a:t>
            </a:r>
            <a:r>
              <a:rPr sz="7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r>
              <a:rPr sz="7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7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24331" y="9610852"/>
            <a:ext cx="631380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flow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natural convection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governed by the dimensionless </a:t>
            </a:r>
            <a:r>
              <a:rPr sz="1200" i="1" spc="-5" dirty="0">
                <a:latin typeface="Times New Roman"/>
                <a:cs typeface="Times New Roman"/>
              </a:rPr>
              <a:t>Grashof number, </a:t>
            </a:r>
            <a:r>
              <a:rPr sz="1200" dirty="0">
                <a:latin typeface="Times New Roman"/>
                <a:cs typeface="Times New Roman"/>
              </a:rPr>
              <a:t>which  </a:t>
            </a:r>
            <a:r>
              <a:rPr sz="1200" spc="-5" dirty="0">
                <a:latin typeface="Times New Roman"/>
                <a:cs typeface="Times New Roman"/>
              </a:rPr>
              <a:t>represents the </a:t>
            </a:r>
            <a:r>
              <a:rPr sz="1200" spc="-10" dirty="0">
                <a:latin typeface="Times New Roman"/>
                <a:cs typeface="Times New Roman"/>
              </a:rPr>
              <a:t>ratio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buoyancy </a:t>
            </a:r>
            <a:r>
              <a:rPr sz="1200" i="1" dirty="0">
                <a:latin typeface="Times New Roman"/>
                <a:cs typeface="Times New Roman"/>
              </a:rPr>
              <a:t>force </a:t>
            </a:r>
            <a:r>
              <a:rPr sz="1200" spc="-5" dirty="0">
                <a:latin typeface="Times New Roman"/>
                <a:cs typeface="Times New Roman"/>
              </a:rPr>
              <a:t>to the </a:t>
            </a:r>
            <a:r>
              <a:rPr sz="1200" i="1" spc="-5" dirty="0">
                <a:latin typeface="Times New Roman"/>
                <a:cs typeface="Times New Roman"/>
              </a:rPr>
              <a:t>viscous </a:t>
            </a:r>
            <a:r>
              <a:rPr sz="1200" i="1" dirty="0">
                <a:latin typeface="Times New Roman"/>
                <a:cs typeface="Times New Roman"/>
              </a:rPr>
              <a:t>force </a:t>
            </a:r>
            <a:r>
              <a:rPr sz="1200" spc="-10" dirty="0">
                <a:latin typeface="Times New Roman"/>
                <a:cs typeface="Times New Roman"/>
              </a:rPr>
              <a:t>acting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fluid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Fig.(6.33).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031" y="744727"/>
            <a:ext cx="4572000" cy="5770245"/>
          </a:xfrm>
          <a:custGeom>
            <a:avLst/>
            <a:gdLst/>
            <a:ahLst/>
            <a:cxnLst/>
            <a:rect l="l" t="t" r="r" b="b"/>
            <a:pathLst>
              <a:path w="4572000" h="5770245">
                <a:moveTo>
                  <a:pt x="0" y="5769864"/>
                </a:moveTo>
                <a:lnTo>
                  <a:pt x="4572000" y="5769864"/>
                </a:lnTo>
                <a:lnTo>
                  <a:pt x="4572000" y="0"/>
                </a:lnTo>
                <a:lnTo>
                  <a:pt x="0" y="0"/>
                </a:lnTo>
                <a:lnTo>
                  <a:pt x="0" y="576986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4331" y="375411"/>
            <a:ext cx="6293485" cy="1778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3707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 marL="12700" marR="1697989" algn="just">
              <a:lnSpc>
                <a:spcPct val="96000"/>
              </a:lnSpc>
              <a:spcBef>
                <a:spcPts val="107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natural convection </a:t>
            </a:r>
            <a:r>
              <a:rPr sz="1200" spc="5" dirty="0">
                <a:latin typeface="Times New Roman"/>
                <a:cs typeface="Times New Roman"/>
              </a:rPr>
              <a:t>(as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forced convection), the </a:t>
            </a:r>
            <a:r>
              <a:rPr sz="1200" spc="-15" dirty="0">
                <a:latin typeface="Times New Roman"/>
                <a:cs typeface="Times New Roman"/>
              </a:rPr>
              <a:t>flow is  </a:t>
            </a:r>
            <a:r>
              <a:rPr sz="1200" spc="-10" dirty="0">
                <a:latin typeface="Times New Roman"/>
                <a:cs typeface="Times New Roman"/>
              </a:rPr>
              <a:t>subdivided into </a:t>
            </a:r>
            <a:r>
              <a:rPr sz="1200" i="1" spc="-5" dirty="0">
                <a:latin typeface="Times New Roman"/>
                <a:cs typeface="Times New Roman"/>
              </a:rPr>
              <a:t>laminar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turbulent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smooth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parallel </a:t>
            </a:r>
            <a:r>
              <a:rPr sz="1200" spc="-10" dirty="0">
                <a:latin typeface="Times New Roman"/>
                <a:cs typeface="Times New Roman"/>
              </a:rPr>
              <a:t>lines  </a:t>
            </a:r>
            <a:r>
              <a:rPr sz="1200" spc="-5" dirty="0">
                <a:latin typeface="Times New Roman"/>
                <a:cs typeface="Times New Roman"/>
              </a:rPr>
              <a:t>indicate that the </a:t>
            </a:r>
            <a:r>
              <a:rPr sz="1200" spc="-15" dirty="0">
                <a:latin typeface="Times New Roman"/>
                <a:cs typeface="Times New Roman"/>
              </a:rPr>
              <a:t>flow is </a:t>
            </a:r>
            <a:r>
              <a:rPr sz="1200" i="1" spc="-5" dirty="0">
                <a:latin typeface="Times New Roman"/>
                <a:cs typeface="Times New Roman"/>
              </a:rPr>
              <a:t>laminar, </a:t>
            </a:r>
            <a:r>
              <a:rPr sz="1200" dirty="0">
                <a:latin typeface="Times New Roman"/>
                <a:cs typeface="Times New Roman"/>
              </a:rPr>
              <a:t>whereas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eddies </a:t>
            </a:r>
            <a:r>
              <a:rPr sz="1200" spc="-5" dirty="0">
                <a:latin typeface="Times New Roman"/>
                <a:cs typeface="Times New Roman"/>
              </a:rPr>
              <a:t>and irregularities  indicate that the </a:t>
            </a:r>
            <a:r>
              <a:rPr sz="1200" spc="-15" dirty="0">
                <a:latin typeface="Times New Roman"/>
                <a:cs typeface="Times New Roman"/>
              </a:rPr>
              <a:t>flow is </a:t>
            </a:r>
            <a:r>
              <a:rPr sz="1200" i="1" spc="-5" dirty="0">
                <a:latin typeface="Times New Roman"/>
                <a:cs typeface="Times New Roman"/>
              </a:rPr>
              <a:t>turbulent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Fig.(6.34).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Grashof 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provides the </a:t>
            </a:r>
            <a:r>
              <a:rPr sz="1200" spc="-10" dirty="0">
                <a:latin typeface="Times New Roman"/>
                <a:cs typeface="Times New Roman"/>
              </a:rPr>
              <a:t>main </a:t>
            </a:r>
            <a:r>
              <a:rPr sz="1200" dirty="0">
                <a:latin typeface="Times New Roman"/>
                <a:cs typeface="Times New Roman"/>
              </a:rPr>
              <a:t>criterion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determining </a:t>
            </a:r>
            <a:r>
              <a:rPr sz="1200" spc="-10" dirty="0">
                <a:latin typeface="Times New Roman"/>
                <a:cs typeface="Times New Roman"/>
              </a:rPr>
              <a:t>whether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flow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laminar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turbulent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natural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convection.</a:t>
            </a:r>
            <a:endParaRPr sz="1200">
              <a:latin typeface="Times New Roman"/>
              <a:cs typeface="Times New Roman"/>
            </a:endParaRPr>
          </a:p>
          <a:p>
            <a:pPr marL="12700" marR="1699895" algn="just">
              <a:lnSpc>
                <a:spcPts val="139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 a surface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subjected to external flow, the problem involves  </a:t>
            </a:r>
            <a:r>
              <a:rPr sz="1200" dirty="0">
                <a:latin typeface="Times New Roman"/>
                <a:cs typeface="Times New Roman"/>
              </a:rPr>
              <a:t>both natural </a:t>
            </a:r>
            <a:r>
              <a:rPr sz="1200" spc="-5" dirty="0">
                <a:latin typeface="Times New Roman"/>
                <a:cs typeface="Times New Roman"/>
              </a:rPr>
              <a:t>and forced convection.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relative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importance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-5" dirty="0">
                <a:latin typeface="Times New Roman"/>
                <a:cs typeface="Times New Roman"/>
              </a:rPr>
              <a:t>mode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2867" y="2188972"/>
            <a:ext cx="8699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i="1" spc="-5" dirty="0"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8931" y="2118868"/>
            <a:ext cx="4646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determined by the value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coefficient </a:t>
            </a:r>
            <a:r>
              <a:rPr sz="1200" b="1" i="1" spc="-5" dirty="0">
                <a:latin typeface="Times New Roman"/>
                <a:cs typeface="Times New Roman"/>
              </a:rPr>
              <a:t>Gr</a:t>
            </a:r>
            <a:r>
              <a:rPr sz="1200" b="1" i="1" spc="-7" baseline="-10416" dirty="0">
                <a:latin typeface="Times New Roman"/>
                <a:cs typeface="Times New Roman"/>
              </a:rPr>
              <a:t>L</a:t>
            </a:r>
            <a:r>
              <a:rPr sz="1200" b="1" i="1" spc="-5" dirty="0">
                <a:latin typeface="Times New Roman"/>
                <a:cs typeface="Times New Roman"/>
              </a:rPr>
              <a:t>/Re</a:t>
            </a:r>
            <a:r>
              <a:rPr sz="1200" b="1" i="1" spc="-50" dirty="0">
                <a:latin typeface="Times New Roman"/>
                <a:cs typeface="Times New Roman"/>
              </a:rPr>
              <a:t> </a:t>
            </a:r>
            <a:r>
              <a:rPr sz="1200" b="1" i="1" spc="-7" baseline="38194" dirty="0">
                <a:latin typeface="Times New Roman"/>
                <a:cs typeface="Times New Roman"/>
              </a:rPr>
              <a:t>2 </a:t>
            </a:r>
            <a:r>
              <a:rPr sz="1200" spc="5" dirty="0">
                <a:latin typeface="Times New Roman"/>
                <a:cs typeface="Times New Roman"/>
              </a:rPr>
              <a:t>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331" y="2295652"/>
            <a:ext cx="464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40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l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40" dirty="0">
                <a:latin typeface="Times New Roman"/>
                <a:cs typeface="Times New Roman"/>
              </a:rPr>
              <a:t>o</a:t>
            </a:r>
            <a:r>
              <a:rPr sz="1200" spc="-10" dirty="0">
                <a:latin typeface="Times New Roman"/>
                <a:cs typeface="Times New Roman"/>
              </a:rPr>
              <a:t>w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1091" y="2539492"/>
            <a:ext cx="8699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i="1" spc="-5" dirty="0"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231" y="2469388"/>
            <a:ext cx="3989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42176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-  </a:t>
            </a:r>
            <a:r>
              <a:rPr sz="1200" spc="-15" dirty="0">
                <a:latin typeface="Times New Roman"/>
                <a:cs typeface="Times New Roman"/>
              </a:rPr>
              <a:t>If, </a:t>
            </a:r>
            <a:r>
              <a:rPr sz="1200" b="1" i="1" spc="-10" dirty="0">
                <a:latin typeface="Times New Roman"/>
                <a:cs typeface="Times New Roman"/>
              </a:rPr>
              <a:t>Gr</a:t>
            </a:r>
            <a:r>
              <a:rPr sz="1200" b="1" i="1" spc="-15" baseline="-10416" dirty="0">
                <a:latin typeface="Times New Roman"/>
                <a:cs typeface="Times New Roman"/>
              </a:rPr>
              <a:t>L</a:t>
            </a:r>
            <a:r>
              <a:rPr sz="1200" b="1" i="1" spc="-10" dirty="0">
                <a:latin typeface="Times New Roman"/>
                <a:cs typeface="Times New Roman"/>
              </a:rPr>
              <a:t>/Re</a:t>
            </a:r>
            <a:r>
              <a:rPr sz="1200" b="1" i="1" spc="270" dirty="0">
                <a:latin typeface="Times New Roman"/>
                <a:cs typeface="Times New Roman"/>
              </a:rPr>
              <a:t> 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7" baseline="38194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&lt;&lt;</a:t>
            </a:r>
            <a:r>
              <a:rPr sz="1200" b="1" i="1" spc="-5" dirty="0">
                <a:latin typeface="Times New Roman"/>
                <a:cs typeface="Times New Roman"/>
              </a:rPr>
              <a:t>1:	</a:t>
            </a:r>
            <a:r>
              <a:rPr sz="1200" i="1" spc="-5" dirty="0">
                <a:latin typeface="Times New Roman"/>
                <a:cs typeface="Times New Roman"/>
              </a:rPr>
              <a:t>Natural convection </a:t>
            </a:r>
            <a:r>
              <a:rPr sz="1200" i="1" dirty="0">
                <a:latin typeface="Times New Roman"/>
                <a:cs typeface="Times New Roman"/>
              </a:rPr>
              <a:t>effects </a:t>
            </a:r>
            <a:r>
              <a:rPr sz="1200" i="1" spc="-5" dirty="0">
                <a:latin typeface="Times New Roman"/>
                <a:cs typeface="Times New Roman"/>
              </a:rPr>
              <a:t>are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negligible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1091" y="2716275"/>
            <a:ext cx="8699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i="1" spc="-5" dirty="0"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8931" y="2646171"/>
            <a:ext cx="1261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- </a:t>
            </a:r>
            <a:r>
              <a:rPr sz="1200" spc="-15" dirty="0">
                <a:latin typeface="Times New Roman"/>
                <a:cs typeface="Times New Roman"/>
              </a:rPr>
              <a:t>If, </a:t>
            </a:r>
            <a:r>
              <a:rPr sz="1200" b="1" i="1" spc="-10" dirty="0">
                <a:latin typeface="Times New Roman"/>
                <a:cs typeface="Times New Roman"/>
              </a:rPr>
              <a:t>Gr</a:t>
            </a:r>
            <a:r>
              <a:rPr sz="1200" b="1" i="1" spc="-15" baseline="-10416" dirty="0">
                <a:latin typeface="Times New Roman"/>
                <a:cs typeface="Times New Roman"/>
              </a:rPr>
              <a:t>L</a:t>
            </a:r>
            <a:r>
              <a:rPr sz="1200" b="1" i="1" spc="-10" dirty="0">
                <a:latin typeface="Times New Roman"/>
                <a:cs typeface="Times New Roman"/>
              </a:rPr>
              <a:t>/Re 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-120" baseline="38194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&gt;&gt;</a:t>
            </a:r>
            <a:r>
              <a:rPr sz="1200" b="1" i="1" spc="-5" dirty="0">
                <a:latin typeface="Times New Roman"/>
                <a:cs typeface="Times New Roman"/>
              </a:rPr>
              <a:t>1: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95932" y="2646171"/>
            <a:ext cx="3227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009" algn="l"/>
                <a:tab pos="1287145" algn="l"/>
                <a:tab pos="2077085" algn="l"/>
                <a:tab pos="2470150" algn="l"/>
                <a:tab pos="2820670" algn="l"/>
              </a:tabLst>
            </a:pPr>
            <a:r>
              <a:rPr sz="1200" i="1" spc="-10" dirty="0">
                <a:latin typeface="Times New Roman"/>
                <a:cs typeface="Times New Roman"/>
              </a:rPr>
              <a:t>Free	</a:t>
            </a:r>
            <a:r>
              <a:rPr sz="1200" i="1" spc="-5" dirty="0">
                <a:latin typeface="Times New Roman"/>
                <a:cs typeface="Times New Roman"/>
              </a:rPr>
              <a:t>convection	dominates	and	the	</a:t>
            </a:r>
            <a:r>
              <a:rPr sz="1200" i="1" dirty="0">
                <a:latin typeface="Times New Roman"/>
                <a:cs typeface="Times New Roman"/>
              </a:rPr>
              <a:t>forced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932" y="2819907"/>
            <a:ext cx="204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convection </a:t>
            </a:r>
            <a:r>
              <a:rPr sz="1200" i="1" dirty="0">
                <a:latin typeface="Times New Roman"/>
                <a:cs typeface="Times New Roman"/>
              </a:rPr>
              <a:t>effects </a:t>
            </a:r>
            <a:r>
              <a:rPr sz="1200" i="1" spc="-5" dirty="0">
                <a:latin typeface="Times New Roman"/>
                <a:cs typeface="Times New Roman"/>
              </a:rPr>
              <a:t>are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negligible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1091" y="3066796"/>
            <a:ext cx="8699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i="1" spc="-5" dirty="0"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4331" y="3289300"/>
            <a:ext cx="4597400" cy="571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6.5.3- </a:t>
            </a:r>
            <a:r>
              <a:rPr sz="1300" b="1" i="1" spc="-10" dirty="0">
                <a:latin typeface="Times New Roman"/>
                <a:cs typeface="Times New Roman"/>
              </a:rPr>
              <a:t>Natural </a:t>
            </a:r>
            <a:r>
              <a:rPr sz="1300" b="1" i="1" spc="-5" dirty="0">
                <a:latin typeface="Times New Roman"/>
                <a:cs typeface="Times New Roman"/>
              </a:rPr>
              <a:t>Convection over</a:t>
            </a:r>
            <a:r>
              <a:rPr sz="1300" b="1" i="1" spc="60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Surfaces</a:t>
            </a:r>
            <a:endParaRPr sz="1300">
              <a:latin typeface="Times New Roman"/>
              <a:cs typeface="Times New Roman"/>
            </a:endParaRPr>
          </a:p>
          <a:p>
            <a:pPr marL="12700" marR="5080" indent="226060">
              <a:lnSpc>
                <a:spcPts val="1370"/>
              </a:lnSpc>
              <a:spcBef>
                <a:spcPts val="7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analytical </a:t>
            </a:r>
            <a:r>
              <a:rPr sz="1200" dirty="0">
                <a:latin typeface="Times New Roman"/>
                <a:cs typeface="Times New Roman"/>
              </a:rPr>
              <a:t>solution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natural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surface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complicated because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geometry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surface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4331" y="3828795"/>
            <a:ext cx="4601210" cy="10833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7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well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orientation.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surface and the thermo-physical properties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involved.  Therefore,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exception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some simple </a:t>
            </a:r>
            <a:r>
              <a:rPr sz="1200" dirty="0">
                <a:latin typeface="Times New Roman"/>
                <a:cs typeface="Times New Roman"/>
              </a:rPr>
              <a:t>cases,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relations 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natural convection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experimental studies. </a:t>
            </a:r>
            <a:r>
              <a:rPr sz="1200" dirty="0">
                <a:latin typeface="Times New Roman"/>
                <a:cs typeface="Times New Roman"/>
              </a:rPr>
              <a:t>The simple  </a:t>
            </a:r>
            <a:r>
              <a:rPr sz="1200" spc="-5" dirty="0">
                <a:latin typeface="Times New Roman"/>
                <a:cs typeface="Times New Roman"/>
              </a:rPr>
              <a:t>empirical correlations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i="1" spc="-5" dirty="0">
                <a:latin typeface="Times New Roman"/>
                <a:cs typeface="Times New Roman"/>
              </a:rPr>
              <a:t>Nusselt number </a:t>
            </a:r>
            <a:r>
              <a:rPr sz="1200" b="1" i="1" spc="-5" dirty="0">
                <a:latin typeface="Times New Roman"/>
                <a:cs typeface="Times New Roman"/>
              </a:rPr>
              <a:t>Nu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natural 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following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form;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11617" y="5123751"/>
            <a:ext cx="288290" cy="0"/>
          </a:xfrm>
          <a:custGeom>
            <a:avLst/>
            <a:gdLst/>
            <a:ahLst/>
            <a:cxnLst/>
            <a:rect l="l" t="t" r="r" b="b"/>
            <a:pathLst>
              <a:path w="288289">
                <a:moveTo>
                  <a:pt x="0" y="0"/>
                </a:moveTo>
                <a:lnTo>
                  <a:pt x="288226" y="0"/>
                </a:lnTo>
              </a:path>
            </a:pathLst>
          </a:custGeom>
          <a:ln w="6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800347" y="4989986"/>
            <a:ext cx="58547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135" dirty="0">
                <a:latin typeface="MT Extra"/>
                <a:cs typeface="MT Extra"/>
              </a:rPr>
              <a:t></a:t>
            </a:r>
            <a:r>
              <a:rPr sz="1250" spc="-85" dirty="0">
                <a:latin typeface="Times New Roman"/>
                <a:cs typeface="Times New Roman"/>
              </a:rPr>
              <a:t>(</a:t>
            </a:r>
            <a:r>
              <a:rPr sz="1250" spc="20" dirty="0">
                <a:latin typeface="Times New Roman"/>
                <a:cs typeface="Times New Roman"/>
              </a:rPr>
              <a:t>1.4</a:t>
            </a:r>
            <a:r>
              <a:rPr sz="1250" spc="-5" dirty="0">
                <a:latin typeface="Times New Roman"/>
                <a:cs typeface="Times New Roman"/>
              </a:rPr>
              <a:t>3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24276" y="4984184"/>
            <a:ext cx="7874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5715">
              <a:lnSpc>
                <a:spcPts val="890"/>
              </a:lnSpc>
              <a:spcBef>
                <a:spcPts val="130"/>
              </a:spcBef>
            </a:pPr>
            <a:r>
              <a:rPr sz="750" i="1" spc="-5" dirty="0">
                <a:latin typeface="Times New Roman"/>
                <a:cs typeface="Times New Roman"/>
              </a:rPr>
              <a:t>n  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36011" y="4984184"/>
            <a:ext cx="7302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i="1" spc="-5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22067" y="5096960"/>
            <a:ext cx="7810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i="1" spc="-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15516" y="4993328"/>
            <a:ext cx="6731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i="1" spc="-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99691" y="5114954"/>
            <a:ext cx="9715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i="1" spc="10" dirty="0">
                <a:latin typeface="Times New Roman"/>
                <a:cs typeface="Times New Roman"/>
              </a:rPr>
              <a:t>k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11300" y="4886354"/>
            <a:ext cx="23114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i="1" spc="10" dirty="0">
                <a:latin typeface="Times New Roman"/>
                <a:cs typeface="Times New Roman"/>
              </a:rPr>
              <a:t>h</a:t>
            </a:r>
            <a:r>
              <a:rPr sz="1250" i="1" spc="-1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37435" y="4989986"/>
            <a:ext cx="139890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C </a:t>
            </a:r>
            <a:r>
              <a:rPr sz="1250" spc="5" dirty="0">
                <a:latin typeface="Times New Roman"/>
                <a:cs typeface="Times New Roman"/>
              </a:rPr>
              <a:t>(</a:t>
            </a:r>
            <a:r>
              <a:rPr sz="1250" i="1" spc="5" dirty="0">
                <a:latin typeface="Times New Roman"/>
                <a:cs typeface="Times New Roman"/>
              </a:rPr>
              <a:t>Gr </a:t>
            </a:r>
            <a:r>
              <a:rPr sz="1250" spc="10" dirty="0">
                <a:latin typeface="Times New Roman"/>
                <a:cs typeface="Times New Roman"/>
              </a:rPr>
              <a:t>Pr) 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C</a:t>
            </a:r>
            <a:r>
              <a:rPr sz="1250" i="1" spc="-6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Ra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5060" y="4989986"/>
            <a:ext cx="36131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i="1" spc="5" dirty="0">
                <a:latin typeface="Times New Roman"/>
                <a:cs typeface="Times New Roman"/>
              </a:rPr>
              <a:t>Nu</a:t>
            </a:r>
            <a:r>
              <a:rPr sz="1250" i="1" spc="7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8931" y="5297932"/>
            <a:ext cx="4645660" cy="38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Ra</a:t>
            </a:r>
            <a:r>
              <a:rPr sz="1200" b="1" i="1" spc="-15" baseline="-10416" dirty="0">
                <a:latin typeface="Times New Roman"/>
                <a:cs typeface="Times New Roman"/>
              </a:rPr>
              <a:t>L</a:t>
            </a:r>
            <a:r>
              <a:rPr sz="1200" b="1" i="1" spc="22" baseline="-1041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Rayleigh</a:t>
            </a:r>
            <a:r>
              <a:rPr sz="1200" b="1" spc="9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number</a:t>
            </a:r>
            <a:r>
              <a:rPr sz="1200" spc="-10" dirty="0">
                <a:latin typeface="Times New Roman"/>
                <a:cs typeface="Times New Roman"/>
              </a:rPr>
              <a:t>,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which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Grashof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405"/>
              </a:lnSpc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Prandtl numbers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70452" y="5785335"/>
            <a:ext cx="591820" cy="219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35" dirty="0">
                <a:latin typeface="MT Extra"/>
                <a:cs typeface="MT Extra"/>
              </a:rPr>
              <a:t></a:t>
            </a:r>
            <a:r>
              <a:rPr sz="1250" spc="-85" dirty="0">
                <a:latin typeface="Times New Roman"/>
                <a:cs typeface="Times New Roman"/>
              </a:rPr>
              <a:t>(</a:t>
            </a:r>
            <a:r>
              <a:rPr sz="1250" spc="45" dirty="0">
                <a:latin typeface="Times New Roman"/>
                <a:cs typeface="Times New Roman"/>
              </a:rPr>
              <a:t>1</a:t>
            </a:r>
            <a:r>
              <a:rPr sz="1250" spc="-5" dirty="0">
                <a:latin typeface="Times New Roman"/>
                <a:cs typeface="Times New Roman"/>
              </a:rPr>
              <a:t>.</a:t>
            </a:r>
            <a:r>
              <a:rPr sz="1250" spc="20" dirty="0">
                <a:latin typeface="Times New Roman"/>
                <a:cs typeface="Times New Roman"/>
              </a:rPr>
              <a:t>4</a:t>
            </a:r>
            <a:r>
              <a:rPr sz="1250" spc="45" dirty="0">
                <a:latin typeface="Times New Roman"/>
                <a:cs typeface="Times New Roman"/>
              </a:rPr>
              <a:t>4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43555" y="5831442"/>
            <a:ext cx="2457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950" i="1" spc="-960" baseline="-25641" dirty="0">
                <a:latin typeface="Verdana"/>
                <a:cs typeface="Verdana"/>
              </a:rPr>
              <a:t></a:t>
            </a:r>
            <a:r>
              <a:rPr sz="1950" i="1" spc="-322" baseline="-25641" dirty="0">
                <a:latin typeface="Verdana"/>
                <a:cs typeface="Verdana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62555" y="5675994"/>
            <a:ext cx="103822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250" i="1" spc="10" dirty="0">
                <a:latin typeface="Times New Roman"/>
                <a:cs typeface="Times New Roman"/>
              </a:rPr>
              <a:t>g </a:t>
            </a:r>
            <a:r>
              <a:rPr sz="1300" i="1" spc="-605" dirty="0">
                <a:latin typeface="Verdana"/>
                <a:cs typeface="Verdana"/>
              </a:rPr>
              <a:t></a:t>
            </a:r>
            <a:r>
              <a:rPr sz="1300" i="1" spc="-280" dirty="0">
                <a:latin typeface="Verdana"/>
                <a:cs typeface="Verdana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</a:t>
            </a:r>
            <a:r>
              <a:rPr sz="1250" i="1" dirty="0">
                <a:latin typeface="Times New Roman"/>
                <a:cs typeface="Times New Roman"/>
              </a:rPr>
              <a:t>T </a:t>
            </a:r>
            <a:r>
              <a:rPr sz="1250" spc="10" dirty="0">
                <a:latin typeface="Symbol"/>
                <a:cs typeface="Symbol"/>
              </a:rPr>
              <a:t>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r>
              <a:rPr sz="1250" i="1" spc="3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r>
              <a:rPr sz="1250" i="1" spc="5" dirty="0">
                <a:latin typeface="Times New Roman"/>
                <a:cs typeface="Times New Roman"/>
              </a:rPr>
              <a:t>L</a:t>
            </a:r>
            <a:r>
              <a:rPr sz="1125" spc="7" baseline="44444" dirty="0">
                <a:latin typeface="Times New Roman"/>
                <a:cs typeface="Times New Roman"/>
              </a:rPr>
              <a:t>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86611" y="5785335"/>
            <a:ext cx="2324735" cy="219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1491615" algn="l"/>
                <a:tab pos="1790064" algn="l"/>
                <a:tab pos="2037080" algn="l"/>
              </a:tabLst>
            </a:pPr>
            <a:r>
              <a:rPr sz="1250" i="1" spc="35" dirty="0">
                <a:latin typeface="Times New Roman"/>
                <a:cs typeface="Times New Roman"/>
              </a:rPr>
              <a:t>Ra</a:t>
            </a:r>
            <a:r>
              <a:rPr sz="1125" i="1" spc="52" baseline="-22222" dirty="0">
                <a:latin typeface="Times New Roman"/>
                <a:cs typeface="Times New Roman"/>
              </a:rPr>
              <a:t>L   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Gr</a:t>
            </a:r>
            <a:r>
              <a:rPr sz="1125" i="1" spc="-7" baseline="-22222" dirty="0">
                <a:latin typeface="Times New Roman"/>
                <a:cs typeface="Times New Roman"/>
              </a:rPr>
              <a:t>L</a:t>
            </a:r>
            <a:r>
              <a:rPr sz="1125" i="1" spc="97" baseline="-22222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Pr</a:t>
            </a:r>
            <a:r>
              <a:rPr sz="1250" spc="10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</a:t>
            </a:r>
            <a:r>
              <a:rPr sz="1875" u="sng" spc="15" baseline="2222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125" i="1" u="sng" spc="-7" baseline="3703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	</a:t>
            </a:r>
            <a:r>
              <a:rPr sz="1125" u="sng" spc="-7" baseline="37037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r>
              <a:rPr sz="1125" u="sng" spc="-7" baseline="3703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125" i="1" u="sng" spc="-7" baseline="3703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125" i="1" spc="75" baseline="37037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Pr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4331" y="6093459"/>
            <a:ext cx="4599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constants </a:t>
            </a:r>
            <a:r>
              <a:rPr sz="1200" b="1" i="1" spc="-5" dirty="0">
                <a:latin typeface="Times New Roman"/>
                <a:cs typeface="Times New Roman"/>
              </a:rPr>
              <a:t>C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n </a:t>
            </a:r>
            <a:r>
              <a:rPr sz="1200" spc="-5" dirty="0">
                <a:latin typeface="Times New Roman"/>
                <a:cs typeface="Times New Roman"/>
              </a:rPr>
              <a:t>depend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range </a:t>
            </a:r>
            <a:r>
              <a:rPr sz="1200" spc="20" dirty="0">
                <a:latin typeface="Times New Roman"/>
                <a:cs typeface="Times New Roman"/>
              </a:rPr>
              <a:t>of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Rayleigh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24855" y="3478784"/>
            <a:ext cx="774191" cy="2514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20967" y="3600703"/>
            <a:ext cx="816863" cy="2383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60135" y="753872"/>
            <a:ext cx="999743" cy="2048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220715" y="2801619"/>
            <a:ext cx="169100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Fig.(6.33) The </a:t>
            </a:r>
            <a:r>
              <a:rPr sz="1000" b="1" i="1" spc="-5" dirty="0">
                <a:latin typeface="Times New Roman"/>
                <a:cs typeface="Times New Roman"/>
              </a:rPr>
              <a:t>Grashof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number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6231" y="2996692"/>
            <a:ext cx="6343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42494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-  </a:t>
            </a:r>
            <a:r>
              <a:rPr sz="1200" spc="-15" dirty="0">
                <a:latin typeface="Times New Roman"/>
                <a:cs typeface="Times New Roman"/>
              </a:rPr>
              <a:t>If, </a:t>
            </a:r>
            <a:r>
              <a:rPr sz="1200" b="1" i="1" spc="-10" dirty="0">
                <a:latin typeface="Times New Roman"/>
                <a:cs typeface="Times New Roman"/>
              </a:rPr>
              <a:t>Gr</a:t>
            </a:r>
            <a:r>
              <a:rPr sz="1200" b="1" i="1" spc="-15" baseline="-10416" dirty="0">
                <a:latin typeface="Times New Roman"/>
                <a:cs typeface="Times New Roman"/>
              </a:rPr>
              <a:t>L</a:t>
            </a:r>
            <a:r>
              <a:rPr sz="1200" b="1" i="1" spc="-10" dirty="0">
                <a:latin typeface="Times New Roman"/>
                <a:cs typeface="Times New Roman"/>
              </a:rPr>
              <a:t>/Re</a:t>
            </a:r>
            <a:r>
              <a:rPr sz="1200" b="1" i="1" spc="270" dirty="0">
                <a:latin typeface="Times New Roman"/>
                <a:cs typeface="Times New Roman"/>
              </a:rPr>
              <a:t> 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baseline="38194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≈1:	</a:t>
            </a:r>
            <a:r>
              <a:rPr sz="1200" i="1" dirty="0">
                <a:latin typeface="Times New Roman"/>
                <a:cs typeface="Times New Roman"/>
              </a:rPr>
              <a:t>Both </a:t>
            </a:r>
            <a:r>
              <a:rPr sz="1200" i="1" spc="-5" dirty="0">
                <a:latin typeface="Times New Roman"/>
                <a:cs typeface="Times New Roman"/>
              </a:rPr>
              <a:t>effects are </a:t>
            </a:r>
            <a:r>
              <a:rPr sz="1200" i="1" dirty="0">
                <a:latin typeface="Times New Roman"/>
                <a:cs typeface="Times New Roman"/>
              </a:rPr>
              <a:t>significant </a:t>
            </a:r>
            <a:r>
              <a:rPr sz="1200" i="1" spc="-5" dirty="0">
                <a:latin typeface="Times New Roman"/>
                <a:cs typeface="Times New Roman"/>
              </a:rPr>
              <a:t>and must be considered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500" b="1" i="1" spc="7" baseline="33333" dirty="0">
                <a:latin typeface="Times New Roman"/>
                <a:cs typeface="Times New Roman"/>
              </a:rPr>
              <a:t>is </a:t>
            </a:r>
            <a:r>
              <a:rPr sz="1500" b="1" i="1" baseline="33333" dirty="0">
                <a:latin typeface="Times New Roman"/>
                <a:cs typeface="Times New Roman"/>
              </a:rPr>
              <a:t>a </a:t>
            </a:r>
            <a:r>
              <a:rPr sz="1500" b="1" i="1" spc="-7" baseline="33333" dirty="0">
                <a:latin typeface="Times New Roman"/>
                <a:cs typeface="Times New Roman"/>
              </a:rPr>
              <a:t>ratio </a:t>
            </a:r>
            <a:r>
              <a:rPr sz="1500" b="1" i="1" baseline="33333" dirty="0">
                <a:latin typeface="Times New Roman"/>
                <a:cs typeface="Times New Roman"/>
              </a:rPr>
              <a:t>of </a:t>
            </a:r>
            <a:r>
              <a:rPr sz="1500" b="1" i="1" spc="-15" baseline="33333" dirty="0">
                <a:latin typeface="Times New Roman"/>
                <a:cs typeface="Times New Roman"/>
              </a:rPr>
              <a:t>the </a:t>
            </a:r>
            <a:r>
              <a:rPr sz="1500" b="1" i="1" spc="-7" baseline="33333" dirty="0">
                <a:latin typeface="Times New Roman"/>
                <a:cs typeface="Times New Roman"/>
              </a:rPr>
              <a:t>buoyancy</a:t>
            </a:r>
            <a:r>
              <a:rPr sz="1500" b="1" i="1" spc="-209" baseline="33333" dirty="0">
                <a:latin typeface="Times New Roman"/>
                <a:cs typeface="Times New Roman"/>
              </a:rPr>
              <a:t> </a:t>
            </a:r>
            <a:r>
              <a:rPr sz="1500" b="1" i="1" spc="-7" baseline="33333" dirty="0">
                <a:latin typeface="Times New Roman"/>
                <a:cs typeface="Times New Roman"/>
              </a:rPr>
              <a:t>force</a:t>
            </a:r>
            <a:endParaRPr sz="1500" baseline="3333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96915" y="3094227"/>
            <a:ext cx="153670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87020" marR="5080" indent="-274320">
              <a:lnSpc>
                <a:spcPts val="1180"/>
              </a:lnSpc>
              <a:spcBef>
                <a:spcPts val="160"/>
              </a:spcBef>
            </a:pP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the opposing viscous</a:t>
            </a:r>
            <a:r>
              <a:rPr sz="1000" b="1" i="1" spc="-1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force  </a:t>
            </a:r>
            <a:r>
              <a:rPr sz="1000" b="1" i="1" dirty="0">
                <a:latin typeface="Times New Roman"/>
                <a:cs typeface="Times New Roman"/>
              </a:rPr>
              <a:t>acting on the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fluid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84723" y="5995924"/>
            <a:ext cx="1661795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8270" marR="5080" indent="-116205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Fig.(6.34) </a:t>
            </a:r>
            <a:r>
              <a:rPr sz="1000" b="1" i="1" spc="-5" dirty="0">
                <a:latin typeface="Times New Roman"/>
                <a:cs typeface="Times New Roman"/>
              </a:rPr>
              <a:t>Isotherms </a:t>
            </a:r>
            <a:r>
              <a:rPr sz="1000" b="1" i="1" spc="5" dirty="0">
                <a:latin typeface="Times New Roman"/>
                <a:cs typeface="Times New Roman"/>
              </a:rPr>
              <a:t>in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natural  </a:t>
            </a:r>
            <a:r>
              <a:rPr sz="1000" b="1" i="1" dirty="0">
                <a:latin typeface="Times New Roman"/>
                <a:cs typeface="Times New Roman"/>
              </a:rPr>
              <a:t>convection </a:t>
            </a:r>
            <a:r>
              <a:rPr sz="1000" b="1" i="1" spc="-5" dirty="0">
                <a:latin typeface="Times New Roman"/>
                <a:cs typeface="Times New Roman"/>
              </a:rPr>
              <a:t>over </a:t>
            </a:r>
            <a:r>
              <a:rPr sz="1000" b="1" i="1" dirty="0">
                <a:latin typeface="Times New Roman"/>
                <a:cs typeface="Times New Roman"/>
              </a:rPr>
              <a:t>a hot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plate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37031" y="6502400"/>
            <a:ext cx="6288405" cy="3575685"/>
          </a:xfrm>
          <a:custGeom>
            <a:avLst/>
            <a:gdLst/>
            <a:ahLst/>
            <a:cxnLst/>
            <a:rect l="l" t="t" r="r" b="b"/>
            <a:pathLst>
              <a:path w="6288405" h="3575684">
                <a:moveTo>
                  <a:pt x="0" y="3575304"/>
                </a:moveTo>
                <a:lnTo>
                  <a:pt x="6288024" y="3575304"/>
                </a:lnTo>
                <a:lnTo>
                  <a:pt x="6288024" y="0"/>
                </a:lnTo>
                <a:lnTo>
                  <a:pt x="0" y="0"/>
                </a:lnTo>
                <a:lnTo>
                  <a:pt x="0" y="357530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60831" y="6255003"/>
            <a:ext cx="6440170" cy="154368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which specifies </a:t>
            </a:r>
            <a:r>
              <a:rPr sz="1200" i="1" spc="-5" dirty="0">
                <a:latin typeface="Times New Roman"/>
                <a:cs typeface="Times New Roman"/>
              </a:rPr>
              <a:t>geometry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surface and the </a:t>
            </a:r>
            <a:r>
              <a:rPr sz="1200" i="1" spc="5" dirty="0">
                <a:latin typeface="Times New Roman"/>
                <a:cs typeface="Times New Roman"/>
              </a:rPr>
              <a:t>flow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regime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76200" marR="68580">
              <a:lnSpc>
                <a:spcPts val="1370"/>
              </a:lnSpc>
              <a:spcBef>
                <a:spcPts val="25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Simple </a:t>
            </a:r>
            <a:r>
              <a:rPr sz="1200" spc="-5" dirty="0">
                <a:latin typeface="Times New Roman"/>
                <a:cs typeface="Times New Roman"/>
              </a:rPr>
              <a:t>relations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average </a:t>
            </a:r>
            <a:r>
              <a:rPr sz="1200" spc="-10" dirty="0">
                <a:latin typeface="Times New Roman"/>
                <a:cs typeface="Times New Roman"/>
              </a:rPr>
              <a:t>Nusselt number for </a:t>
            </a:r>
            <a:r>
              <a:rPr sz="1200" spc="-5" dirty="0">
                <a:latin typeface="Times New Roman"/>
                <a:cs typeface="Times New Roman"/>
              </a:rPr>
              <a:t>various </a:t>
            </a:r>
            <a:r>
              <a:rPr sz="1200" dirty="0">
                <a:latin typeface="Times New Roman"/>
                <a:cs typeface="Times New Roman"/>
              </a:rPr>
              <a:t>geometries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given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Table(6.4)  </a:t>
            </a:r>
            <a:r>
              <a:rPr sz="1200" spc="-5" dirty="0">
                <a:latin typeface="Times New Roman"/>
                <a:cs typeface="Times New Roman"/>
              </a:rPr>
              <a:t>according to the </a:t>
            </a:r>
            <a:r>
              <a:rPr sz="1200" spc="-10" dirty="0">
                <a:latin typeface="Times New Roman"/>
                <a:cs typeface="Times New Roman"/>
              </a:rPr>
              <a:t>ranges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Rayleigh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the relation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applicable.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ts val="132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All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properties are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evaluated at the </a:t>
            </a:r>
            <a:r>
              <a:rPr sz="1200" i="1" spc="-5" dirty="0">
                <a:latin typeface="Times New Roman"/>
                <a:cs typeface="Times New Roman"/>
              </a:rPr>
              <a:t>film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f </a:t>
            </a:r>
            <a:r>
              <a:rPr sz="1200" b="1" spc="-5" dirty="0">
                <a:latin typeface="Times New Roman"/>
                <a:cs typeface="Times New Roman"/>
              </a:rPr>
              <a:t>= </a:t>
            </a:r>
            <a:r>
              <a:rPr sz="1200" b="1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b="1" i="1" spc="104" baseline="-10416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+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spc="-7" baseline="-10416" dirty="0">
                <a:latin typeface="Times New Roman"/>
                <a:cs typeface="Times New Roman"/>
              </a:rPr>
              <a:t>∞</a:t>
            </a:r>
            <a:r>
              <a:rPr sz="1200" b="1" spc="-5" dirty="0">
                <a:latin typeface="Times New Roman"/>
                <a:cs typeface="Times New Roman"/>
              </a:rPr>
              <a:t>)/2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ts val="140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vertical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plate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(which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subjected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constant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flux),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rate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170"/>
              </a:spcBef>
            </a:pP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known </a:t>
            </a:r>
            <a:r>
              <a:rPr sz="1200" spc="-5" dirty="0">
                <a:latin typeface="Times New Roman"/>
                <a:cs typeface="Times New Roman"/>
              </a:rPr>
              <a:t>( </a:t>
            </a:r>
            <a:r>
              <a:rPr sz="1200" b="1" i="1" spc="-254" dirty="0">
                <a:latin typeface="Times New Roman"/>
                <a:cs typeface="Times New Roman"/>
              </a:rPr>
              <a:t>Q</a:t>
            </a:r>
            <a:r>
              <a:rPr sz="1800" spc="-382" baseline="16203" dirty="0">
                <a:latin typeface="MT Extra"/>
                <a:cs typeface="MT Extra"/>
              </a:rPr>
              <a:t></a:t>
            </a:r>
            <a:r>
              <a:rPr sz="1800" spc="-382" baseline="16203" dirty="0">
                <a:latin typeface="Times New Roman"/>
                <a:cs typeface="Times New Roman"/>
              </a:rPr>
              <a:t>          </a:t>
            </a:r>
            <a:r>
              <a:rPr sz="1200" spc="-5" dirty="0">
                <a:latin typeface="Symbol"/>
                <a:cs typeface="Symbol"/>
              </a:rPr>
              <a:t>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220" dirty="0">
                <a:latin typeface="Times New Roman"/>
                <a:cs typeface="Times New Roman"/>
              </a:rPr>
              <a:t>q</a:t>
            </a:r>
            <a:r>
              <a:rPr sz="1800" spc="-330" baseline="2314" dirty="0">
                <a:latin typeface="MT Extra"/>
                <a:cs typeface="MT Extra"/>
              </a:rPr>
              <a:t></a:t>
            </a:r>
            <a:r>
              <a:rPr sz="1800" spc="-330" baseline="2314" dirty="0">
                <a:latin typeface="Times New Roman"/>
                <a:cs typeface="Times New Roman"/>
              </a:rPr>
              <a:t>  </a:t>
            </a:r>
            <a:r>
              <a:rPr sz="1050" b="1" i="1" spc="-7" baseline="-23809" dirty="0">
                <a:latin typeface="Times New Roman"/>
                <a:cs typeface="Times New Roman"/>
              </a:rPr>
              <a:t>s </a:t>
            </a:r>
            <a:r>
              <a:rPr sz="1200" b="1" i="1" spc="-20" dirty="0">
                <a:latin typeface="Times New Roman"/>
                <a:cs typeface="Times New Roman"/>
              </a:rPr>
              <a:t>A</a:t>
            </a:r>
            <a:r>
              <a:rPr sz="1050" b="1" i="1" spc="-30" baseline="-23809" dirty="0">
                <a:latin typeface="Times New Roman"/>
                <a:cs typeface="Times New Roman"/>
              </a:rPr>
              <a:t>s  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 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b="1" i="1" spc="-10" dirty="0">
                <a:latin typeface="Times New Roman"/>
                <a:cs typeface="Times New Roman"/>
              </a:rPr>
              <a:t>T</a:t>
            </a:r>
            <a:r>
              <a:rPr sz="1200" b="1" i="1" spc="-15" baseline="-10416" dirty="0">
                <a:latin typeface="Times New Roman"/>
                <a:cs typeface="Times New Roman"/>
              </a:rPr>
              <a:t>s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not </a:t>
            </a:r>
            <a:r>
              <a:rPr sz="1200" i="1" spc="1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constant </a:t>
            </a:r>
            <a:r>
              <a:rPr sz="1200" spc="-5" dirty="0">
                <a:latin typeface="Times New Roman"/>
                <a:cs typeface="Times New Roman"/>
              </a:rPr>
              <a:t>and increases with </a:t>
            </a:r>
            <a:r>
              <a:rPr sz="1200" spc="-10" dirty="0">
                <a:latin typeface="Times New Roman"/>
                <a:cs typeface="Times New Roman"/>
              </a:rPr>
              <a:t>height</a:t>
            </a:r>
            <a:endParaRPr sz="1200">
              <a:latin typeface="Times New Roman"/>
              <a:cs typeface="Times New Roman"/>
            </a:endParaRPr>
          </a:p>
          <a:p>
            <a:pPr marL="76200" marR="66675">
              <a:lnSpc>
                <a:spcPts val="1370"/>
              </a:lnSpc>
              <a:spcBef>
                <a:spcPts val="345"/>
              </a:spcBef>
            </a:pPr>
            <a:r>
              <a:rPr sz="1200" spc="-10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plate. </a:t>
            </a:r>
            <a:r>
              <a:rPr sz="1200" spc="-10" dirty="0">
                <a:latin typeface="Times New Roman"/>
                <a:cs typeface="Times New Roman"/>
              </a:rPr>
              <a:t>The Nusselt number </a:t>
            </a:r>
            <a:r>
              <a:rPr sz="1200" spc="-5" dirty="0">
                <a:latin typeface="Times New Roman"/>
                <a:cs typeface="Times New Roman"/>
              </a:rPr>
              <a:t>relations </a:t>
            </a:r>
            <a:r>
              <a:rPr sz="1200" spc="-1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5" dirty="0">
                <a:latin typeface="Times New Roman"/>
                <a:cs typeface="Times New Roman"/>
              </a:rPr>
              <a:t>[which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given 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Table(6.4)]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those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constant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flux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case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nearly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identical.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Therefore,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4331" y="7738531"/>
            <a:ext cx="5893435" cy="36131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isothermal </a:t>
            </a:r>
            <a:r>
              <a:rPr sz="1200" dirty="0">
                <a:latin typeface="Times New Roman"/>
                <a:cs typeface="Times New Roman"/>
              </a:rPr>
              <a:t>plates can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0" dirty="0">
                <a:latin typeface="Times New Roman"/>
                <a:cs typeface="Times New Roman"/>
              </a:rPr>
              <a:t>for plates </a:t>
            </a:r>
            <a:r>
              <a:rPr sz="1200" spc="-5" dirty="0">
                <a:latin typeface="Times New Roman"/>
                <a:cs typeface="Times New Roman"/>
              </a:rPr>
              <a:t>subjected to </a:t>
            </a:r>
            <a:r>
              <a:rPr sz="1200" spc="-10" dirty="0">
                <a:latin typeface="Times New Roman"/>
                <a:cs typeface="Times New Roman"/>
              </a:rPr>
              <a:t>uniform heat flux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has the </a:t>
            </a:r>
            <a:r>
              <a:rPr sz="1200" spc="-10" dirty="0">
                <a:latin typeface="Times New Roman"/>
                <a:cs typeface="Times New Roman"/>
              </a:rPr>
              <a:t>form;</a:t>
            </a:r>
            <a:endParaRPr sz="1200">
              <a:latin typeface="Times New Roman"/>
              <a:cs typeface="Times New Roman"/>
            </a:endParaRPr>
          </a:p>
          <a:p>
            <a:pPr marR="11430" algn="ctr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09035" y="8265093"/>
            <a:ext cx="217170" cy="133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Times New Roman"/>
                <a:cs typeface="Times New Roman"/>
              </a:rPr>
              <a:t>8</a:t>
            </a:r>
            <a:r>
              <a:rPr sz="700" spc="-10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/</a:t>
            </a:r>
            <a:r>
              <a:rPr sz="700" spc="-75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27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968244" y="8295573"/>
            <a:ext cx="207645" cy="133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Times New Roman"/>
                <a:cs typeface="Times New Roman"/>
              </a:rPr>
              <a:t>9</a:t>
            </a:r>
            <a:r>
              <a:rPr sz="700" spc="-11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/</a:t>
            </a:r>
            <a:r>
              <a:rPr sz="700" spc="-13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16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51532" y="8048420"/>
            <a:ext cx="77660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1200" spc="15" dirty="0">
                <a:latin typeface="Times New Roman"/>
                <a:cs typeface="Times New Roman"/>
              </a:rPr>
              <a:t>0.387</a:t>
            </a:r>
            <a:r>
              <a:rPr sz="1200" spc="-200" dirty="0">
                <a:latin typeface="Times New Roman"/>
                <a:cs typeface="Times New Roman"/>
              </a:rPr>
              <a:t> </a:t>
            </a:r>
            <a:r>
              <a:rPr sz="1200" i="1" spc="30" dirty="0">
                <a:latin typeface="Times New Roman"/>
                <a:cs typeface="Times New Roman"/>
              </a:rPr>
              <a:t>Ra</a:t>
            </a:r>
            <a:r>
              <a:rPr sz="1050" spc="44" baseline="43650" dirty="0">
                <a:latin typeface="Times New Roman"/>
                <a:cs typeface="Times New Roman"/>
              </a:rPr>
              <a:t>1/ </a:t>
            </a:r>
            <a:r>
              <a:rPr sz="1050" baseline="43650" dirty="0">
                <a:latin typeface="Times New Roman"/>
                <a:cs typeface="Times New Roman"/>
              </a:rPr>
              <a:t>6</a:t>
            </a:r>
            <a:endParaRPr sz="1050" baseline="436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059428" y="8149004"/>
            <a:ext cx="674370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spc="65" dirty="0">
                <a:latin typeface="MT Extra"/>
                <a:cs typeface="MT Extra"/>
              </a:rPr>
              <a:t></a:t>
            </a:r>
            <a:r>
              <a:rPr sz="1200" spc="-95" dirty="0">
                <a:latin typeface="Times New Roman"/>
                <a:cs typeface="Times New Roman"/>
              </a:rPr>
              <a:t>(</a:t>
            </a:r>
            <a:r>
              <a:rPr sz="1200" spc="20" dirty="0">
                <a:latin typeface="Times New Roman"/>
                <a:cs typeface="Times New Roman"/>
              </a:rPr>
              <a:t>1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20" dirty="0">
                <a:latin typeface="Times New Roman"/>
                <a:cs typeface="Times New Roman"/>
              </a:rPr>
              <a:t>45</a:t>
            </a:r>
            <a:r>
              <a:rPr sz="1200" spc="-40" dirty="0">
                <a:latin typeface="Times New Roman"/>
                <a:cs typeface="Times New Roman"/>
              </a:rPr>
              <a:t>.</a:t>
            </a:r>
            <a:r>
              <a:rPr sz="1200" i="1" spc="6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40684" y="8301404"/>
            <a:ext cx="8953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spc="-600" dirty="0">
                <a:latin typeface="Symbol"/>
                <a:cs typeface="Symbol"/>
              </a:rPr>
              <a:t>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40684" y="8344076"/>
            <a:ext cx="10223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spc="5" dirty="0">
                <a:latin typeface="Symbol"/>
                <a:cs typeface="Symbol"/>
              </a:rPr>
              <a:t>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40180" y="8301404"/>
            <a:ext cx="15303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1200" spc="-300" dirty="0">
                <a:latin typeface="Symbol"/>
                <a:cs typeface="Symbol"/>
              </a:rPr>
              <a:t></a:t>
            </a:r>
            <a:r>
              <a:rPr sz="1800" spc="-450" baseline="-16203" dirty="0">
                <a:latin typeface="Symbol"/>
                <a:cs typeface="Symbol"/>
              </a:rPr>
              <a:t></a:t>
            </a:r>
            <a:endParaRPr sz="1800" baseline="-16203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27480" y="8005748"/>
            <a:ext cx="215328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5"/>
              </a:spcBef>
              <a:tabLst>
                <a:tab pos="2025650" algn="l"/>
              </a:tabLst>
            </a:pPr>
            <a:r>
              <a:rPr sz="1200" spc="-300" dirty="0">
                <a:latin typeface="Symbol"/>
                <a:cs typeface="Symbol"/>
              </a:rPr>
              <a:t></a:t>
            </a:r>
            <a:r>
              <a:rPr sz="1800" spc="-450" baseline="-20833" dirty="0">
                <a:latin typeface="Symbol"/>
                <a:cs typeface="Symbol"/>
              </a:rPr>
              <a:t></a:t>
            </a:r>
            <a:r>
              <a:rPr sz="1800" spc="-450" baseline="-20833" dirty="0">
                <a:latin typeface="Times New Roman"/>
                <a:cs typeface="Times New Roman"/>
              </a:rPr>
              <a:t>	</a:t>
            </a:r>
            <a:r>
              <a:rPr sz="1200" spc="-300" dirty="0">
                <a:latin typeface="Symbol"/>
                <a:cs typeface="Symbol"/>
              </a:rPr>
              <a:t></a:t>
            </a:r>
            <a:r>
              <a:rPr sz="1800" spc="-450" baseline="-20833" dirty="0">
                <a:latin typeface="Symbol"/>
                <a:cs typeface="Symbol"/>
              </a:rPr>
              <a:t></a:t>
            </a:r>
            <a:endParaRPr sz="1800" baseline="-20833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047748" y="8186256"/>
            <a:ext cx="1192530" cy="363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139825" algn="l"/>
              </a:tabLst>
            </a:pPr>
            <a:r>
              <a:rPr sz="2200" spc="-295" dirty="0">
                <a:latin typeface="Symbol"/>
                <a:cs typeface="Symbol"/>
              </a:rPr>
              <a:t></a:t>
            </a:r>
            <a:r>
              <a:rPr sz="1200" spc="-295" dirty="0">
                <a:latin typeface="Times New Roman"/>
                <a:cs typeface="Times New Roman"/>
              </a:rPr>
              <a:t>1                            </a:t>
            </a:r>
            <a:r>
              <a:rPr sz="1200" spc="5" dirty="0">
                <a:latin typeface="Symbol"/>
                <a:cs typeface="Symbol"/>
              </a:rPr>
              <a:t>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Symbol"/>
                <a:cs typeface="Symbol"/>
              </a:rPr>
              <a:t></a:t>
            </a:r>
            <a:r>
              <a:rPr sz="1200" spc="-15" dirty="0">
                <a:latin typeface="Times New Roman"/>
                <a:cs typeface="Times New Roman"/>
              </a:rPr>
              <a:t>0.492</a:t>
            </a:r>
            <a:r>
              <a:rPr sz="1200" spc="-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</a:t>
            </a:r>
            <a:r>
              <a:rPr sz="1600" dirty="0">
                <a:latin typeface="Symbol"/>
                <a:cs typeface="Symbol"/>
              </a:rPr>
              <a:t>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2200" spc="-47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86611" y="8149004"/>
            <a:ext cx="2481580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  <a:tabLst>
                <a:tab pos="1866264" algn="l"/>
                <a:tab pos="2356485" algn="l"/>
              </a:tabLst>
            </a:pPr>
            <a:r>
              <a:rPr sz="1200" i="1" spc="5" dirty="0">
                <a:latin typeface="Times New Roman"/>
                <a:cs typeface="Times New Roman"/>
              </a:rPr>
              <a:t>Nu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800" spc="15" baseline="-9259" dirty="0">
                <a:latin typeface="Symbol"/>
                <a:cs typeface="Symbol"/>
              </a:rPr>
              <a:t></a:t>
            </a:r>
            <a:r>
              <a:rPr sz="1200" spc="10" dirty="0">
                <a:latin typeface="Times New Roman"/>
                <a:cs typeface="Times New Roman"/>
              </a:rPr>
              <a:t>0.825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</a:t>
            </a:r>
            <a:r>
              <a:rPr sz="1800" u="sng" spc="7" baseline="23148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050" i="1" u="sng" baseline="3968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	</a:t>
            </a:r>
            <a:r>
              <a:rPr sz="1800" spc="7" baseline="-9259" dirty="0">
                <a:latin typeface="Symbol"/>
                <a:cs typeface="Symbol"/>
              </a:rPr>
              <a:t></a:t>
            </a:r>
            <a:endParaRPr sz="1800" baseline="-9259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6231" y="8502198"/>
            <a:ext cx="6390640" cy="6985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50800" marR="43180" algn="just">
              <a:lnSpc>
                <a:spcPct val="120800"/>
              </a:lnSpc>
              <a:spcBef>
                <a:spcPts val="175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addition, the </a:t>
            </a:r>
            <a:r>
              <a:rPr sz="120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midpoint temperature </a:t>
            </a:r>
            <a:r>
              <a:rPr sz="1200" b="1" i="1" spc="30" dirty="0">
                <a:latin typeface="Times New Roman"/>
                <a:cs typeface="Times New Roman"/>
              </a:rPr>
              <a:t>T</a:t>
            </a:r>
            <a:r>
              <a:rPr sz="1050" b="1" i="1" spc="44" baseline="-23809" dirty="0">
                <a:latin typeface="Times New Roman"/>
                <a:cs typeface="Times New Roman"/>
              </a:rPr>
              <a:t>L </a:t>
            </a:r>
            <a:r>
              <a:rPr sz="1050" baseline="-23809" dirty="0">
                <a:latin typeface="Times New Roman"/>
                <a:cs typeface="Times New Roman"/>
              </a:rPr>
              <a:t>/ 2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evaluation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film  </a:t>
            </a:r>
            <a:r>
              <a:rPr sz="1200" spc="-5" dirty="0">
                <a:latin typeface="Times New Roman"/>
                <a:cs typeface="Times New Roman"/>
              </a:rPr>
              <a:t>temperature, </a:t>
            </a:r>
            <a:r>
              <a:rPr sz="1200" spc="-10" dirty="0">
                <a:latin typeface="Times New Roman"/>
                <a:cs typeface="Times New Roman"/>
              </a:rPr>
              <a:t>Rayleigh </a:t>
            </a:r>
            <a:r>
              <a:rPr sz="1200" spc="-5" dirty="0">
                <a:latin typeface="Times New Roman"/>
                <a:cs typeface="Times New Roman"/>
              </a:rPr>
              <a:t>number,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Nusselt </a:t>
            </a:r>
            <a:r>
              <a:rPr sz="1200" spc="-5" dirty="0">
                <a:latin typeface="Times New Roman"/>
                <a:cs typeface="Times New Roman"/>
              </a:rPr>
              <a:t>number. </a:t>
            </a:r>
            <a:r>
              <a:rPr sz="1200" spc="-10" dirty="0">
                <a:latin typeface="Times New Roman"/>
                <a:cs typeface="Times New Roman"/>
              </a:rPr>
              <a:t>Noting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5" dirty="0">
                <a:latin typeface="Symbol"/>
                <a:cs typeface="Symbol"/>
              </a:rPr>
              <a:t>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120" dirty="0">
                <a:latin typeface="Times New Roman"/>
                <a:cs typeface="Times New Roman"/>
              </a:rPr>
              <a:t>q</a:t>
            </a:r>
            <a:r>
              <a:rPr sz="1800" spc="-179" baseline="2314" dirty="0">
                <a:latin typeface="MT Extra"/>
                <a:cs typeface="MT Extra"/>
              </a:rPr>
              <a:t></a:t>
            </a:r>
            <a:r>
              <a:rPr sz="1050" b="1" i="1" spc="-179" baseline="-23809" dirty="0">
                <a:latin typeface="Times New Roman"/>
                <a:cs typeface="Times New Roman"/>
              </a:rPr>
              <a:t>s </a:t>
            </a:r>
            <a:r>
              <a:rPr sz="1200" spc="-15" dirty="0">
                <a:latin typeface="Times New Roman"/>
                <a:cs typeface="Times New Roman"/>
              </a:rPr>
              <a:t>/(</a:t>
            </a:r>
            <a:r>
              <a:rPr sz="1200" b="1" i="1" spc="-15" dirty="0">
                <a:latin typeface="Times New Roman"/>
                <a:cs typeface="Times New Roman"/>
              </a:rPr>
              <a:t>T</a:t>
            </a:r>
            <a:r>
              <a:rPr sz="1050" b="1" i="1" spc="-22" baseline="-23809" dirty="0">
                <a:latin typeface="Times New Roman"/>
                <a:cs typeface="Times New Roman"/>
              </a:rPr>
              <a:t>L </a:t>
            </a:r>
            <a:r>
              <a:rPr sz="1050" baseline="-23809" dirty="0">
                <a:latin typeface="Times New Roman"/>
                <a:cs typeface="Times New Roman"/>
              </a:rPr>
              <a:t>/ </a:t>
            </a:r>
            <a:r>
              <a:rPr sz="1050" spc="-7" baseline="-23809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25" dirty="0">
                <a:latin typeface="Times New Roman"/>
                <a:cs typeface="Times New Roman"/>
              </a:rPr>
              <a:t>T</a:t>
            </a:r>
            <a:r>
              <a:rPr sz="1050" spc="-37" baseline="-23809" dirty="0">
                <a:latin typeface="Symbol"/>
                <a:cs typeface="Symbol"/>
              </a:rPr>
              <a:t></a:t>
            </a:r>
            <a:r>
              <a:rPr sz="1050" spc="-37" baseline="-2380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) , the </a:t>
            </a:r>
            <a:r>
              <a:rPr sz="1200" dirty="0">
                <a:latin typeface="Times New Roman"/>
                <a:cs typeface="Times New Roman"/>
              </a:rPr>
              <a:t>average  </a:t>
            </a:r>
            <a:r>
              <a:rPr sz="1200" spc="-10" dirty="0">
                <a:latin typeface="Times New Roman"/>
                <a:cs typeface="Times New Roman"/>
              </a:rPr>
              <a:t>Nusselt number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this case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929193" y="9410382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68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145027" y="9274675"/>
            <a:ext cx="710565" cy="220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25" dirty="0">
                <a:latin typeface="MT Extra"/>
                <a:cs typeface="MT Extra"/>
              </a:rPr>
              <a:t></a:t>
            </a:r>
            <a:r>
              <a:rPr sz="1250" spc="-229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(1.45.</a:t>
            </a:r>
            <a:r>
              <a:rPr sz="1250" i="1" dirty="0">
                <a:latin typeface="Times New Roman"/>
                <a:cs typeface="Times New Roman"/>
              </a:rPr>
              <a:t>b</a:t>
            </a:r>
            <a:r>
              <a:rPr sz="125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136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2116835" y="9171043"/>
            <a:ext cx="346710" cy="220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250" i="1" spc="-120" dirty="0">
                <a:latin typeface="Times New Roman"/>
                <a:cs typeface="Times New Roman"/>
              </a:rPr>
              <a:t>q</a:t>
            </a:r>
            <a:r>
              <a:rPr sz="1875" spc="-179" baseline="2222" dirty="0">
                <a:latin typeface="MT Extra"/>
                <a:cs typeface="MT Extra"/>
              </a:rPr>
              <a:t></a:t>
            </a:r>
            <a:r>
              <a:rPr sz="1125" i="1" spc="-179" baseline="-25925" dirty="0">
                <a:latin typeface="Times New Roman"/>
                <a:cs typeface="Times New Roman"/>
              </a:rPr>
              <a:t>s</a:t>
            </a:r>
            <a:r>
              <a:rPr sz="1125" i="1" spc="-135" baseline="-2592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546860" y="9402691"/>
            <a:ext cx="1136650" cy="220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391160" algn="l"/>
              </a:tabLst>
            </a:pPr>
            <a:r>
              <a:rPr sz="1250" i="1" spc="10" dirty="0">
                <a:latin typeface="Times New Roman"/>
                <a:cs typeface="Times New Roman"/>
              </a:rPr>
              <a:t>k	</a:t>
            </a:r>
            <a:r>
              <a:rPr sz="1250" spc="-10" dirty="0">
                <a:latin typeface="Times New Roman"/>
                <a:cs typeface="Times New Roman"/>
              </a:rPr>
              <a:t>(</a:t>
            </a:r>
            <a:r>
              <a:rPr sz="125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2222" dirty="0">
                <a:latin typeface="Times New Roman"/>
                <a:cs typeface="Times New Roman"/>
              </a:rPr>
              <a:t>L </a:t>
            </a:r>
            <a:r>
              <a:rPr sz="1125" spc="-7" baseline="-22222" dirty="0">
                <a:latin typeface="Times New Roman"/>
                <a:cs typeface="Times New Roman"/>
              </a:rPr>
              <a:t>/ 2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spc="-150" dirty="0">
                <a:latin typeface="Times New Roman"/>
                <a:cs typeface="Times New Roman"/>
              </a:rPr>
              <a:t> </a:t>
            </a:r>
            <a:r>
              <a:rPr sz="1250" i="1" spc="-15" dirty="0">
                <a:latin typeface="Times New Roman"/>
                <a:cs typeface="Times New Roman"/>
              </a:rPr>
              <a:t>T</a:t>
            </a:r>
            <a:r>
              <a:rPr sz="1125" spc="-22" baseline="-22222" dirty="0">
                <a:latin typeface="Symbol"/>
                <a:cs typeface="Symbol"/>
              </a:rPr>
              <a:t></a:t>
            </a:r>
            <a:r>
              <a:rPr sz="1125" spc="-22" baseline="-22222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89660" y="9274675"/>
            <a:ext cx="829944" cy="220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250" i="1" spc="5" dirty="0">
                <a:latin typeface="Times New Roman"/>
                <a:cs typeface="Times New Roman"/>
              </a:rPr>
              <a:t>Nu </a:t>
            </a:r>
            <a:r>
              <a:rPr sz="1250" spc="15" dirty="0">
                <a:latin typeface="Symbol"/>
                <a:cs typeface="Symbol"/>
              </a:rPr>
              <a:t>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875" i="1" u="sng" spc="15" baseline="3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 </a:t>
            </a:r>
            <a:r>
              <a:rPr sz="1875" i="1" u="sng" spc="22" baseline="3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875" i="1" spc="15" baseline="355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8931" y="9608784"/>
            <a:ext cx="6362700" cy="460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 marR="30480">
              <a:lnSpc>
                <a:spcPct val="118300"/>
              </a:lnSpc>
              <a:spcBef>
                <a:spcPts val="114"/>
              </a:spcBef>
            </a:pPr>
            <a:r>
              <a:rPr sz="1200" spc="-10" dirty="0">
                <a:latin typeface="Times New Roman"/>
                <a:cs typeface="Times New Roman"/>
              </a:rPr>
              <a:t>The midpoint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b="1" i="1" spc="30" dirty="0">
                <a:latin typeface="Times New Roman"/>
                <a:cs typeface="Times New Roman"/>
              </a:rPr>
              <a:t>T</a:t>
            </a:r>
            <a:r>
              <a:rPr sz="1050" b="1" i="1" spc="44" baseline="-23809" dirty="0">
                <a:latin typeface="Times New Roman"/>
                <a:cs typeface="Times New Roman"/>
              </a:rPr>
              <a:t>L </a:t>
            </a:r>
            <a:r>
              <a:rPr sz="1050" baseline="-23809" dirty="0">
                <a:latin typeface="Times New Roman"/>
                <a:cs typeface="Times New Roman"/>
              </a:rPr>
              <a:t>/ 2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determined by iteration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spc="-10" dirty="0">
                <a:latin typeface="Times New Roman"/>
                <a:cs typeface="Times New Roman"/>
              </a:rPr>
              <a:t>Nusselt </a:t>
            </a:r>
            <a:r>
              <a:rPr sz="1200" spc="-5" dirty="0">
                <a:latin typeface="Times New Roman"/>
                <a:cs typeface="Times New Roman"/>
              </a:rPr>
              <a:t>numbers </a:t>
            </a:r>
            <a:r>
              <a:rPr sz="1200" dirty="0">
                <a:latin typeface="Times New Roman"/>
                <a:cs typeface="Times New Roman"/>
              </a:rPr>
              <a:t>determined  from Eqs.[(1.45.a) </a:t>
            </a:r>
            <a:r>
              <a:rPr sz="1200" spc="-5" dirty="0">
                <a:latin typeface="Times New Roman"/>
                <a:cs typeface="Times New Roman"/>
              </a:rPr>
              <a:t>&amp; (1.45.b)] </a:t>
            </a:r>
            <a:r>
              <a:rPr sz="1200" spc="-10" dirty="0">
                <a:latin typeface="Times New Roman"/>
                <a:cs typeface="Times New Roman"/>
              </a:rPr>
              <a:t>match.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448" y="1186688"/>
            <a:ext cx="6486144" cy="8473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0351" y="1180591"/>
            <a:ext cx="6498590" cy="8486140"/>
          </a:xfrm>
          <a:custGeom>
            <a:avLst/>
            <a:gdLst/>
            <a:ahLst/>
            <a:cxnLst/>
            <a:rect l="l" t="t" r="r" b="b"/>
            <a:pathLst>
              <a:path w="6498590" h="8486140">
                <a:moveTo>
                  <a:pt x="0" y="0"/>
                </a:moveTo>
                <a:lnTo>
                  <a:pt x="6498336" y="0"/>
                </a:lnTo>
                <a:lnTo>
                  <a:pt x="6498336" y="8485632"/>
                </a:lnTo>
                <a:lnTo>
                  <a:pt x="0" y="8485632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4255" y="973327"/>
            <a:ext cx="6513830" cy="192405"/>
          </a:xfrm>
          <a:custGeom>
            <a:avLst/>
            <a:gdLst/>
            <a:ahLst/>
            <a:cxnLst/>
            <a:rect l="l" t="t" r="r" b="b"/>
            <a:pathLst>
              <a:path w="6513830" h="192405">
                <a:moveTo>
                  <a:pt x="0" y="192024"/>
                </a:moveTo>
                <a:lnTo>
                  <a:pt x="6513576" y="192024"/>
                </a:lnTo>
                <a:lnTo>
                  <a:pt x="6513576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C4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11555" y="951483"/>
            <a:ext cx="539496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Table(6.4) </a:t>
            </a:r>
            <a:r>
              <a:rPr sz="1000" b="1" i="1" spc="-5" dirty="0">
                <a:latin typeface="Times New Roman"/>
                <a:cs typeface="Times New Roman"/>
              </a:rPr>
              <a:t>Empirical correlations </a:t>
            </a:r>
            <a:r>
              <a:rPr sz="1000" b="1" i="1" dirty="0">
                <a:latin typeface="Times New Roman"/>
                <a:cs typeface="Times New Roman"/>
              </a:rPr>
              <a:t>for the average </a:t>
            </a:r>
            <a:r>
              <a:rPr sz="1000" b="1" i="1" spc="-5" dirty="0">
                <a:latin typeface="Times New Roman"/>
                <a:cs typeface="Times New Roman"/>
              </a:rPr>
              <a:t>Nusselt number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natural </a:t>
            </a:r>
            <a:r>
              <a:rPr sz="1000" b="1" i="1" dirty="0">
                <a:latin typeface="Times New Roman"/>
                <a:cs typeface="Times New Roman"/>
              </a:rPr>
              <a:t>convection </a:t>
            </a:r>
            <a:r>
              <a:rPr sz="1000" b="1" i="1" spc="-5" dirty="0">
                <a:latin typeface="Times New Roman"/>
                <a:cs typeface="Times New Roman"/>
              </a:rPr>
              <a:t>over</a:t>
            </a:r>
            <a:r>
              <a:rPr sz="1000" b="1" i="1" spc="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surfaces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3208" y="802640"/>
            <a:ext cx="1944624" cy="1892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93791" y="7947152"/>
            <a:ext cx="1956815" cy="1536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09691" y="2984500"/>
            <a:ext cx="131381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of air </a:t>
            </a:r>
            <a:r>
              <a:rPr sz="1000" b="1" i="1" spc="-5" dirty="0">
                <a:latin typeface="Times New Roman"/>
                <a:cs typeface="Times New Roman"/>
              </a:rPr>
              <a:t>over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same</a:t>
            </a:r>
            <a:r>
              <a:rPr sz="1000" b="1" i="1" spc="-7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pipe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291" y="7382764"/>
            <a:ext cx="1620520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91440" marR="5080" indent="-79375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boundary layer on a </a:t>
            </a:r>
            <a:r>
              <a:rPr sz="1000" b="1" i="1" spc="-5" dirty="0">
                <a:latin typeface="Times New Roman"/>
                <a:cs typeface="Times New Roman"/>
              </a:rPr>
              <a:t>surface</a:t>
            </a:r>
            <a:r>
              <a:rPr sz="1000" b="1" i="1" spc="-85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is  </a:t>
            </a:r>
            <a:r>
              <a:rPr sz="1000" b="1" i="1" dirty="0">
                <a:latin typeface="Times New Roman"/>
                <a:cs typeface="Times New Roman"/>
              </a:rPr>
              <a:t>due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no-slip</a:t>
            </a:r>
            <a:r>
              <a:rPr sz="1000" b="1" i="1" spc="-7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condition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7031" y="793495"/>
            <a:ext cx="4535805" cy="9250680"/>
          </a:xfrm>
          <a:custGeom>
            <a:avLst/>
            <a:gdLst/>
            <a:ahLst/>
            <a:cxnLst/>
            <a:rect l="l" t="t" r="r" b="b"/>
            <a:pathLst>
              <a:path w="4535805" h="9250680">
                <a:moveTo>
                  <a:pt x="0" y="9250680"/>
                </a:moveTo>
                <a:lnTo>
                  <a:pt x="4535424" y="9250680"/>
                </a:lnTo>
                <a:lnTo>
                  <a:pt x="4535424" y="0"/>
                </a:lnTo>
                <a:lnTo>
                  <a:pt x="0" y="0"/>
                </a:lnTo>
                <a:lnTo>
                  <a:pt x="0" y="925068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6231" y="375411"/>
            <a:ext cx="6353810" cy="2524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 algn="just">
              <a:lnSpc>
                <a:spcPct val="100000"/>
              </a:lnSpc>
              <a:spcBef>
                <a:spcPts val="90"/>
              </a:spcBef>
              <a:tabLst>
                <a:tab pos="44088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50800" marR="1755775" algn="just">
              <a:lnSpc>
                <a:spcPct val="95800"/>
              </a:lnSpc>
              <a:buAutoNum type="arabicPlain" startAt="2"/>
              <a:tabLst>
                <a:tab pos="252095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Internal </a:t>
            </a:r>
            <a:r>
              <a:rPr sz="12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versus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External Flow:-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classified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being  </a:t>
            </a:r>
            <a:r>
              <a:rPr sz="1200" spc="-10" dirty="0">
                <a:latin typeface="Times New Roman"/>
                <a:cs typeface="Times New Roman"/>
              </a:rPr>
              <a:t>internal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external </a:t>
            </a:r>
            <a:r>
              <a:rPr sz="1200" spc="-1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whether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0" dirty="0">
                <a:latin typeface="Times New Roman"/>
                <a:cs typeface="Times New Roman"/>
              </a:rPr>
              <a:t>confined </a:t>
            </a:r>
            <a:r>
              <a:rPr sz="1200" spc="-15" dirty="0">
                <a:latin typeface="Times New Roman"/>
                <a:cs typeface="Times New Roman"/>
              </a:rPr>
              <a:t>channel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10" dirty="0">
                <a:latin typeface="Times New Roman"/>
                <a:cs typeface="Times New Roman"/>
              </a:rPr>
              <a:t>surface. 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unbounded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over 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such as a </a:t>
            </a:r>
            <a:r>
              <a:rPr sz="1200" spc="-10" dirty="0">
                <a:latin typeface="Times New Roman"/>
                <a:cs typeface="Times New Roman"/>
              </a:rPr>
              <a:t>plate,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wire,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spc="-10" dirty="0">
                <a:latin typeface="Times New Roman"/>
                <a:cs typeface="Times New Roman"/>
              </a:rPr>
              <a:t>external flow.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duct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spc="-5" dirty="0">
                <a:latin typeface="Times New Roman"/>
                <a:cs typeface="Times New Roman"/>
              </a:rPr>
              <a:t>internal </a:t>
            </a:r>
            <a:r>
              <a:rPr sz="1200" b="1" spc="-15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completely </a:t>
            </a:r>
            <a:r>
              <a:rPr sz="1200" spc="-10" dirty="0">
                <a:latin typeface="Times New Roman"/>
                <a:cs typeface="Times New Roman"/>
              </a:rPr>
              <a:t>bounded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solid  </a:t>
            </a:r>
            <a:r>
              <a:rPr sz="1200" spc="-10" dirty="0">
                <a:latin typeface="Times New Roman"/>
                <a:cs typeface="Times New Roman"/>
              </a:rPr>
              <a:t>surfaces.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internal </a:t>
            </a:r>
            <a:r>
              <a:rPr sz="1200" spc="-15" dirty="0">
                <a:latin typeface="Times New Roman"/>
                <a:cs typeface="Times New Roman"/>
              </a:rPr>
              <a:t>flow,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20" dirty="0">
                <a:latin typeface="Times New Roman"/>
                <a:cs typeface="Times New Roman"/>
              </a:rPr>
              <a:t>air flow </a:t>
            </a:r>
            <a:r>
              <a:rPr sz="1200" spc="-5" dirty="0">
                <a:latin typeface="Times New Roman"/>
                <a:cs typeface="Times New Roman"/>
              </a:rPr>
              <a:t>over an  exposed </a:t>
            </a:r>
            <a:r>
              <a:rPr sz="1200" spc="-15" dirty="0">
                <a:latin typeface="Times New Roman"/>
                <a:cs typeface="Times New Roman"/>
              </a:rPr>
              <a:t>pipe 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windy </a:t>
            </a:r>
            <a:r>
              <a:rPr sz="1200" spc="-5" dirty="0">
                <a:latin typeface="Times New Roman"/>
                <a:cs typeface="Times New Roman"/>
              </a:rPr>
              <a:t>day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external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Fig.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(6.4).</a:t>
            </a:r>
            <a:endParaRPr sz="1200">
              <a:latin typeface="Times New Roman"/>
              <a:cs typeface="Times New Roman"/>
            </a:endParaRPr>
          </a:p>
          <a:p>
            <a:pPr marL="224154" indent="-173990" algn="just">
              <a:lnSpc>
                <a:spcPts val="1345"/>
              </a:lnSpc>
              <a:buAutoNum type="arabicPlain" startAt="2"/>
              <a:tabLst>
                <a:tab pos="224790" algn="l"/>
              </a:tabLst>
            </a:pPr>
            <a:r>
              <a:rPr sz="12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Laminar</a:t>
            </a:r>
            <a:r>
              <a:rPr sz="1200" b="1" i="1" u="heavy" spc="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versus</a:t>
            </a:r>
            <a:r>
              <a:rPr sz="1200" b="1" i="1" u="heavy" spc="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Turbulent</a:t>
            </a:r>
            <a:r>
              <a:rPr sz="1200" b="1" i="1" u="heavy" spc="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Flow:-</a:t>
            </a:r>
            <a:r>
              <a:rPr sz="1200" b="1" i="1" spc="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Some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flows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smooth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orderly</a:t>
            </a:r>
            <a:endParaRPr sz="1200">
              <a:latin typeface="Times New Roman"/>
              <a:cs typeface="Times New Roman"/>
            </a:endParaRPr>
          </a:p>
          <a:p>
            <a:pPr marL="50800" marR="1755775" algn="just">
              <a:lnSpc>
                <a:spcPct val="95800"/>
              </a:lnSpc>
              <a:spcBef>
                <a:spcPts val="35"/>
              </a:spcBef>
            </a:pP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dirty="0">
                <a:latin typeface="Times New Roman"/>
                <a:cs typeface="Times New Roman"/>
              </a:rPr>
              <a:t>others </a:t>
            </a:r>
            <a:r>
              <a:rPr sz="1200" spc="-5" dirty="0">
                <a:latin typeface="Times New Roman"/>
                <a:cs typeface="Times New Roman"/>
              </a:rPr>
              <a:t>are random </a:t>
            </a:r>
            <a:r>
              <a:rPr sz="1200" spc="-15" dirty="0">
                <a:latin typeface="Times New Roman"/>
                <a:cs typeface="Times New Roman"/>
              </a:rPr>
              <a:t>and disorderly.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highly </a:t>
            </a:r>
            <a:r>
              <a:rPr sz="1200" dirty="0">
                <a:latin typeface="Times New Roman"/>
                <a:cs typeface="Times New Roman"/>
              </a:rPr>
              <a:t>ordered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 </a:t>
            </a:r>
            <a:r>
              <a:rPr sz="1200" spc="-10" dirty="0">
                <a:latin typeface="Times New Roman"/>
                <a:cs typeface="Times New Roman"/>
              </a:rPr>
              <a:t>characterized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smooth </a:t>
            </a:r>
            <a:r>
              <a:rPr sz="1200" spc="-15" dirty="0">
                <a:latin typeface="Times New Roman"/>
                <a:cs typeface="Times New Roman"/>
              </a:rPr>
              <a:t>streamlines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spc="-10" dirty="0">
                <a:latin typeface="Times New Roman"/>
                <a:cs typeface="Times New Roman"/>
              </a:rPr>
              <a:t>laminar.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high-  </a:t>
            </a:r>
            <a:r>
              <a:rPr sz="1200" spc="-15" dirty="0">
                <a:latin typeface="Times New Roman"/>
                <a:cs typeface="Times New Roman"/>
              </a:rPr>
              <a:t>viscosity  </a:t>
            </a:r>
            <a:r>
              <a:rPr sz="1200" spc="-25" dirty="0">
                <a:latin typeface="Times New Roman"/>
                <a:cs typeface="Times New Roman"/>
              </a:rPr>
              <a:t>fluids  </a:t>
            </a:r>
            <a:r>
              <a:rPr sz="1200" spc="-5" dirty="0">
                <a:latin typeface="Times New Roman"/>
                <a:cs typeface="Times New Roman"/>
              </a:rPr>
              <a:t>such  as  </a:t>
            </a:r>
            <a:r>
              <a:rPr sz="1200" spc="-20" dirty="0">
                <a:latin typeface="Times New Roman"/>
                <a:cs typeface="Times New Roman"/>
              </a:rPr>
              <a:t>oils 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spc="-10" dirty="0">
                <a:latin typeface="Times New Roman"/>
                <a:cs typeface="Times New Roman"/>
              </a:rPr>
              <a:t>low  </a:t>
            </a:r>
            <a:r>
              <a:rPr sz="1200" spc="-15" dirty="0">
                <a:latin typeface="Times New Roman"/>
                <a:cs typeface="Times New Roman"/>
              </a:rPr>
              <a:t>velocities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typically  </a:t>
            </a:r>
            <a:r>
              <a:rPr sz="1200" spc="-25" dirty="0">
                <a:latin typeface="Times New Roman"/>
                <a:cs typeface="Times New Roman"/>
              </a:rPr>
              <a:t>laminar.  </a:t>
            </a:r>
            <a:r>
              <a:rPr sz="1200" spc="-10" dirty="0">
                <a:latin typeface="Times New Roman"/>
                <a:cs typeface="Times New Roman"/>
              </a:rPr>
              <a:t> The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370"/>
              </a:lnSpc>
            </a:pPr>
            <a:r>
              <a:rPr sz="1200" spc="-25" dirty="0">
                <a:latin typeface="Times New Roman"/>
                <a:cs typeface="Times New Roman"/>
              </a:rPr>
              <a:t>highly </a:t>
            </a:r>
            <a:r>
              <a:rPr sz="1200" spc="-5" dirty="0">
                <a:latin typeface="Times New Roman"/>
                <a:cs typeface="Times New Roman"/>
              </a:rPr>
              <a:t>disordered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typically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high </a:t>
            </a:r>
            <a:r>
              <a:rPr sz="1200" spc="-15" dirty="0">
                <a:latin typeface="Times New Roman"/>
                <a:cs typeface="Times New Roman"/>
              </a:rPr>
              <a:t>velocities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500" b="1" i="1" baseline="11111" dirty="0">
                <a:latin typeface="Times New Roman"/>
                <a:cs typeface="Times New Roman"/>
              </a:rPr>
              <a:t>Fig.(6.4) </a:t>
            </a:r>
            <a:r>
              <a:rPr sz="1500" b="1" i="1" spc="-7" baseline="11111" dirty="0">
                <a:latin typeface="Times New Roman"/>
                <a:cs typeface="Times New Roman"/>
              </a:rPr>
              <a:t>Internal </a:t>
            </a:r>
            <a:r>
              <a:rPr sz="1500" b="1" i="1" baseline="11111" dirty="0">
                <a:latin typeface="Times New Roman"/>
                <a:cs typeface="Times New Roman"/>
              </a:rPr>
              <a:t>flow of water</a:t>
            </a:r>
            <a:endParaRPr sz="1500" baseline="11111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8931" y="2868676"/>
            <a:ext cx="6303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spc="-10" dirty="0">
                <a:latin typeface="Times New Roman"/>
                <a:cs typeface="Times New Roman"/>
              </a:rPr>
              <a:t>turbulent.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low-viscosity </a:t>
            </a:r>
            <a:r>
              <a:rPr sz="1200" spc="-25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such as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high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500" b="1" i="1" spc="7" baseline="25000" dirty="0">
                <a:latin typeface="Times New Roman"/>
                <a:cs typeface="Times New Roman"/>
              </a:rPr>
              <a:t>in </a:t>
            </a:r>
            <a:r>
              <a:rPr sz="1500" b="1" i="1" baseline="25000" dirty="0">
                <a:latin typeface="Times New Roman"/>
                <a:cs typeface="Times New Roman"/>
              </a:rPr>
              <a:t>a </a:t>
            </a:r>
            <a:r>
              <a:rPr sz="1500" b="1" i="1" spc="-7" baseline="25000" dirty="0">
                <a:latin typeface="Times New Roman"/>
                <a:cs typeface="Times New Roman"/>
              </a:rPr>
              <a:t>pipe </a:t>
            </a:r>
            <a:r>
              <a:rPr sz="1500" b="1" i="1" baseline="25000" dirty="0">
                <a:latin typeface="Times New Roman"/>
                <a:cs typeface="Times New Roman"/>
              </a:rPr>
              <a:t>and the </a:t>
            </a:r>
            <a:r>
              <a:rPr sz="1500" b="1" i="1" spc="-7" baseline="25000" dirty="0">
                <a:latin typeface="Times New Roman"/>
                <a:cs typeface="Times New Roman"/>
              </a:rPr>
              <a:t>external</a:t>
            </a:r>
            <a:r>
              <a:rPr sz="1500" b="1" i="1" spc="150" baseline="25000" dirty="0">
                <a:latin typeface="Times New Roman"/>
                <a:cs typeface="Times New Roman"/>
              </a:rPr>
              <a:t> </a:t>
            </a:r>
            <a:r>
              <a:rPr sz="1500" b="1" i="1" spc="-7" baseline="25000" dirty="0">
                <a:latin typeface="Times New Roman"/>
                <a:cs typeface="Times New Roman"/>
              </a:rPr>
              <a:t>flow</a:t>
            </a:r>
            <a:endParaRPr sz="1500" baseline="25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331" y="3042411"/>
            <a:ext cx="1898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velocities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typically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turbulent.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4631" y="3219195"/>
            <a:ext cx="6442075" cy="42379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52400" marR="1736725" algn="just">
              <a:lnSpc>
                <a:spcPct val="95800"/>
              </a:lnSpc>
              <a:spcBef>
                <a:spcPts val="160"/>
              </a:spcBef>
              <a:buAutoNum type="arabicPlain" startAt="4"/>
              <a:tabLst>
                <a:tab pos="326390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Natural </a:t>
            </a:r>
            <a:r>
              <a:rPr sz="12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(or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Unforced) </a:t>
            </a:r>
            <a:r>
              <a:rPr sz="12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versus Forced Flow:-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said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natural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forced, </a:t>
            </a:r>
            <a:r>
              <a:rPr sz="1200" spc="-1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how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initiated.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b="1" spc="-10" dirty="0">
                <a:latin typeface="Times New Roman"/>
                <a:cs typeface="Times New Roman"/>
              </a:rPr>
              <a:t>forced flow,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pipe by  </a:t>
            </a:r>
            <a:r>
              <a:rPr sz="1200" spc="-5" dirty="0">
                <a:latin typeface="Times New Roman"/>
                <a:cs typeface="Times New Roman"/>
              </a:rPr>
              <a:t>external </a:t>
            </a:r>
            <a:r>
              <a:rPr sz="1200" spc="-20" dirty="0">
                <a:latin typeface="Times New Roman"/>
                <a:cs typeface="Times New Roman"/>
              </a:rPr>
              <a:t>means </a:t>
            </a:r>
            <a:r>
              <a:rPr sz="1200" spc="-5" dirty="0">
                <a:latin typeface="Times New Roman"/>
                <a:cs typeface="Times New Roman"/>
              </a:rPr>
              <a:t>such as a </a:t>
            </a:r>
            <a:r>
              <a:rPr sz="1200" spc="-15" dirty="0">
                <a:latin typeface="Times New Roman"/>
                <a:cs typeface="Times New Roman"/>
              </a:rPr>
              <a:t>pump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fan.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b="1" spc="-5" dirty="0">
                <a:latin typeface="Times New Roman"/>
                <a:cs typeface="Times New Roman"/>
              </a:rPr>
              <a:t>natural </a:t>
            </a:r>
            <a:r>
              <a:rPr sz="1200" b="1" spc="-10" dirty="0">
                <a:latin typeface="Times New Roman"/>
                <a:cs typeface="Times New Roman"/>
              </a:rPr>
              <a:t>flows,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30" dirty="0">
                <a:latin typeface="Times New Roman"/>
                <a:cs typeface="Times New Roman"/>
              </a:rPr>
              <a:t>fluid 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due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natural </a:t>
            </a:r>
            <a:r>
              <a:rPr sz="1200" spc="-20" dirty="0">
                <a:latin typeface="Times New Roman"/>
                <a:cs typeface="Times New Roman"/>
              </a:rPr>
              <a:t>means </a:t>
            </a:r>
            <a:r>
              <a:rPr sz="1200" spc="-5" dirty="0">
                <a:latin typeface="Times New Roman"/>
                <a:cs typeface="Times New Roman"/>
              </a:rPr>
              <a:t>such as the </a:t>
            </a:r>
            <a:r>
              <a:rPr sz="1200" i="1" spc="-5" dirty="0">
                <a:latin typeface="Times New Roman"/>
                <a:cs typeface="Times New Roman"/>
              </a:rPr>
              <a:t>buoyancy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effect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340995" indent="-189230" algn="just">
              <a:lnSpc>
                <a:spcPts val="1345"/>
              </a:lnSpc>
              <a:buAutoNum type="arabicPlain" startAt="4"/>
              <a:tabLst>
                <a:tab pos="341630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Steady</a:t>
            </a:r>
            <a:r>
              <a:rPr sz="1200" b="1" i="1" u="heavy" spc="1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versus</a:t>
            </a:r>
            <a:r>
              <a:rPr sz="1200" b="1" i="1" u="heavy" spc="1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Unsteady</a:t>
            </a:r>
            <a:r>
              <a:rPr sz="1200" b="1" i="1" u="heavy" spc="1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(Transient)</a:t>
            </a:r>
            <a:r>
              <a:rPr sz="1200" b="1" i="1" u="heavy" spc="1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Flow:-</a:t>
            </a:r>
            <a:r>
              <a:rPr sz="1200" b="1" i="1" spc="1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term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steady</a:t>
            </a:r>
            <a:r>
              <a:rPr sz="1200" b="1" spc="15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implies</a:t>
            </a:r>
            <a:endParaRPr sz="1200">
              <a:latin typeface="Times New Roman"/>
              <a:cs typeface="Times New Roman"/>
            </a:endParaRPr>
          </a:p>
          <a:p>
            <a:pPr marL="152400" algn="just">
              <a:lnSpc>
                <a:spcPts val="1380"/>
              </a:lnSpc>
            </a:pPr>
            <a:r>
              <a:rPr sz="1200" i="1" spc="-5" dirty="0">
                <a:latin typeface="Times New Roman"/>
                <a:cs typeface="Times New Roman"/>
              </a:rPr>
              <a:t>no change </a:t>
            </a:r>
            <a:r>
              <a:rPr sz="1200" i="1" spc="-2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time.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opposite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spc="-5" dirty="0">
                <a:latin typeface="Times New Roman"/>
                <a:cs typeface="Times New Roman"/>
              </a:rPr>
              <a:t>unsteady,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transient.</a:t>
            </a:r>
            <a:endParaRPr sz="1200">
              <a:latin typeface="Times New Roman"/>
              <a:cs typeface="Times New Roman"/>
            </a:endParaRPr>
          </a:p>
          <a:p>
            <a:pPr marL="152400" marR="1745614" algn="just">
              <a:lnSpc>
                <a:spcPct val="96100"/>
              </a:lnSpc>
              <a:spcBef>
                <a:spcPts val="20"/>
              </a:spcBef>
              <a:buAutoNum type="arabicPlain" startAt="6"/>
              <a:tabLst>
                <a:tab pos="356870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One-, Two-, and Three-Dimensional </a:t>
            </a:r>
            <a:r>
              <a:rPr sz="12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Flows:-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30" dirty="0">
                <a:latin typeface="Times New Roman"/>
                <a:cs typeface="Times New Roman"/>
              </a:rPr>
              <a:t>field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best  </a:t>
            </a:r>
            <a:r>
              <a:rPr sz="1200" spc="-10" dirty="0">
                <a:latin typeface="Times New Roman"/>
                <a:cs typeface="Times New Roman"/>
              </a:rPr>
              <a:t>characterized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10" dirty="0">
                <a:latin typeface="Times New Roman"/>
                <a:cs typeface="Times New Roman"/>
              </a:rPr>
              <a:t>distribution,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a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said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one-, </a:t>
            </a:r>
            <a:r>
              <a:rPr sz="1200" spc="5" dirty="0">
                <a:latin typeface="Times New Roman"/>
                <a:cs typeface="Times New Roman"/>
              </a:rPr>
              <a:t>two-, or </a:t>
            </a:r>
            <a:r>
              <a:rPr sz="1200" spc="-15" dirty="0">
                <a:latin typeface="Times New Roman"/>
                <a:cs typeface="Times New Roman"/>
              </a:rPr>
              <a:t>three-dimensional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b="1" i="1" spc="-5" dirty="0">
                <a:latin typeface="Times New Roman"/>
                <a:cs typeface="Times New Roman"/>
              </a:rPr>
              <a:t>V </a:t>
            </a:r>
            <a:r>
              <a:rPr sz="1200" spc="-15" dirty="0">
                <a:latin typeface="Times New Roman"/>
                <a:cs typeface="Times New Roman"/>
              </a:rPr>
              <a:t>varies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one, </a:t>
            </a:r>
            <a:r>
              <a:rPr sz="1200" spc="5" dirty="0">
                <a:latin typeface="Times New Roman"/>
                <a:cs typeface="Times New Roman"/>
              </a:rPr>
              <a:t>two,  or </a:t>
            </a:r>
            <a:r>
              <a:rPr sz="1200" spc="-5" dirty="0">
                <a:latin typeface="Times New Roman"/>
                <a:cs typeface="Times New Roman"/>
              </a:rPr>
              <a:t>three </a:t>
            </a:r>
            <a:r>
              <a:rPr sz="1200" spc="-15" dirty="0">
                <a:latin typeface="Times New Roman"/>
                <a:cs typeface="Times New Roman"/>
              </a:rPr>
              <a:t>primary </a:t>
            </a:r>
            <a:r>
              <a:rPr sz="1200" spc="-20" dirty="0">
                <a:latin typeface="Times New Roman"/>
                <a:cs typeface="Times New Roman"/>
              </a:rPr>
              <a:t>dimensions,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respectively.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52400" marR="3935729" algn="just">
              <a:lnSpc>
                <a:spcPts val="1510"/>
              </a:lnSpc>
            </a:pPr>
            <a:r>
              <a:rPr sz="1300" b="1" i="1" dirty="0">
                <a:latin typeface="Times New Roman"/>
                <a:cs typeface="Times New Roman"/>
              </a:rPr>
              <a:t>6.3- </a:t>
            </a:r>
            <a:r>
              <a:rPr sz="1300" b="1" i="1" spc="-5" dirty="0">
                <a:latin typeface="Times New Roman"/>
                <a:cs typeface="Times New Roman"/>
              </a:rPr>
              <a:t>Boundary Layer </a:t>
            </a:r>
            <a:r>
              <a:rPr sz="1300" b="1" i="1" spc="-10" dirty="0">
                <a:latin typeface="Times New Roman"/>
                <a:cs typeface="Times New Roman"/>
              </a:rPr>
              <a:t>Development  </a:t>
            </a:r>
            <a:r>
              <a:rPr sz="1300" b="1" i="1" dirty="0">
                <a:latin typeface="Times New Roman"/>
                <a:cs typeface="Times New Roman"/>
              </a:rPr>
              <a:t>6.3.1- </a:t>
            </a:r>
            <a:r>
              <a:rPr sz="1300" b="1" i="1" spc="-10" dirty="0">
                <a:latin typeface="Times New Roman"/>
                <a:cs typeface="Times New Roman"/>
              </a:rPr>
              <a:t>Velocity </a:t>
            </a:r>
            <a:r>
              <a:rPr sz="1300" b="1" i="1" spc="-5" dirty="0">
                <a:latin typeface="Times New Roman"/>
                <a:cs typeface="Times New Roman"/>
              </a:rPr>
              <a:t>Boundary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Layer</a:t>
            </a:r>
            <a:endParaRPr sz="1300">
              <a:latin typeface="Times New Roman"/>
              <a:cs typeface="Times New Roman"/>
            </a:endParaRPr>
          </a:p>
          <a:p>
            <a:pPr marL="353060" algn="just">
              <a:lnSpc>
                <a:spcPts val="1270"/>
              </a:lnSpc>
            </a:pPr>
            <a:r>
              <a:rPr sz="1200" spc="-10" dirty="0">
                <a:latin typeface="Times New Roman"/>
                <a:cs typeface="Times New Roman"/>
              </a:rPr>
              <a:t>The presence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felt  </a:t>
            </a:r>
            <a:r>
              <a:rPr sz="1200" spc="-5" dirty="0">
                <a:latin typeface="Times New Roman"/>
                <a:cs typeface="Times New Roman"/>
              </a:rPr>
              <a:t>up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some normal distance </a:t>
            </a:r>
            <a:r>
              <a:rPr sz="1200" b="1" i="1" spc="-5" dirty="0">
                <a:latin typeface="Times New Roman"/>
                <a:cs typeface="Times New Roman"/>
              </a:rPr>
              <a:t>δ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52400" marR="1737995" algn="just">
              <a:lnSpc>
                <a:spcPct val="96000"/>
              </a:lnSpc>
              <a:spcBef>
                <a:spcPts val="25"/>
              </a:spcBef>
            </a:pP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beyond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free-stream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∞ </a:t>
            </a:r>
            <a:r>
              <a:rPr sz="1200" spc="-20" dirty="0">
                <a:latin typeface="Times New Roman"/>
                <a:cs typeface="Times New Roman"/>
              </a:rPr>
              <a:t>remains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essentially  </a:t>
            </a:r>
            <a:r>
              <a:rPr sz="1200" spc="-10" dirty="0">
                <a:latin typeface="Times New Roman"/>
                <a:cs typeface="Times New Roman"/>
              </a:rPr>
              <a:t>unchanged.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 result, the </a:t>
            </a:r>
            <a:r>
              <a:rPr sz="1200" b="1" i="1" spc="-10" dirty="0">
                <a:latin typeface="Times New Roman"/>
                <a:cs typeface="Times New Roman"/>
              </a:rPr>
              <a:t>x</a:t>
            </a:r>
            <a:r>
              <a:rPr sz="1200" spc="-10" dirty="0">
                <a:latin typeface="Times New Roman"/>
                <a:cs typeface="Times New Roman"/>
              </a:rPr>
              <a:t>-component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velocity,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i="1" spc="-5" dirty="0">
                <a:latin typeface="Times New Roman"/>
                <a:cs typeface="Times New Roman"/>
              </a:rPr>
              <a:t>,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vary 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0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y = 0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nearly </a:t>
            </a:r>
            <a:r>
              <a:rPr sz="1200" b="1" i="1" spc="-5" dirty="0">
                <a:latin typeface="Times New Roman"/>
                <a:cs typeface="Times New Roman"/>
              </a:rPr>
              <a:t>u</a:t>
            </a:r>
            <a:r>
              <a:rPr sz="1200" b="1" i="1" spc="-7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y = δ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Fig.(6.5). The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bounded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i="1" spc="-5" dirty="0">
                <a:latin typeface="Times New Roman"/>
                <a:cs typeface="Times New Roman"/>
              </a:rPr>
              <a:t>δ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effects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viscous  </a:t>
            </a:r>
            <a:r>
              <a:rPr sz="1200" spc="-15" dirty="0">
                <a:latin typeface="Times New Roman"/>
                <a:cs typeface="Times New Roman"/>
              </a:rPr>
              <a:t>shearing </a:t>
            </a:r>
            <a:r>
              <a:rPr sz="1200" spc="-5" dirty="0">
                <a:latin typeface="Times New Roman"/>
                <a:cs typeface="Times New Roman"/>
              </a:rPr>
              <a:t>forces caused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5" dirty="0">
                <a:latin typeface="Times New Roman"/>
                <a:cs typeface="Times New Roman"/>
              </a:rPr>
              <a:t>viscosity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5" dirty="0">
                <a:latin typeface="Times New Roman"/>
                <a:cs typeface="Times New Roman"/>
              </a:rPr>
              <a:t>felt 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velocity  boundary </a:t>
            </a:r>
            <a:r>
              <a:rPr sz="1200" b="1" spc="-15" dirty="0">
                <a:latin typeface="Times New Roman"/>
                <a:cs typeface="Times New Roman"/>
              </a:rPr>
              <a:t>layer.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boundary layer thickness, </a:t>
            </a:r>
            <a:r>
              <a:rPr sz="1200" b="1" i="1" dirty="0">
                <a:latin typeface="Times New Roman"/>
                <a:cs typeface="Times New Roman"/>
              </a:rPr>
              <a:t>δ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typically defined </a:t>
            </a:r>
            <a:r>
              <a:rPr sz="1200" spc="-5" dirty="0">
                <a:latin typeface="Times New Roman"/>
                <a:cs typeface="Times New Roman"/>
              </a:rPr>
              <a:t>as  the </a:t>
            </a:r>
            <a:r>
              <a:rPr sz="1200" spc="-10" dirty="0">
                <a:latin typeface="Times New Roman"/>
                <a:cs typeface="Times New Roman"/>
              </a:rPr>
              <a:t>distance </a:t>
            </a:r>
            <a:r>
              <a:rPr sz="1200" b="1" i="1" spc="-5" dirty="0">
                <a:latin typeface="Times New Roman"/>
                <a:cs typeface="Times New Roman"/>
              </a:rPr>
              <a:t>y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b="1" i="1" spc="-5" dirty="0">
                <a:latin typeface="Times New Roman"/>
                <a:cs typeface="Times New Roman"/>
              </a:rPr>
              <a:t>u = </a:t>
            </a:r>
            <a:r>
              <a:rPr sz="1200" b="1" i="1" dirty="0">
                <a:latin typeface="Times New Roman"/>
                <a:cs typeface="Times New Roman"/>
              </a:rPr>
              <a:t>0.99u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hypothetical </a:t>
            </a:r>
            <a:r>
              <a:rPr sz="1200" spc="-30" dirty="0">
                <a:latin typeface="Times New Roman"/>
                <a:cs typeface="Times New Roman"/>
              </a:rPr>
              <a:t>line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u   =</a:t>
            </a:r>
            <a:r>
              <a:rPr sz="1200" b="1" i="1" spc="29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0.99u</a:t>
            </a:r>
            <a:r>
              <a:rPr sz="1200" b="1" i="1" baseline="-10416" dirty="0">
                <a:latin typeface="Times New Roman"/>
                <a:cs typeface="Times New Roman"/>
              </a:rPr>
              <a:t>∞    </a:t>
            </a:r>
            <a:r>
              <a:rPr sz="1200" spc="-20" dirty="0">
                <a:latin typeface="Times New Roman"/>
                <a:cs typeface="Times New Roman"/>
              </a:rPr>
              <a:t>divides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  a  </a:t>
            </a:r>
            <a:r>
              <a:rPr sz="1200" spc="-10" dirty="0">
                <a:latin typeface="Times New Roman"/>
                <a:cs typeface="Times New Roman"/>
              </a:rPr>
              <a:t>plate  </a:t>
            </a:r>
            <a:r>
              <a:rPr sz="1200" spc="-15" dirty="0">
                <a:latin typeface="Times New Roman"/>
                <a:cs typeface="Times New Roman"/>
              </a:rPr>
              <a:t>into   </a:t>
            </a:r>
            <a:r>
              <a:rPr sz="1200" spc="5" dirty="0">
                <a:latin typeface="Times New Roman"/>
                <a:cs typeface="Times New Roman"/>
              </a:rPr>
              <a:t>two  </a:t>
            </a:r>
            <a:r>
              <a:rPr sz="1200" spc="-10" dirty="0">
                <a:latin typeface="Times New Roman"/>
                <a:cs typeface="Times New Roman"/>
              </a:rPr>
              <a:t>regions: 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52400" algn="just">
              <a:lnSpc>
                <a:spcPts val="1370"/>
              </a:lnSpc>
            </a:pPr>
            <a:r>
              <a:rPr sz="1200" b="1" spc="-5" dirty="0">
                <a:latin typeface="Times New Roman"/>
                <a:cs typeface="Times New Roman"/>
              </a:rPr>
              <a:t>boundary </a:t>
            </a:r>
            <a:r>
              <a:rPr sz="1200" b="1" spc="-10" dirty="0">
                <a:latin typeface="Times New Roman"/>
                <a:cs typeface="Times New Roman"/>
              </a:rPr>
              <a:t>layer region,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viscous </a:t>
            </a:r>
            <a:r>
              <a:rPr sz="1200" spc="-15" dirty="0">
                <a:latin typeface="Times New Roman"/>
                <a:cs typeface="Times New Roman"/>
              </a:rPr>
              <a:t>effects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500" b="1" i="1" baseline="16666" dirty="0">
                <a:latin typeface="Times New Roman"/>
                <a:cs typeface="Times New Roman"/>
              </a:rPr>
              <a:t>Fig.(6.5) The </a:t>
            </a:r>
            <a:r>
              <a:rPr sz="1500" b="1" i="1" spc="-7" baseline="16666" dirty="0">
                <a:latin typeface="Times New Roman"/>
                <a:cs typeface="Times New Roman"/>
              </a:rPr>
              <a:t>development </a:t>
            </a:r>
            <a:r>
              <a:rPr sz="1500" b="1" i="1" baseline="16666" dirty="0">
                <a:latin typeface="Times New Roman"/>
                <a:cs typeface="Times New Roman"/>
              </a:rPr>
              <a:t>of</a:t>
            </a:r>
            <a:r>
              <a:rPr sz="1500" b="1" i="1" spc="270" baseline="16666" dirty="0">
                <a:latin typeface="Times New Roman"/>
                <a:cs typeface="Times New Roman"/>
              </a:rPr>
              <a:t> </a:t>
            </a:r>
            <a:r>
              <a:rPr sz="1500" b="1" i="1" baseline="16666" dirty="0">
                <a:latin typeface="Times New Roman"/>
                <a:cs typeface="Times New Roman"/>
              </a:rPr>
              <a:t>a</a:t>
            </a:r>
            <a:endParaRPr sz="1500" baseline="16666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4331" y="7425435"/>
            <a:ext cx="4563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changes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significant,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unviscous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flow</a:t>
            </a:r>
            <a:r>
              <a:rPr sz="1200" b="1" spc="4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region,</a:t>
            </a:r>
            <a:r>
              <a:rPr sz="1200" b="1" spc="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331" y="7599171"/>
            <a:ext cx="4570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frictional effects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5" dirty="0">
                <a:latin typeface="Times New Roman"/>
                <a:cs typeface="Times New Roman"/>
              </a:rPr>
              <a:t>negligible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20" dirty="0">
                <a:latin typeface="Times New Roman"/>
                <a:cs typeface="Times New Roman"/>
              </a:rPr>
              <a:t>remains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essentially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4331" y="7699756"/>
            <a:ext cx="2195830" cy="5645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spc="-5" dirty="0">
                <a:latin typeface="Times New Roman"/>
                <a:cs typeface="Times New Roman"/>
              </a:rPr>
              <a:t>constant.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300" b="1" i="1" dirty="0">
                <a:latin typeface="Times New Roman"/>
                <a:cs typeface="Times New Roman"/>
              </a:rPr>
              <a:t>6.3.2- </a:t>
            </a:r>
            <a:r>
              <a:rPr sz="1300" b="1" i="1" spc="-5" dirty="0">
                <a:latin typeface="Times New Roman"/>
                <a:cs typeface="Times New Roman"/>
              </a:rPr>
              <a:t>Thermal Boundary</a:t>
            </a:r>
            <a:r>
              <a:rPr sz="1300" b="1" i="1" spc="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Layer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8131" y="8227059"/>
            <a:ext cx="471424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8900" marR="73660" indent="19812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boundary layer </a:t>
            </a:r>
            <a:r>
              <a:rPr sz="1200" spc="-10" dirty="0">
                <a:latin typeface="Times New Roman"/>
                <a:cs typeface="Times New Roman"/>
              </a:rPr>
              <a:t>develops when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20" dirty="0">
                <a:latin typeface="Times New Roman"/>
                <a:cs typeface="Times New Roman"/>
              </a:rPr>
              <a:t>specified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temperature, as 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Fig.(6.6), So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over an </a:t>
            </a:r>
            <a:r>
              <a:rPr sz="1200" spc="-10" dirty="0">
                <a:latin typeface="Times New Roman"/>
                <a:cs typeface="Times New Roman"/>
              </a:rPr>
              <a:t>isothermal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at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i="1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particles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15" dirty="0">
                <a:latin typeface="Times New Roman"/>
                <a:cs typeface="Times New Roman"/>
              </a:rPr>
              <a:t>adjacent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reach </a:t>
            </a:r>
            <a:r>
              <a:rPr sz="1200" spc="-10" dirty="0">
                <a:latin typeface="Times New Roman"/>
                <a:cs typeface="Times New Roman"/>
              </a:rPr>
              <a:t>thermal  </a:t>
            </a:r>
            <a:r>
              <a:rPr sz="1200" spc="-20" dirty="0">
                <a:latin typeface="Times New Roman"/>
                <a:cs typeface="Times New Roman"/>
              </a:rPr>
              <a:t>equilibrium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and 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i="1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These 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10" dirty="0">
                <a:latin typeface="Times New Roman"/>
                <a:cs typeface="Times New Roman"/>
              </a:rPr>
              <a:t>particles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then </a:t>
            </a:r>
            <a:r>
              <a:rPr sz="1200" spc="-15" dirty="0">
                <a:latin typeface="Times New Roman"/>
                <a:cs typeface="Times New Roman"/>
              </a:rPr>
              <a:t>exchange </a:t>
            </a:r>
            <a:r>
              <a:rPr sz="1200" spc="-10" dirty="0">
                <a:latin typeface="Times New Roman"/>
                <a:cs typeface="Times New Roman"/>
              </a:rPr>
              <a:t>energy 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particles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4331" y="9455404"/>
            <a:ext cx="4567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adjoining-fluid </a:t>
            </a:r>
            <a:r>
              <a:rPr sz="1200" spc="-20" dirty="0">
                <a:latin typeface="Times New Roman"/>
                <a:cs typeface="Times New Roman"/>
              </a:rPr>
              <a:t>layer,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on.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 result, a temperature </a:t>
            </a:r>
            <a:r>
              <a:rPr sz="1200" spc="-20" dirty="0">
                <a:latin typeface="Times New Roman"/>
                <a:cs typeface="Times New Roman"/>
              </a:rPr>
              <a:t>profile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will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4331" y="9808971"/>
            <a:ext cx="4442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sufficiently far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0" dirty="0">
                <a:latin typeface="Times New Roman"/>
                <a:cs typeface="Times New Roman"/>
              </a:rPr>
              <a:t>surface. 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region over the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69408" y="5889752"/>
            <a:ext cx="1984247" cy="1255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15203" y="9537700"/>
            <a:ext cx="15030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Fig.(6.6) Thermal</a:t>
            </a:r>
            <a:r>
              <a:rPr sz="1000" b="1" i="1" spc="-9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boundary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111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98931" y="9629140"/>
            <a:ext cx="6330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develop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field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ranges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500" b="1" i="1" baseline="-13888" dirty="0">
                <a:latin typeface="Times New Roman"/>
                <a:cs typeface="Times New Roman"/>
              </a:rPr>
              <a:t>layer on a </a:t>
            </a:r>
            <a:r>
              <a:rPr sz="1500" b="1" i="1" spc="-7" baseline="-13888" dirty="0">
                <a:latin typeface="Times New Roman"/>
                <a:cs typeface="Times New Roman"/>
              </a:rPr>
              <a:t>flat plate (the fluid </a:t>
            </a:r>
            <a:r>
              <a:rPr sz="1500" b="1" i="1" spc="7" baseline="-13888" dirty="0">
                <a:latin typeface="Times New Roman"/>
                <a:cs typeface="Times New Roman"/>
              </a:rPr>
              <a:t>is</a:t>
            </a:r>
            <a:endParaRPr sz="1500" baseline="-13888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90820" y="9833356"/>
            <a:ext cx="155194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hotter than the </a:t>
            </a:r>
            <a:r>
              <a:rPr sz="1000" b="1" i="1" spc="-5" dirty="0">
                <a:latin typeface="Times New Roman"/>
                <a:cs typeface="Times New Roman"/>
              </a:rPr>
              <a:t>plate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surface)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6464" y="955039"/>
            <a:ext cx="1801367" cy="975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30367" y="7605776"/>
            <a:ext cx="1807463" cy="1027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242052" y="8720835"/>
            <a:ext cx="1803400" cy="7677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ctr">
              <a:lnSpc>
                <a:spcPct val="96500"/>
              </a:lnSpc>
              <a:spcBef>
                <a:spcPts val="150"/>
              </a:spcBef>
            </a:pPr>
            <a:r>
              <a:rPr sz="1000" b="1" i="1" dirty="0">
                <a:latin typeface="Times New Roman"/>
                <a:cs typeface="Times New Roman"/>
              </a:rPr>
              <a:t>Fig.(6.36) Radiation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r>
              <a:rPr sz="1000" b="1" i="1" spc="-9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transfer 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spc="-5" dirty="0">
                <a:latin typeface="Times New Roman"/>
                <a:cs typeface="Times New Roman"/>
              </a:rPr>
              <a:t>usually comparable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natural  </a:t>
            </a:r>
            <a:r>
              <a:rPr sz="1000" b="1" i="1" dirty="0">
                <a:latin typeface="Times New Roman"/>
                <a:cs typeface="Times New Roman"/>
              </a:rPr>
              <a:t>convection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magnitude and  </a:t>
            </a:r>
            <a:r>
              <a:rPr sz="1000" b="1" i="1" spc="-5" dirty="0">
                <a:latin typeface="Times New Roman"/>
                <a:cs typeface="Times New Roman"/>
              </a:rPr>
              <a:t>should </a:t>
            </a:r>
            <a:r>
              <a:rPr sz="1000" b="1" i="1" dirty="0">
                <a:latin typeface="Times New Roman"/>
                <a:cs typeface="Times New Roman"/>
              </a:rPr>
              <a:t>be considered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spc="-5" dirty="0">
                <a:latin typeface="Times New Roman"/>
                <a:cs typeface="Times New Roman"/>
              </a:rPr>
              <a:t>heat 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analysis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71235" y="1978660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5725" marR="5080" indent="-7366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Fig.(6.35)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6.10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7031" y="732790"/>
            <a:ext cx="4593336" cy="9277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98135" y="1070863"/>
            <a:ext cx="213360" cy="170815"/>
          </a:xfrm>
          <a:custGeom>
            <a:avLst/>
            <a:gdLst/>
            <a:ahLst/>
            <a:cxnLst/>
            <a:rect l="l" t="t" r="r" b="b"/>
            <a:pathLst>
              <a:path w="213360" h="170815">
                <a:moveTo>
                  <a:pt x="0" y="170688"/>
                </a:moveTo>
                <a:lnTo>
                  <a:pt x="213360" y="170688"/>
                </a:lnTo>
                <a:lnTo>
                  <a:pt x="213360" y="0"/>
                </a:lnTo>
                <a:lnTo>
                  <a:pt x="0" y="0"/>
                </a:lnTo>
                <a:lnTo>
                  <a:pt x="0" y="17068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885435" y="1049020"/>
            <a:ext cx="2286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 Narrow"/>
                <a:cs typeface="Arial Narrow"/>
              </a:rPr>
              <a:t>F</a:t>
            </a:r>
            <a:r>
              <a:rPr sz="1100" b="1" spc="-15" dirty="0">
                <a:latin typeface="Arial Narrow"/>
                <a:cs typeface="Arial Narrow"/>
              </a:rPr>
              <a:t>i</a:t>
            </a:r>
            <a:r>
              <a:rPr sz="1100" b="1" dirty="0">
                <a:latin typeface="Arial Narrow"/>
                <a:cs typeface="Arial Narrow"/>
              </a:rPr>
              <a:t>g.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138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19327" y="1250696"/>
            <a:ext cx="533400" cy="17081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dirty="0">
                <a:latin typeface="Arial Narrow"/>
                <a:cs typeface="Arial Narrow"/>
              </a:rPr>
              <a:t>(6.35).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13688" y="827024"/>
            <a:ext cx="335280" cy="20129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b="1" i="1" spc="5" dirty="0">
                <a:solidFill>
                  <a:srgbClr val="F71B8E"/>
                </a:solidFill>
                <a:latin typeface="Arial"/>
                <a:cs typeface="Arial"/>
              </a:rPr>
              <a:t>6</a:t>
            </a:r>
            <a:r>
              <a:rPr sz="1100" b="1" i="1" dirty="0">
                <a:solidFill>
                  <a:srgbClr val="F71B8E"/>
                </a:solidFill>
                <a:latin typeface="Arial"/>
                <a:cs typeface="Arial"/>
              </a:rPr>
              <a:t>.</a:t>
            </a:r>
            <a:r>
              <a:rPr sz="1100" b="1" i="1" spc="-15" dirty="0">
                <a:solidFill>
                  <a:srgbClr val="F71B8E"/>
                </a:solidFill>
                <a:latin typeface="Arial"/>
                <a:cs typeface="Arial"/>
              </a:rPr>
              <a:t>1</a:t>
            </a:r>
            <a:r>
              <a:rPr sz="1100" b="1" i="1" spc="10" dirty="0">
                <a:solidFill>
                  <a:srgbClr val="F71B8E"/>
                </a:solidFill>
                <a:latin typeface="Arial"/>
                <a:cs typeface="Arial"/>
              </a:rPr>
              <a:t>0</a:t>
            </a:r>
            <a:r>
              <a:rPr sz="1100" b="1" i="1" dirty="0">
                <a:solidFill>
                  <a:srgbClr val="F71B8E"/>
                </a:solidFill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57600" y="8190992"/>
            <a:ext cx="856615" cy="17081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as </a:t>
            </a:r>
            <a:r>
              <a:rPr sz="1100" b="1" spc="-10" dirty="0">
                <a:latin typeface="Arial Narrow"/>
                <a:cs typeface="Arial Narrow"/>
              </a:rPr>
              <a:t>in</a:t>
            </a:r>
            <a:r>
              <a:rPr sz="1100" b="1" spc="-80" dirty="0">
                <a:latin typeface="Arial Narrow"/>
                <a:cs typeface="Arial Narrow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Fig.(6.36);</a:t>
            </a:r>
            <a:endParaRPr sz="11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0936" y="723900"/>
            <a:ext cx="4626864" cy="932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31975" y="823975"/>
            <a:ext cx="332740" cy="19812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b="1" i="1" spc="5" dirty="0">
                <a:solidFill>
                  <a:srgbClr val="F71B8E"/>
                </a:solidFill>
                <a:latin typeface="Arial"/>
                <a:cs typeface="Arial"/>
              </a:rPr>
              <a:t>6</a:t>
            </a:r>
            <a:r>
              <a:rPr sz="1100" b="1" i="1" dirty="0">
                <a:solidFill>
                  <a:srgbClr val="F71B8E"/>
                </a:solidFill>
                <a:latin typeface="Arial"/>
                <a:cs typeface="Arial"/>
              </a:rPr>
              <a:t>.</a:t>
            </a:r>
            <a:r>
              <a:rPr sz="1100" b="1" i="1" spc="-15" dirty="0">
                <a:solidFill>
                  <a:srgbClr val="F71B8E"/>
                </a:solidFill>
                <a:latin typeface="Arial"/>
                <a:cs typeface="Arial"/>
              </a:rPr>
              <a:t>1</a:t>
            </a:r>
            <a:r>
              <a:rPr sz="1100" b="1" i="1" spc="10" dirty="0">
                <a:solidFill>
                  <a:srgbClr val="F71B8E"/>
                </a:solidFill>
                <a:latin typeface="Arial"/>
                <a:cs typeface="Arial"/>
              </a:rPr>
              <a:t>1</a:t>
            </a:r>
            <a:r>
              <a:rPr sz="1100" b="1" i="1" dirty="0">
                <a:solidFill>
                  <a:srgbClr val="F71B8E"/>
                </a:solidFill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86127" y="1397000"/>
            <a:ext cx="353695" cy="17081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dirty="0">
                <a:latin typeface="Arial Narrow"/>
                <a:cs typeface="Arial Narrow"/>
              </a:rPr>
              <a:t>(6.37).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73040" y="985519"/>
            <a:ext cx="1664208" cy="3368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559044" y="4377436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5725" marR="5080" indent="-7366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Fig.(6.37)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6.11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139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0936" y="735330"/>
            <a:ext cx="4962144" cy="7117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20159" y="747268"/>
            <a:ext cx="3152775" cy="1787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900"/>
              </a:lnSpc>
              <a:spcBef>
                <a:spcPts val="160"/>
              </a:spcBef>
              <a:tabLst>
                <a:tab pos="207137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6.5-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top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passenger car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train </a:t>
            </a:r>
            <a:r>
              <a:rPr sz="1200" spc="-10" dirty="0">
                <a:latin typeface="Times New Roman"/>
                <a:cs typeface="Times New Roman"/>
              </a:rPr>
              <a:t>moving </a:t>
            </a:r>
            <a:r>
              <a:rPr sz="1200" spc="-5" dirty="0">
                <a:latin typeface="Times New Roman"/>
                <a:cs typeface="Times New Roman"/>
              </a:rPr>
              <a:t>at a velocity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70km/h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2.8m  </a:t>
            </a:r>
            <a:r>
              <a:rPr sz="1200" spc="-10" dirty="0">
                <a:latin typeface="Times New Roman"/>
                <a:cs typeface="Times New Roman"/>
              </a:rPr>
              <a:t>wide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8m </a:t>
            </a:r>
            <a:r>
              <a:rPr sz="1200" spc="-15" dirty="0">
                <a:latin typeface="Times New Roman"/>
                <a:cs typeface="Times New Roman"/>
              </a:rPr>
              <a:t>long.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top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absorbing  solar radiation 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200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ambient </a:t>
            </a:r>
            <a:r>
              <a:rPr sz="1200" spc="-5" dirty="0">
                <a:latin typeface="Times New Roman"/>
                <a:cs typeface="Times New Roman"/>
              </a:rPr>
              <a:t>air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. Assuming  the </a:t>
            </a:r>
            <a:r>
              <a:rPr sz="1200" dirty="0">
                <a:latin typeface="Times New Roman"/>
                <a:cs typeface="Times New Roman"/>
              </a:rPr>
              <a:t>roof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car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perfectly insulated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radiation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exchange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surroundings 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small relative to convection, determine the  equilibrium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top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car.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35.1C°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0159" y="4078732"/>
            <a:ext cx="3156585" cy="54692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5085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6.6-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15cm×15cm </a:t>
            </a:r>
            <a:r>
              <a:rPr sz="1200" spc="-15" dirty="0">
                <a:latin typeface="Times New Roman"/>
                <a:cs typeface="Times New Roman"/>
              </a:rPr>
              <a:t>circuit </a:t>
            </a:r>
            <a:r>
              <a:rPr sz="1200" spc="-5" dirty="0">
                <a:latin typeface="Times New Roman"/>
                <a:cs typeface="Times New Roman"/>
              </a:rPr>
              <a:t>board dissipating </a:t>
            </a:r>
            <a:r>
              <a:rPr sz="1200" b="1" i="1" spc="-5" dirty="0">
                <a:latin typeface="Times New Roman"/>
                <a:cs typeface="Times New Roman"/>
              </a:rPr>
              <a:t>15W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5" dirty="0">
                <a:latin typeface="Times New Roman"/>
                <a:cs typeface="Times New Roman"/>
              </a:rPr>
              <a:t>uniformly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cooled by </a:t>
            </a:r>
            <a:r>
              <a:rPr sz="1200" spc="-10" dirty="0">
                <a:latin typeface="Times New Roman"/>
                <a:cs typeface="Times New Roman"/>
              </a:rPr>
              <a:t>air, </a:t>
            </a:r>
            <a:r>
              <a:rPr sz="1200" dirty="0">
                <a:latin typeface="Times New Roman"/>
                <a:cs typeface="Times New Roman"/>
              </a:rPr>
              <a:t>which  </a:t>
            </a:r>
            <a:r>
              <a:rPr sz="1200" spc="-5" dirty="0">
                <a:latin typeface="Times New Roman"/>
                <a:cs typeface="Times New Roman"/>
              </a:rPr>
              <a:t>approaches the </a:t>
            </a:r>
            <a:r>
              <a:rPr sz="1200" spc="-10" dirty="0">
                <a:latin typeface="Times New Roman"/>
                <a:cs typeface="Times New Roman"/>
              </a:rPr>
              <a:t>circuit </a:t>
            </a:r>
            <a:r>
              <a:rPr sz="1200" spc="-5" dirty="0">
                <a:latin typeface="Times New Roman"/>
                <a:cs typeface="Times New Roman"/>
              </a:rPr>
              <a:t>board at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 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5m/s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Disregarding </a:t>
            </a:r>
            <a:r>
              <a:rPr sz="1200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back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board,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electronic</a:t>
            </a:r>
            <a:r>
              <a:rPr sz="1200" spc="2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components</a:t>
            </a:r>
            <a:endParaRPr sz="1200">
              <a:latin typeface="Times New Roman"/>
              <a:cs typeface="Times New Roman"/>
            </a:endParaRPr>
          </a:p>
          <a:p>
            <a:pPr marL="50800" marR="45085" algn="just">
              <a:lnSpc>
                <a:spcPct val="95600"/>
              </a:lnSpc>
              <a:spcBef>
                <a:spcPts val="15"/>
              </a:spcBef>
              <a:tabLst>
                <a:tab pos="150114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leading </a:t>
            </a:r>
            <a:r>
              <a:rPr sz="1200" spc="-5" dirty="0">
                <a:latin typeface="Times New Roman"/>
                <a:cs typeface="Times New Roman"/>
              </a:rPr>
              <a:t>edge 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end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board. </a:t>
            </a:r>
            <a:r>
              <a:rPr sz="1200" spc="-10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turbulent since the  electronic </a:t>
            </a:r>
            <a:r>
              <a:rPr sz="1200" dirty="0">
                <a:latin typeface="Times New Roman"/>
                <a:cs typeface="Times New Roman"/>
              </a:rPr>
              <a:t>components </a:t>
            </a:r>
            <a:r>
              <a:rPr sz="1200" spc="-5" dirty="0">
                <a:latin typeface="Times New Roman"/>
                <a:cs typeface="Times New Roman"/>
              </a:rPr>
              <a:t>are expected to </a:t>
            </a:r>
            <a:r>
              <a:rPr sz="1200" spc="-15" dirty="0">
                <a:latin typeface="Times New Roman"/>
                <a:cs typeface="Times New Roman"/>
              </a:rPr>
              <a:t>act </a:t>
            </a:r>
            <a:r>
              <a:rPr sz="1200" spc="-5" dirty="0">
                <a:latin typeface="Times New Roman"/>
                <a:cs typeface="Times New Roman"/>
              </a:rPr>
              <a:t>as  turbulators.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45.9C°,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47.0C°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50800" marR="43180" algn="just">
              <a:lnSpc>
                <a:spcPct val="959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6.7-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refrigeration truck </a:t>
            </a:r>
            <a:r>
              <a:rPr sz="1200" spc="-5" dirty="0">
                <a:latin typeface="Times New Roman"/>
                <a:cs typeface="Times New Roman"/>
              </a:rPr>
              <a:t>traveling at  </a:t>
            </a:r>
            <a:r>
              <a:rPr sz="1200" b="1" i="1" dirty="0">
                <a:latin typeface="Times New Roman"/>
                <a:cs typeface="Times New Roman"/>
              </a:rPr>
              <a:t>55mph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location where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80F°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refrigerated </a:t>
            </a:r>
            <a:r>
              <a:rPr sz="1200" spc="-5" dirty="0">
                <a:latin typeface="Times New Roman"/>
                <a:cs typeface="Times New Roman"/>
              </a:rPr>
              <a:t>compartment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truck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considered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9ft</a:t>
            </a:r>
            <a:r>
              <a:rPr sz="1200" spc="-5" dirty="0">
                <a:latin typeface="Times New Roman"/>
                <a:cs typeface="Times New Roman"/>
              </a:rPr>
              <a:t>-wide, </a:t>
            </a:r>
            <a:r>
              <a:rPr sz="1200" b="1" i="1" spc="-5" dirty="0">
                <a:latin typeface="Times New Roman"/>
                <a:cs typeface="Times New Roman"/>
              </a:rPr>
              <a:t>8ft</a:t>
            </a:r>
            <a:r>
              <a:rPr sz="1200" spc="-5" dirty="0">
                <a:latin typeface="Times New Roman"/>
                <a:cs typeface="Times New Roman"/>
              </a:rPr>
              <a:t>-high, and  </a:t>
            </a:r>
            <a:r>
              <a:rPr sz="1200" b="1" i="1" spc="-5" dirty="0">
                <a:latin typeface="Times New Roman"/>
                <a:cs typeface="Times New Roman"/>
              </a:rPr>
              <a:t>20ft</a:t>
            </a:r>
            <a:r>
              <a:rPr sz="1200" spc="-5" dirty="0">
                <a:latin typeface="Times New Roman"/>
                <a:cs typeface="Times New Roman"/>
              </a:rPr>
              <a:t>-long rectangular </a:t>
            </a:r>
            <a:r>
              <a:rPr sz="1200" spc="-10" dirty="0">
                <a:latin typeface="Times New Roman"/>
                <a:cs typeface="Times New Roman"/>
              </a:rPr>
              <a:t>box. The </a:t>
            </a:r>
            <a:r>
              <a:rPr sz="1200" dirty="0">
                <a:latin typeface="Times New Roman"/>
                <a:cs typeface="Times New Roman"/>
              </a:rPr>
              <a:t>refrigeration  system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truck can </a:t>
            </a:r>
            <a:r>
              <a:rPr sz="1200" spc="-5" dirty="0">
                <a:latin typeface="Times New Roman"/>
                <a:cs typeface="Times New Roman"/>
              </a:rPr>
              <a:t>provide </a:t>
            </a:r>
            <a:r>
              <a:rPr sz="1200" b="1" i="1" spc="-5" dirty="0">
                <a:latin typeface="Times New Roman"/>
                <a:cs typeface="Times New Roman"/>
              </a:rPr>
              <a:t>3tons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refrigeration (i.e.,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remove heat at a </a:t>
            </a:r>
            <a:r>
              <a:rPr sz="1200" spc="5" dirty="0">
                <a:latin typeface="Times New Roman"/>
                <a:cs typeface="Times New Roman"/>
              </a:rPr>
              <a:t>rate of  </a:t>
            </a:r>
            <a:r>
              <a:rPr sz="1200" b="1" i="1" spc="-5" dirty="0">
                <a:latin typeface="Times New Roman"/>
                <a:cs typeface="Times New Roman"/>
              </a:rPr>
              <a:t>600Btu/min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truck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coated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low-emissivity material, and thus  radiation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very small. Determine  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refrigeration compartment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truck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refrigeration </a:t>
            </a:r>
            <a:r>
              <a:rPr sz="1200" dirty="0">
                <a:latin typeface="Times New Roman"/>
                <a:cs typeface="Times New Roman"/>
              </a:rPr>
              <a:t>system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observed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operating  at </a:t>
            </a:r>
            <a:r>
              <a:rPr sz="1200" spc="-10" dirty="0">
                <a:latin typeface="Times New Roman"/>
                <a:cs typeface="Times New Roman"/>
              </a:rPr>
              <a:t>half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capacity. Assume </a:t>
            </a:r>
            <a:r>
              <a:rPr sz="1200" spc="-5" dirty="0">
                <a:latin typeface="Times New Roman"/>
                <a:cs typeface="Times New Roman"/>
              </a:rPr>
              <a:t>the air </a:t>
            </a:r>
            <a:r>
              <a:rPr sz="1200" spc="-1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the  entire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heat  transfer coefficient at the </a:t>
            </a:r>
            <a:r>
              <a:rPr sz="1200" spc="-10" dirty="0">
                <a:latin typeface="Times New Roman"/>
                <a:cs typeface="Times New Roman"/>
              </a:rPr>
              <a:t>front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rear </a:t>
            </a:r>
            <a:r>
              <a:rPr sz="1200" dirty="0">
                <a:latin typeface="Times New Roman"/>
                <a:cs typeface="Times New Roman"/>
              </a:rPr>
              <a:t>surfaces 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side surfaces. Taking the  </a:t>
            </a:r>
            <a:r>
              <a:rPr sz="1200" spc="-10" dirty="0">
                <a:latin typeface="Times New Roman"/>
                <a:cs typeface="Times New Roman"/>
              </a:rPr>
              <a:t>following </a:t>
            </a:r>
            <a:r>
              <a:rPr sz="1200" spc="-5" dirty="0">
                <a:latin typeface="Times New Roman"/>
                <a:cs typeface="Times New Roman"/>
              </a:rPr>
              <a:t>properties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k=0.01481</a:t>
            </a:r>
            <a:r>
              <a:rPr sz="1200" b="1" i="1" spc="7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Btu/h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355"/>
              </a:lnSpc>
            </a:pP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ν = 0.1697×10</a:t>
            </a:r>
            <a:r>
              <a:rPr sz="1200" b="1" i="1" spc="-7" baseline="38194" dirty="0">
                <a:latin typeface="Times New Roman"/>
                <a:cs typeface="Times New Roman"/>
              </a:rPr>
              <a:t>-3 </a:t>
            </a:r>
            <a:r>
              <a:rPr sz="1200" b="1" i="1" spc="-5" dirty="0">
                <a:latin typeface="Times New Roman"/>
                <a:cs typeface="Times New Roman"/>
              </a:rPr>
              <a:t>ft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/s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Pr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=0.729</a:t>
            </a:r>
            <a:r>
              <a:rPr sz="1200" spc="-5" dirty="0">
                <a:latin typeface="Times New Roman"/>
                <a:cs typeface="Times New Roman"/>
              </a:rPr>
              <a:t>).</a:t>
            </a:r>
            <a:endParaRPr sz="1200">
              <a:latin typeface="Times New Roman"/>
              <a:cs typeface="Times New Roman"/>
            </a:endParaRPr>
          </a:p>
          <a:p>
            <a:pPr marL="2071370" algn="just">
              <a:lnSpc>
                <a:spcPts val="143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77.7F°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2140" y="750316"/>
            <a:ext cx="3082290" cy="739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100"/>
              </a:spcBef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PROBLEMS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95800"/>
              </a:lnSpc>
              <a:spcBef>
                <a:spcPts val="2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6.1-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local atmospheric </a:t>
            </a:r>
            <a:r>
              <a:rPr sz="1200" dirty="0">
                <a:latin typeface="Times New Roman"/>
                <a:cs typeface="Times New Roman"/>
              </a:rPr>
              <a:t>pressure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Denver,  </a:t>
            </a:r>
            <a:r>
              <a:rPr sz="1200" spc="-5" dirty="0">
                <a:latin typeface="Times New Roman"/>
                <a:cs typeface="Times New Roman"/>
              </a:rPr>
              <a:t>Colorado (elevation </a:t>
            </a:r>
            <a:r>
              <a:rPr sz="1200" b="1" i="1" dirty="0">
                <a:latin typeface="Times New Roman"/>
                <a:cs typeface="Times New Roman"/>
              </a:rPr>
              <a:t>1610m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83.4kPa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spc="-10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pressure </a:t>
            </a:r>
            <a:r>
              <a:rPr sz="1200" spc="-5" dirty="0">
                <a:latin typeface="Times New Roman"/>
                <a:cs typeface="Times New Roman"/>
              </a:rPr>
              <a:t>and at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-10" dirty="0">
                <a:latin typeface="Times New Roman"/>
                <a:cs typeface="Times New Roman"/>
              </a:rPr>
              <a:t>flows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velocity </a:t>
            </a:r>
            <a:r>
              <a:rPr sz="1200" spc="2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45"/>
              </a:lnSpc>
            </a:pPr>
            <a:r>
              <a:rPr sz="1200" b="1" i="1" spc="-5" dirty="0">
                <a:latin typeface="Times New Roman"/>
                <a:cs typeface="Times New Roman"/>
              </a:rPr>
              <a:t>6   </a:t>
            </a:r>
            <a:r>
              <a:rPr sz="1200" b="1" i="1" spc="5" dirty="0">
                <a:latin typeface="Times New Roman"/>
                <a:cs typeface="Times New Roman"/>
              </a:rPr>
              <a:t>m/s</a:t>
            </a:r>
            <a:r>
              <a:rPr sz="1200" b="1" i="1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2.5m </a:t>
            </a:r>
            <a:r>
              <a:rPr sz="1200" b="1" i="1" spc="30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× </a:t>
            </a:r>
            <a:r>
              <a:rPr sz="1200" b="1" i="1" spc="2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8m </a:t>
            </a:r>
            <a:r>
              <a:rPr sz="1200" b="1" i="1" spc="2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flat 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plate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whose</a:t>
            </a:r>
            <a:endParaRPr sz="1200">
              <a:latin typeface="Times New Roman"/>
              <a:cs typeface="Times New Roman"/>
            </a:endParaRPr>
          </a:p>
          <a:p>
            <a:pPr marL="12700" marR="12700" algn="just">
              <a:lnSpc>
                <a:spcPct val="958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120C°</a:t>
            </a:r>
            <a:r>
              <a:rPr sz="1200" spc="-5" dirty="0">
                <a:latin typeface="Times New Roman"/>
                <a:cs typeface="Times New Roman"/>
              </a:rPr>
              <a:t>. Determine the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 transfer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if 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flows parallel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b="1" i="1" spc="-10" dirty="0">
                <a:latin typeface="Times New Roman"/>
                <a:cs typeface="Times New Roman"/>
              </a:rPr>
              <a:t>8m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spc="-5" dirty="0">
                <a:latin typeface="Times New Roman"/>
                <a:cs typeface="Times New Roman"/>
              </a:rPr>
              <a:t>side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2.5m</a:t>
            </a:r>
            <a:r>
              <a:rPr sz="1200" spc="-10" dirty="0">
                <a:latin typeface="Times New Roman"/>
                <a:cs typeface="Times New Roman"/>
              </a:rPr>
              <a:t>-side.</a:t>
            </a:r>
            <a:endParaRPr sz="1200">
              <a:latin typeface="Times New Roman"/>
              <a:cs typeface="Times New Roman"/>
            </a:endParaRPr>
          </a:p>
          <a:p>
            <a:pPr marL="12700" marR="5080" indent="1182370">
              <a:lnSpc>
                <a:spcPct val="95700"/>
              </a:lnSpc>
              <a:spcBef>
                <a:spcPts val="15"/>
              </a:spcBef>
              <a:tabLst>
                <a:tab pos="591185" algn="l"/>
                <a:tab pos="1463675" algn="l"/>
                <a:tab pos="1731645" algn="l"/>
                <a:tab pos="2061210" algn="l"/>
                <a:tab pos="2466975" algn="l"/>
                <a:tab pos="2707005" algn="l"/>
              </a:tabLst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18.1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12,92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kW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6.2- </a:t>
            </a:r>
            <a:r>
              <a:rPr sz="1200" spc="-10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a cold winter </a:t>
            </a:r>
            <a:r>
              <a:rPr sz="1200" spc="-10" dirty="0">
                <a:latin typeface="Times New Roman"/>
                <a:cs typeface="Times New Roman"/>
              </a:rPr>
              <a:t>day, </a:t>
            </a:r>
            <a:r>
              <a:rPr sz="1200" spc="-5" dirty="0">
                <a:latin typeface="Times New Roman"/>
                <a:cs typeface="Times New Roman"/>
              </a:rPr>
              <a:t>wind at </a:t>
            </a:r>
            <a:r>
              <a:rPr sz="1200" b="1" i="1" spc="-5" dirty="0">
                <a:latin typeface="Times New Roman"/>
                <a:cs typeface="Times New Roman"/>
              </a:rPr>
              <a:t>55km/h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blowing </a:t>
            </a:r>
            <a:r>
              <a:rPr sz="1200" dirty="0">
                <a:latin typeface="Times New Roman"/>
                <a:cs typeface="Times New Roman"/>
              </a:rPr>
              <a:t>parallel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4m</a:t>
            </a:r>
            <a:r>
              <a:rPr sz="1200" spc="-5" dirty="0">
                <a:latin typeface="Times New Roman"/>
                <a:cs typeface="Times New Roman"/>
              </a:rPr>
              <a:t>-high and </a:t>
            </a:r>
            <a:r>
              <a:rPr sz="1200" b="1" i="1" spc="-5" dirty="0">
                <a:latin typeface="Times New Roman"/>
                <a:cs typeface="Times New Roman"/>
              </a:rPr>
              <a:t>10m</a:t>
            </a:r>
            <a:r>
              <a:rPr sz="1200" spc="-5" dirty="0">
                <a:latin typeface="Times New Roman"/>
                <a:cs typeface="Times New Roman"/>
              </a:rPr>
              <a:t>-long </a:t>
            </a:r>
            <a:r>
              <a:rPr sz="1200" spc="5" dirty="0">
                <a:latin typeface="Times New Roman"/>
                <a:cs typeface="Times New Roman"/>
              </a:rPr>
              <a:t>wall  of </a:t>
            </a:r>
            <a:r>
              <a:rPr sz="1200" spc="-5" dirty="0">
                <a:latin typeface="Times New Roman"/>
                <a:cs typeface="Times New Roman"/>
              </a:rPr>
              <a:t>a house.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air </a:t>
            </a:r>
            <a:r>
              <a:rPr sz="1200" dirty="0">
                <a:latin typeface="Times New Roman"/>
                <a:cs typeface="Times New Roman"/>
              </a:rPr>
              <a:t>outside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5C° </a:t>
            </a:r>
            <a:r>
              <a:rPr sz="1200" spc="-5" dirty="0">
                <a:latin typeface="Times New Roman"/>
                <a:cs typeface="Times New Roman"/>
              </a:rPr>
              <a:t>and the  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25" dirty="0">
                <a:latin typeface="Times New Roman"/>
                <a:cs typeface="Times New Roman"/>
              </a:rPr>
              <a:t>r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ac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spc="-5" dirty="0">
                <a:latin typeface="Times New Roman"/>
                <a:cs typeface="Times New Roman"/>
              </a:rPr>
              <a:t>p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w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l</a:t>
            </a:r>
            <a:r>
              <a:rPr sz="1200" spc="-5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-5" dirty="0">
                <a:latin typeface="Times New Roman"/>
                <a:cs typeface="Times New Roman"/>
              </a:rPr>
              <a:t>12</a:t>
            </a:r>
            <a:r>
              <a:rPr sz="1200" b="1" i="1" spc="-15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°</a:t>
            </a:r>
            <a:r>
              <a:rPr sz="1200" spc="-5" dirty="0">
                <a:latin typeface="Times New Roman"/>
                <a:cs typeface="Times New Roman"/>
              </a:rPr>
              <a:t>,  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dirty="0">
                <a:latin typeface="Times New Roman"/>
                <a:cs typeface="Times New Roman"/>
              </a:rPr>
              <a:t>from that </a:t>
            </a:r>
            <a:r>
              <a:rPr sz="1200" spc="-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convection. What </a:t>
            </a:r>
            <a:r>
              <a:rPr sz="1200" spc="-10" dirty="0">
                <a:latin typeface="Times New Roman"/>
                <a:cs typeface="Times New Roman"/>
              </a:rPr>
              <a:t>would your </a:t>
            </a:r>
            <a:r>
              <a:rPr sz="1200" spc="-5" dirty="0">
                <a:latin typeface="Times New Roman"/>
                <a:cs typeface="Times New Roman"/>
              </a:rPr>
              <a:t>answer </a:t>
            </a:r>
            <a:r>
              <a:rPr sz="1200" spc="-15" dirty="0">
                <a:latin typeface="Times New Roman"/>
                <a:cs typeface="Times New Roman"/>
              </a:rPr>
              <a:t>be if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wind </a:t>
            </a:r>
            <a:r>
              <a:rPr sz="1200" dirty="0">
                <a:latin typeface="Times New Roman"/>
                <a:cs typeface="Times New Roman"/>
              </a:rPr>
              <a:t>velocity was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doubled?</a:t>
            </a:r>
            <a:endParaRPr sz="1200">
              <a:latin typeface="Times New Roman"/>
              <a:cs typeface="Times New Roman"/>
            </a:endParaRPr>
          </a:p>
          <a:p>
            <a:pPr marL="1271270">
              <a:lnSpc>
                <a:spcPts val="1355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9081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16,200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95800"/>
              </a:lnSpc>
              <a:spcBef>
                <a:spcPts val="2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hot </a:t>
            </a:r>
            <a:r>
              <a:rPr sz="1200" spc="-5" dirty="0">
                <a:latin typeface="Times New Roman"/>
                <a:cs typeface="Times New Roman"/>
              </a:rPr>
              <a:t>automotive engine,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5" dirty="0">
                <a:latin typeface="Times New Roman"/>
                <a:cs typeface="Times New Roman"/>
              </a:rPr>
              <a:t>can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approximated as a </a:t>
            </a:r>
            <a:r>
              <a:rPr sz="1200" b="1" i="1" spc="-5" dirty="0">
                <a:latin typeface="Times New Roman"/>
                <a:cs typeface="Times New Roman"/>
              </a:rPr>
              <a:t>0.5m</a:t>
            </a:r>
            <a:r>
              <a:rPr sz="1200" spc="-5" dirty="0">
                <a:latin typeface="Times New Roman"/>
                <a:cs typeface="Times New Roman"/>
              </a:rPr>
              <a:t>-high, </a:t>
            </a:r>
            <a:r>
              <a:rPr sz="1200" b="1" i="1" spc="-5" dirty="0">
                <a:latin typeface="Times New Roman"/>
                <a:cs typeface="Times New Roman"/>
              </a:rPr>
              <a:t>0.40m</a:t>
            </a:r>
            <a:r>
              <a:rPr sz="1200" spc="-5" dirty="0">
                <a:latin typeface="Times New Roman"/>
                <a:cs typeface="Times New Roman"/>
              </a:rPr>
              <a:t>-wide,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0.8m</a:t>
            </a:r>
            <a:r>
              <a:rPr sz="1200" spc="-5" dirty="0">
                <a:latin typeface="Times New Roman"/>
                <a:cs typeface="Times New Roman"/>
              </a:rPr>
              <a:t>-long rectangular </a:t>
            </a:r>
            <a:r>
              <a:rPr sz="1200" spc="-10" dirty="0">
                <a:latin typeface="Times New Roman"/>
                <a:cs typeface="Times New Roman"/>
              </a:rPr>
              <a:t>block. The </a:t>
            </a:r>
            <a:r>
              <a:rPr sz="1200" dirty="0">
                <a:latin typeface="Times New Roman"/>
                <a:cs typeface="Times New Roman"/>
              </a:rPr>
              <a:t>bottom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block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a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80C°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emissivity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0.95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ambient </a:t>
            </a:r>
            <a:r>
              <a:rPr sz="1200" spc="-15" dirty="0">
                <a:latin typeface="Times New Roman"/>
                <a:cs typeface="Times New Roman"/>
              </a:rPr>
              <a:t>air is 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road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.  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from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bottom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engine </a:t>
            </a:r>
            <a:r>
              <a:rPr sz="1200" spc="-10" dirty="0">
                <a:latin typeface="Times New Roman"/>
                <a:cs typeface="Times New Roman"/>
              </a:rPr>
              <a:t>block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convection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radiation as the </a:t>
            </a:r>
            <a:r>
              <a:rPr sz="1200" dirty="0">
                <a:latin typeface="Times New Roman"/>
                <a:cs typeface="Times New Roman"/>
              </a:rPr>
              <a:t>car </a:t>
            </a:r>
            <a:r>
              <a:rPr sz="1200" spc="-5" dirty="0">
                <a:latin typeface="Times New Roman"/>
                <a:cs typeface="Times New Roman"/>
              </a:rPr>
              <a:t>travels at a velocity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80km/h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5" dirty="0">
                <a:latin typeface="Times New Roman"/>
                <a:cs typeface="Times New Roman"/>
              </a:rPr>
              <a:t>over the  entire surface 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constant agitation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engine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block.</a:t>
            </a:r>
            <a:endParaRPr sz="1200">
              <a:latin typeface="Times New Roman"/>
              <a:cs typeface="Times New Roman"/>
            </a:endParaRPr>
          </a:p>
          <a:p>
            <a:pPr marL="826135" algn="just">
              <a:lnSpc>
                <a:spcPts val="137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1363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132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1495</a:t>
            </a:r>
            <a:r>
              <a:rPr sz="1200" b="1" i="1" spc="11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96200"/>
              </a:lnSpc>
              <a:spcBef>
                <a:spcPts val="5"/>
              </a:spcBef>
              <a:tabLst>
                <a:tab pos="2072639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6.4- </a:t>
            </a:r>
            <a:r>
              <a:rPr sz="1200" spc="-10" dirty="0">
                <a:latin typeface="Times New Roman"/>
                <a:cs typeface="Times New Roman"/>
              </a:rPr>
              <a:t>The forming </a:t>
            </a:r>
            <a:r>
              <a:rPr sz="1200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plastics plant </a:t>
            </a:r>
            <a:r>
              <a:rPr sz="1200" spc="5" dirty="0">
                <a:latin typeface="Times New Roman"/>
                <a:cs typeface="Times New Roman"/>
              </a:rPr>
              <a:t>puts  </a:t>
            </a:r>
            <a:r>
              <a:rPr sz="1200" spc="-5" dirty="0">
                <a:latin typeface="Times New Roman"/>
                <a:cs typeface="Times New Roman"/>
              </a:rPr>
              <a:t>out a continuous </a:t>
            </a:r>
            <a:r>
              <a:rPr sz="1200" spc="-10" dirty="0">
                <a:latin typeface="Times New Roman"/>
                <a:cs typeface="Times New Roman"/>
              </a:rPr>
              <a:t>sheet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plastic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1.2m </a:t>
            </a:r>
            <a:r>
              <a:rPr sz="1200" spc="-10" dirty="0">
                <a:latin typeface="Times New Roman"/>
                <a:cs typeface="Times New Roman"/>
              </a:rPr>
              <a:t>wide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5" dirty="0">
                <a:latin typeface="Times New Roman"/>
                <a:cs typeface="Times New Roman"/>
              </a:rPr>
              <a:t>2mm </a:t>
            </a:r>
            <a:r>
              <a:rPr sz="1200" spc="-10" dirty="0">
                <a:latin typeface="Times New Roman"/>
                <a:cs typeface="Times New Roman"/>
              </a:rPr>
              <a:t>thick </a:t>
            </a:r>
            <a:r>
              <a:rPr sz="1200" spc="-5" dirty="0">
                <a:latin typeface="Times New Roman"/>
                <a:cs typeface="Times New Roman"/>
              </a:rPr>
              <a:t>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15m/min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plastic </a:t>
            </a:r>
            <a:r>
              <a:rPr sz="1200" spc="-10" dirty="0">
                <a:latin typeface="Times New Roman"/>
                <a:cs typeface="Times New Roman"/>
              </a:rPr>
              <a:t>sheet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90C°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 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surrounding </a:t>
            </a:r>
            <a:r>
              <a:rPr sz="1200" spc="-10" dirty="0">
                <a:latin typeface="Times New Roman"/>
                <a:cs typeface="Times New Roman"/>
              </a:rPr>
              <a:t>air,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spc="-10" dirty="0">
                <a:latin typeface="Times New Roman"/>
                <a:cs typeface="Times New Roman"/>
              </a:rPr>
              <a:t>sheet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subjected to </a:t>
            </a:r>
            <a:r>
              <a:rPr sz="1200" spc="-10" dirty="0">
                <a:latin typeface="Times New Roman"/>
                <a:cs typeface="Times New Roman"/>
              </a:rPr>
              <a:t>air-flow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-5" dirty="0">
                <a:latin typeface="Times New Roman"/>
                <a:cs typeface="Times New Roman"/>
              </a:rPr>
              <a:t>at a 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5" dirty="0">
                <a:latin typeface="Times New Roman"/>
                <a:cs typeface="Times New Roman"/>
              </a:rPr>
              <a:t>3m/s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sides </a:t>
            </a:r>
            <a:r>
              <a:rPr sz="1200" spc="-5" dirty="0">
                <a:latin typeface="Times New Roman"/>
                <a:cs typeface="Times New Roman"/>
              </a:rPr>
              <a:t>along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surfaces </a:t>
            </a:r>
            <a:r>
              <a:rPr sz="1200" spc="-10" dirty="0">
                <a:latin typeface="Times New Roman"/>
                <a:cs typeface="Times New Roman"/>
              </a:rPr>
              <a:t>normal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direction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motion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sheet.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width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cooling </a:t>
            </a:r>
            <a:r>
              <a:rPr sz="1200" dirty="0">
                <a:latin typeface="Times New Roman"/>
                <a:cs typeface="Times New Roman"/>
              </a:rPr>
              <a:t>section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that a </a:t>
            </a:r>
            <a:r>
              <a:rPr sz="1200" spc="-10" dirty="0">
                <a:latin typeface="Times New Roman"/>
                <a:cs typeface="Times New Roman"/>
              </a:rPr>
              <a:t>fixed </a:t>
            </a:r>
            <a:r>
              <a:rPr sz="1200" spc="-5" dirty="0">
                <a:latin typeface="Times New Roman"/>
                <a:cs typeface="Times New Roman"/>
              </a:rPr>
              <a:t>point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plastic sheet </a:t>
            </a:r>
            <a:r>
              <a:rPr sz="1200" spc="-5" dirty="0">
                <a:latin typeface="Times New Roman"/>
                <a:cs typeface="Times New Roman"/>
              </a:rPr>
              <a:t>passes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section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b="1" i="1" spc="-10" dirty="0">
                <a:latin typeface="Times New Roman"/>
                <a:cs typeface="Times New Roman"/>
              </a:rPr>
              <a:t>2s</a:t>
            </a:r>
            <a:r>
              <a:rPr sz="1200" spc="-10" dirty="0">
                <a:latin typeface="Times New Roman"/>
                <a:cs typeface="Times New Roman"/>
              </a:rPr>
              <a:t>.  </a:t>
            </a:r>
            <a:r>
              <a:rPr sz="1200" spc="-5" dirty="0">
                <a:latin typeface="Times New Roman"/>
                <a:cs typeface="Times New Roman"/>
              </a:rPr>
              <a:t>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from the  </a:t>
            </a:r>
            <a:r>
              <a:rPr sz="1200" spc="-10" dirty="0">
                <a:latin typeface="Times New Roman"/>
                <a:cs typeface="Times New Roman"/>
              </a:rPr>
              <a:t>plastic </a:t>
            </a:r>
            <a:r>
              <a:rPr sz="1200" spc="-5" dirty="0">
                <a:latin typeface="Times New Roman"/>
                <a:cs typeface="Times New Roman"/>
              </a:rPr>
              <a:t>sheet to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air.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437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67255" y="8160511"/>
            <a:ext cx="1999488" cy="1801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80432" y="2573527"/>
            <a:ext cx="1932432" cy="1459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51147" y="2883916"/>
            <a:ext cx="3132455" cy="48539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429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6.10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b="1" i="1" spc="-5" dirty="0">
                <a:latin typeface="Times New Roman"/>
                <a:cs typeface="Times New Roman"/>
              </a:rPr>
              <a:t>Prob.(6.9) </a:t>
            </a:r>
            <a:r>
              <a:rPr sz="1200" spc="-10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15" dirty="0">
                <a:latin typeface="Times New Roman"/>
                <a:cs typeface="Times New Roman"/>
              </a:rPr>
              <a:t>sink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black-anodized and thus to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effective  emissivity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0.90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Note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radiation  </a:t>
            </a:r>
            <a:r>
              <a:rPr sz="1200" spc="-5" dirty="0">
                <a:latin typeface="Times New Roman"/>
                <a:cs typeface="Times New Roman"/>
              </a:rPr>
              <a:t>calculations the </a:t>
            </a:r>
            <a:r>
              <a:rPr sz="1200" spc="-10" dirty="0">
                <a:latin typeface="Times New Roman"/>
                <a:cs typeface="Times New Roman"/>
              </a:rPr>
              <a:t>base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10cm×6.2cm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used, not the </a:t>
            </a:r>
            <a:r>
              <a:rPr sz="1200" dirty="0">
                <a:latin typeface="Times New Roman"/>
                <a:cs typeface="Times New Roman"/>
              </a:rPr>
              <a:t>total </a:t>
            </a:r>
            <a:r>
              <a:rPr sz="1200" spc="-5" dirty="0">
                <a:latin typeface="Times New Roman"/>
                <a:cs typeface="Times New Roman"/>
              </a:rPr>
              <a:t>surface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area.</a:t>
            </a:r>
            <a:endParaRPr sz="1200">
              <a:latin typeface="Times New Roman"/>
              <a:cs typeface="Times New Roman"/>
            </a:endParaRPr>
          </a:p>
          <a:p>
            <a:pPr marL="38100" marR="33655" indent="1944370" algn="just">
              <a:lnSpc>
                <a:spcPct val="95700"/>
              </a:lnSpc>
              <a:spcBef>
                <a:spcPts val="15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13.7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m/s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6.11-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long </a:t>
            </a:r>
            <a:r>
              <a:rPr sz="1200" b="1" i="1" spc="-5" dirty="0">
                <a:latin typeface="Times New Roman"/>
                <a:cs typeface="Times New Roman"/>
              </a:rPr>
              <a:t>8cm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pipe </a:t>
            </a:r>
            <a:r>
              <a:rPr sz="1200" dirty="0">
                <a:latin typeface="Times New Roman"/>
                <a:cs typeface="Times New Roman"/>
              </a:rPr>
              <a:t>whose  </a:t>
            </a:r>
            <a:r>
              <a:rPr sz="1200" spc="-5" dirty="0">
                <a:latin typeface="Times New Roman"/>
                <a:cs typeface="Times New Roman"/>
              </a:rPr>
              <a:t>external 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90C° </a:t>
            </a:r>
            <a:r>
              <a:rPr sz="1200" dirty="0">
                <a:latin typeface="Times New Roman"/>
                <a:cs typeface="Times New Roman"/>
              </a:rPr>
              <a:t>passes  through </a:t>
            </a:r>
            <a:r>
              <a:rPr sz="1200" spc="-10" dirty="0">
                <a:latin typeface="Times New Roman"/>
                <a:cs typeface="Times New Roman"/>
              </a:rPr>
              <a:t>some </a:t>
            </a:r>
            <a:r>
              <a:rPr sz="1200" dirty="0">
                <a:latin typeface="Times New Roman"/>
                <a:cs typeface="Times New Roman"/>
              </a:rPr>
              <a:t>open </a:t>
            </a:r>
            <a:r>
              <a:rPr sz="1200" spc="-5" dirty="0">
                <a:latin typeface="Times New Roman"/>
                <a:cs typeface="Times New Roman"/>
              </a:rPr>
              <a:t>area 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protected  against the </a:t>
            </a:r>
            <a:r>
              <a:rPr sz="1200" spc="-10" dirty="0">
                <a:latin typeface="Times New Roman"/>
                <a:cs typeface="Times New Roman"/>
              </a:rPr>
              <a:t>winds. </a:t>
            </a:r>
            <a:r>
              <a:rPr sz="1200" spc="-5" dirty="0">
                <a:latin typeface="Times New Roman"/>
                <a:cs typeface="Times New Roman"/>
              </a:rPr>
              <a:t>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pipe per </a:t>
            </a:r>
            <a:r>
              <a:rPr sz="1200" spc="-10" dirty="0">
                <a:latin typeface="Times New Roman"/>
                <a:cs typeface="Times New Roman"/>
              </a:rPr>
              <a:t>unit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length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is  at </a:t>
            </a:r>
            <a:r>
              <a:rPr sz="1200" b="1" i="1" spc="-10" dirty="0">
                <a:latin typeface="Times New Roman"/>
                <a:cs typeface="Times New Roman"/>
              </a:rPr>
              <a:t>1atm </a:t>
            </a:r>
            <a:r>
              <a:rPr sz="1200" spc="-5" dirty="0">
                <a:latin typeface="Times New Roman"/>
                <a:cs typeface="Times New Roman"/>
              </a:rPr>
              <a:t>pressure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7C°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spc="-10" dirty="0">
                <a:latin typeface="Times New Roman"/>
                <a:cs typeface="Times New Roman"/>
              </a:rPr>
              <a:t>wind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blowing 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at a velocity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50km/h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38100" marR="30480" indent="1828800" algn="just">
              <a:lnSpc>
                <a:spcPct val="95700"/>
              </a:lnSpc>
              <a:spcBef>
                <a:spcPts val="10"/>
              </a:spcBef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1130 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W/m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6.12- </a:t>
            </a:r>
            <a:r>
              <a:rPr sz="1200" spc="-5" dirty="0">
                <a:latin typeface="Times New Roman"/>
                <a:cs typeface="Times New Roman"/>
              </a:rPr>
              <a:t>A 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5" dirty="0">
                <a:latin typeface="Times New Roman"/>
                <a:cs typeface="Times New Roman"/>
              </a:rPr>
              <a:t>ball (</a:t>
            </a:r>
            <a:r>
              <a:rPr sz="1200" b="1" i="1" spc="-5" dirty="0">
                <a:latin typeface="Times New Roman"/>
                <a:cs typeface="Times New Roman"/>
              </a:rPr>
              <a:t>ρ = 8055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Cp=  480 J/kg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diameter </a:t>
            </a:r>
            <a:r>
              <a:rPr sz="1200" b="1" i="1" spc="-5" dirty="0">
                <a:latin typeface="Times New Roman"/>
                <a:cs typeface="Times New Roman"/>
              </a:rPr>
              <a:t>D = 15cm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removed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oven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dirty="0">
                <a:latin typeface="Times New Roman"/>
                <a:cs typeface="Times New Roman"/>
              </a:rPr>
              <a:t>uniform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350C°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ball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subjected to the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air at  </a:t>
            </a:r>
            <a:r>
              <a:rPr sz="1200" b="1" i="1" spc="-5" dirty="0">
                <a:latin typeface="Times New Roman"/>
                <a:cs typeface="Times New Roman"/>
              </a:rPr>
              <a:t>1atm </a:t>
            </a:r>
            <a:r>
              <a:rPr sz="1200" spc="-5" dirty="0">
                <a:latin typeface="Times New Roman"/>
                <a:cs typeface="Times New Roman"/>
              </a:rPr>
              <a:t>pressure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6 </a:t>
            </a:r>
            <a:r>
              <a:rPr sz="1200" b="1" i="1" dirty="0">
                <a:latin typeface="Times New Roman"/>
                <a:cs typeface="Times New Roman"/>
              </a:rPr>
              <a:t>m/s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ball </a:t>
            </a:r>
            <a:r>
              <a:rPr sz="1200" dirty="0">
                <a:latin typeface="Times New Roman"/>
                <a:cs typeface="Times New Roman"/>
              </a:rPr>
              <a:t>eventually  drops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250C°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average heat  transfer coefficient during this </a:t>
            </a:r>
            <a:r>
              <a:rPr sz="1200" spc="-10" dirty="0">
                <a:latin typeface="Times New Roman"/>
                <a:cs typeface="Times New Roman"/>
              </a:rPr>
              <a:t>cooling </a:t>
            </a:r>
            <a:r>
              <a:rPr sz="1200" dirty="0">
                <a:latin typeface="Times New Roman"/>
                <a:cs typeface="Times New Roman"/>
              </a:rPr>
              <a:t>process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estimate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process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taken.</a:t>
            </a:r>
            <a:endParaRPr sz="1200">
              <a:latin typeface="Times New Roman"/>
              <a:cs typeface="Times New Roman"/>
            </a:endParaRPr>
          </a:p>
          <a:p>
            <a:pPr marL="80264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25.12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23.75</a:t>
            </a:r>
            <a:r>
              <a:rPr sz="1200" b="1" i="1" spc="-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min</a:t>
            </a:r>
            <a:endParaRPr sz="1200">
              <a:latin typeface="Times New Roman"/>
              <a:cs typeface="Times New Roman"/>
            </a:endParaRPr>
          </a:p>
          <a:p>
            <a:pPr marL="38100" marR="32384" algn="just">
              <a:lnSpc>
                <a:spcPct val="95800"/>
              </a:lnSpc>
              <a:spcBef>
                <a:spcPts val="6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6.13- </a:t>
            </a:r>
            <a:r>
              <a:rPr sz="1200" spc="-20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person generates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a rate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84 W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resting. </a:t>
            </a:r>
            <a:r>
              <a:rPr sz="1200" spc="-10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one-quarter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this  heat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lost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head 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disregarding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6547" y="7702804"/>
            <a:ext cx="307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81050" algn="l"/>
                <a:tab pos="1579880" algn="l"/>
                <a:tab pos="1958339" algn="l"/>
                <a:tab pos="2623185" algn="l"/>
              </a:tabLst>
            </a:pPr>
            <a:r>
              <a:rPr sz="1200" spc="-5" dirty="0">
                <a:latin typeface="Times New Roman"/>
                <a:cs typeface="Times New Roman"/>
              </a:rPr>
              <a:t>radiation,	determine	the	average	surface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6547" y="7879588"/>
            <a:ext cx="3077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head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5" dirty="0">
                <a:latin typeface="Times New Roman"/>
                <a:cs typeface="Times New Roman"/>
              </a:rPr>
              <a:t>not</a:t>
            </a:r>
            <a:r>
              <a:rPr sz="1200" spc="-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covered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6547" y="8053323"/>
            <a:ext cx="307848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5" dirty="0">
                <a:latin typeface="Times New Roman"/>
                <a:cs typeface="Times New Roman"/>
              </a:rPr>
              <a:t>and is </a:t>
            </a:r>
            <a:r>
              <a:rPr sz="1200" spc="-5" dirty="0">
                <a:latin typeface="Times New Roman"/>
                <a:cs typeface="Times New Roman"/>
              </a:rPr>
              <a:t>subjected to </a:t>
            </a:r>
            <a:r>
              <a:rPr sz="1200" spc="-10" dirty="0">
                <a:latin typeface="Times New Roman"/>
                <a:cs typeface="Times New Roman"/>
              </a:rPr>
              <a:t>winds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10C°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35km/h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head </a:t>
            </a:r>
            <a:r>
              <a:rPr sz="1200" spc="5" dirty="0">
                <a:latin typeface="Times New Roman"/>
                <a:cs typeface="Times New Roman"/>
              </a:rPr>
              <a:t>can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approximated </a:t>
            </a:r>
            <a:r>
              <a:rPr sz="1200" spc="-5" dirty="0">
                <a:latin typeface="Times New Roman"/>
                <a:cs typeface="Times New Roman"/>
              </a:rPr>
              <a:t>as a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30cm</a:t>
            </a:r>
            <a:r>
              <a:rPr sz="1200" dirty="0"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6547" y="8403843"/>
            <a:ext cx="307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2639" algn="l"/>
              </a:tabLst>
            </a:pPr>
            <a:r>
              <a:rPr sz="1200" spc="-5" dirty="0">
                <a:latin typeface="Times New Roman"/>
                <a:cs typeface="Times New Roman"/>
              </a:rPr>
              <a:t>diameter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sphere.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12.7C°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76547" y="8665971"/>
            <a:ext cx="307848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6.14-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6mm</a:t>
            </a:r>
            <a:r>
              <a:rPr sz="1200" spc="-5" dirty="0">
                <a:latin typeface="Times New Roman"/>
                <a:cs typeface="Times New Roman"/>
              </a:rPr>
              <a:t>-diameter electrical </a:t>
            </a:r>
            <a:r>
              <a:rPr sz="1200" dirty="0">
                <a:latin typeface="Times New Roman"/>
                <a:cs typeface="Times New Roman"/>
              </a:rPr>
              <a:t>transmission  </a:t>
            </a:r>
            <a:r>
              <a:rPr sz="1200" spc="-10" dirty="0">
                <a:latin typeface="Times New Roman"/>
                <a:cs typeface="Times New Roman"/>
              </a:rPr>
              <a:t>line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carries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an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electric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current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50A</a:t>
            </a:r>
            <a:r>
              <a:rPr sz="1200" b="1" i="1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6547" y="9016492"/>
            <a:ext cx="3072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0095" algn="l"/>
                <a:tab pos="1033144" algn="l"/>
                <a:tab pos="1810385" algn="l"/>
                <a:tab pos="2152015" algn="l"/>
                <a:tab pos="2646045" algn="l"/>
              </a:tabLst>
            </a:pP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5" dirty="0">
                <a:latin typeface="Times New Roman"/>
                <a:cs typeface="Times New Roman"/>
              </a:rPr>
              <a:t>s</a:t>
            </a:r>
            <a:r>
              <a:rPr sz="1200" spc="-30" dirty="0">
                <a:latin typeface="Times New Roman"/>
                <a:cs typeface="Times New Roman"/>
              </a:rPr>
              <a:t>i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5" dirty="0">
                <a:latin typeface="Times New Roman"/>
                <a:cs typeface="Times New Roman"/>
              </a:rPr>
              <a:t>.</a:t>
            </a:r>
            <a:r>
              <a:rPr sz="1200" b="1" i="1" spc="-5" dirty="0">
                <a:latin typeface="Times New Roman"/>
                <a:cs typeface="Times New Roman"/>
              </a:rPr>
              <a:t>002ohm</a:t>
            </a:r>
            <a:r>
              <a:rPr sz="1200" b="1" i="1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p</a:t>
            </a:r>
            <a:r>
              <a:rPr sz="1200" spc="-35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5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6547" y="9193276"/>
            <a:ext cx="3077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Determine the 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6547" y="9367011"/>
            <a:ext cx="307721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during a windy </a:t>
            </a:r>
            <a:r>
              <a:rPr sz="1200" spc="10" dirty="0">
                <a:latin typeface="Times New Roman"/>
                <a:cs typeface="Times New Roman"/>
              </a:rPr>
              <a:t>day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10C° </a:t>
            </a:r>
            <a:r>
              <a:rPr sz="1200" spc="-5" dirty="0">
                <a:latin typeface="Times New Roman"/>
                <a:cs typeface="Times New Roman"/>
              </a:rPr>
              <a:t>and the wind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blowing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the  transmission </a:t>
            </a:r>
            <a:r>
              <a:rPr sz="1200" spc="-15" dirty="0">
                <a:latin typeface="Times New Roman"/>
                <a:cs typeface="Times New Roman"/>
              </a:rPr>
              <a:t>line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40km/h.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11.8C°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5027" y="1948180"/>
            <a:ext cx="3133090" cy="4067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2384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6.8- </a:t>
            </a:r>
            <a:r>
              <a:rPr sz="1200" spc="-15" dirty="0">
                <a:latin typeface="Times New Roman"/>
                <a:cs typeface="Times New Roman"/>
              </a:rPr>
              <a:t>Solar </a:t>
            </a:r>
            <a:r>
              <a:rPr sz="1200" dirty="0">
                <a:latin typeface="Times New Roman"/>
                <a:cs typeface="Times New Roman"/>
              </a:rPr>
              <a:t>radiation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incident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glass cover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solar </a:t>
            </a:r>
            <a:r>
              <a:rPr sz="1200" dirty="0">
                <a:latin typeface="Times New Roman"/>
                <a:cs typeface="Times New Roman"/>
              </a:rPr>
              <a:t>collector </a:t>
            </a:r>
            <a:r>
              <a:rPr sz="1200" spc="-5" dirty="0">
                <a:latin typeface="Times New Roman"/>
                <a:cs typeface="Times New Roman"/>
              </a:rPr>
              <a:t>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700W/m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glass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collector </a:t>
            </a:r>
            <a:r>
              <a:rPr sz="1200" spc="-10" dirty="0">
                <a:latin typeface="Times New Roman"/>
                <a:cs typeface="Times New Roman"/>
              </a:rPr>
              <a:t>absorbs </a:t>
            </a:r>
            <a:r>
              <a:rPr sz="1200" b="1" i="1" spc="-5" dirty="0">
                <a:latin typeface="Times New Roman"/>
                <a:cs typeface="Times New Roman"/>
              </a:rPr>
              <a:t>88 percent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incident  </a:t>
            </a:r>
            <a:r>
              <a:rPr sz="1200" spc="-5" dirty="0">
                <a:latin typeface="Times New Roman"/>
                <a:cs typeface="Times New Roman"/>
              </a:rPr>
              <a:t>radiation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25" dirty="0">
                <a:latin typeface="Times New Roman"/>
                <a:cs typeface="Times New Roman"/>
              </a:rPr>
              <a:t>it 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has 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emissivity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38100" marR="36195" algn="just">
              <a:lnSpc>
                <a:spcPts val="1390"/>
              </a:lnSpc>
              <a:spcBef>
                <a:spcPts val="15"/>
              </a:spcBef>
            </a:pPr>
            <a:r>
              <a:rPr sz="1200" b="1" i="1" dirty="0">
                <a:latin typeface="Times New Roman"/>
                <a:cs typeface="Times New Roman"/>
              </a:rPr>
              <a:t>0.9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entire hot water needs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family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be  provided by a single </a:t>
            </a:r>
            <a:r>
              <a:rPr sz="1200" dirty="0">
                <a:latin typeface="Times New Roman"/>
                <a:cs typeface="Times New Roman"/>
              </a:rPr>
              <a:t>collector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1.2m  </a:t>
            </a:r>
            <a:r>
              <a:rPr sz="1200" spc="-15" dirty="0">
                <a:latin typeface="Times New Roman"/>
                <a:cs typeface="Times New Roman"/>
              </a:rPr>
              <a:t>height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10"/>
              </a:lnSpc>
            </a:pPr>
            <a:r>
              <a:rPr sz="1200" b="1" i="1" spc="-5" dirty="0">
                <a:latin typeface="Times New Roman"/>
                <a:cs typeface="Times New Roman"/>
              </a:rPr>
              <a:t>2m  </a:t>
            </a:r>
            <a:r>
              <a:rPr sz="1200" spc="-10" dirty="0">
                <a:latin typeface="Times New Roman"/>
                <a:cs typeface="Times New Roman"/>
              </a:rPr>
              <a:t>width.  </a:t>
            </a:r>
            <a:r>
              <a:rPr sz="1200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glass  cover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the collector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measured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35C°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day  </a:t>
            </a:r>
            <a:r>
              <a:rPr sz="1200" spc="-5" dirty="0">
                <a:latin typeface="Times New Roman"/>
                <a:cs typeface="Times New Roman"/>
              </a:rPr>
              <a:t>when the surrounding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25C° </a:t>
            </a:r>
            <a:r>
              <a:rPr sz="1200" spc="-5" dirty="0">
                <a:latin typeface="Times New Roman"/>
                <a:cs typeface="Times New Roman"/>
              </a:rPr>
              <a:t>and  the </a:t>
            </a:r>
            <a:r>
              <a:rPr sz="1200" spc="-10" dirty="0">
                <a:latin typeface="Times New Roman"/>
                <a:cs typeface="Times New Roman"/>
              </a:rPr>
              <a:t>wind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blowing at </a:t>
            </a:r>
            <a:r>
              <a:rPr sz="1200" b="1" i="1" spc="-5" dirty="0">
                <a:latin typeface="Times New Roman"/>
                <a:cs typeface="Times New Roman"/>
              </a:rPr>
              <a:t>30km/h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effective </a:t>
            </a:r>
            <a:r>
              <a:rPr sz="1200" spc="10" dirty="0">
                <a:latin typeface="Times New Roman"/>
                <a:cs typeface="Times New Roman"/>
              </a:rPr>
              <a:t>sky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radiation </a:t>
            </a:r>
            <a:r>
              <a:rPr sz="1200" spc="-10" dirty="0">
                <a:latin typeface="Times New Roman"/>
                <a:cs typeface="Times New Roman"/>
              </a:rPr>
              <a:t>exchange </a:t>
            </a:r>
            <a:r>
              <a:rPr sz="1200" spc="-5" dirty="0">
                <a:latin typeface="Times New Roman"/>
                <a:cs typeface="Times New Roman"/>
              </a:rPr>
              <a:t>between the  glass </a:t>
            </a:r>
            <a:r>
              <a:rPr sz="1200" dirty="0">
                <a:latin typeface="Times New Roman"/>
                <a:cs typeface="Times New Roman"/>
              </a:rPr>
              <a:t>cover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dirty="0">
                <a:latin typeface="Times New Roman"/>
                <a:cs typeface="Times New Roman"/>
              </a:rPr>
              <a:t>open sky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-40C°</a:t>
            </a:r>
            <a:r>
              <a:rPr sz="1200" spc="-5" dirty="0">
                <a:latin typeface="Times New Roman"/>
                <a:cs typeface="Times New Roman"/>
              </a:rPr>
              <a:t>. Water  enters the tubes </a:t>
            </a:r>
            <a:r>
              <a:rPr sz="1200" dirty="0">
                <a:latin typeface="Times New Roman"/>
                <a:cs typeface="Times New Roman"/>
              </a:rPr>
              <a:t>which attached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absorber  plate 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1kg/min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the back  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absorber </a:t>
            </a:r>
            <a:r>
              <a:rPr sz="120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heavily  </a:t>
            </a:r>
            <a:r>
              <a:rPr sz="1200" spc="-5" dirty="0">
                <a:latin typeface="Times New Roman"/>
                <a:cs typeface="Times New Roman"/>
              </a:rPr>
              <a:t>insulated and the </a:t>
            </a:r>
            <a:r>
              <a:rPr sz="1200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loss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occur through  </a:t>
            </a:r>
            <a:r>
              <a:rPr sz="1200" spc="-5" dirty="0">
                <a:latin typeface="Times New Roman"/>
                <a:cs typeface="Times New Roman"/>
              </a:rPr>
              <a:t>the glass cover, 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total </a:t>
            </a:r>
            <a:r>
              <a:rPr sz="1200" spc="5" dirty="0">
                <a:latin typeface="Times New Roman"/>
                <a:cs typeface="Times New Roman"/>
              </a:rPr>
              <a:t>rate of 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dirty="0">
                <a:latin typeface="Times New Roman"/>
                <a:cs typeface="Times New Roman"/>
              </a:rPr>
              <a:t>collector,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collector  </a:t>
            </a:r>
            <a:r>
              <a:rPr sz="1200" spc="-10" dirty="0">
                <a:latin typeface="Times New Roman"/>
                <a:cs typeface="Times New Roman"/>
              </a:rPr>
              <a:t>efficiency,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ratio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amount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transferred to 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to the </a:t>
            </a:r>
            <a:r>
              <a:rPr sz="1200" spc="-10" dirty="0">
                <a:latin typeface="Times New Roman"/>
                <a:cs typeface="Times New Roman"/>
              </a:rPr>
              <a:t>solar </a:t>
            </a:r>
            <a:r>
              <a:rPr sz="1200" spc="5" dirty="0">
                <a:latin typeface="Times New Roman"/>
                <a:cs typeface="Times New Roman"/>
              </a:rPr>
              <a:t>energy  </a:t>
            </a:r>
            <a:r>
              <a:rPr sz="1200" spc="-10" dirty="0">
                <a:latin typeface="Times New Roman"/>
                <a:cs typeface="Times New Roman"/>
              </a:rPr>
              <a:t>incident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collector,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 </a:t>
            </a:r>
            <a:r>
              <a:rPr sz="1200" spc="-10" dirty="0">
                <a:latin typeface="Times New Roman"/>
                <a:cs typeface="Times New Roman"/>
              </a:rPr>
              <a:t>rise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collector.</a:t>
            </a:r>
            <a:endParaRPr sz="1200">
              <a:latin typeface="Times New Roman"/>
              <a:cs typeface="Times New Roman"/>
            </a:endParaRPr>
          </a:p>
          <a:p>
            <a:pPr marL="103124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1169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0.209,</a:t>
            </a:r>
            <a:r>
              <a:rPr sz="1200" b="1" i="1" spc="8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4.44C°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0427" y="7440676"/>
            <a:ext cx="3075940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6.9- </a:t>
            </a:r>
            <a:r>
              <a:rPr sz="1200" spc="-5" dirty="0">
                <a:latin typeface="Times New Roman"/>
                <a:cs typeface="Times New Roman"/>
              </a:rPr>
              <a:t>A transformer that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5cm </a:t>
            </a:r>
            <a:r>
              <a:rPr sz="1200" spc="-10" dirty="0">
                <a:latin typeface="Times New Roman"/>
                <a:cs typeface="Times New Roman"/>
              </a:rPr>
              <a:t>high, </a:t>
            </a:r>
            <a:r>
              <a:rPr sz="1200" b="1" i="1" spc="-5" dirty="0">
                <a:latin typeface="Times New Roman"/>
                <a:cs typeface="Times New Roman"/>
              </a:rPr>
              <a:t>10cm </a:t>
            </a:r>
            <a:r>
              <a:rPr sz="1200" spc="-15" dirty="0">
                <a:latin typeface="Times New Roman"/>
                <a:cs typeface="Times New Roman"/>
              </a:rPr>
              <a:t>long,  and </a:t>
            </a:r>
            <a:r>
              <a:rPr sz="1200" b="1" i="1" dirty="0">
                <a:latin typeface="Times New Roman"/>
                <a:cs typeface="Times New Roman"/>
              </a:rPr>
              <a:t>6.2cm </a:t>
            </a:r>
            <a:r>
              <a:rPr sz="1200" spc="-10" dirty="0">
                <a:latin typeface="Times New Roman"/>
                <a:cs typeface="Times New Roman"/>
              </a:rPr>
              <a:t>wide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cooled by attaching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0427" y="7791195"/>
            <a:ext cx="3075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9644" algn="l"/>
                <a:tab pos="1631314" algn="l"/>
                <a:tab pos="2402840" algn="l"/>
                <a:tab pos="281178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10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20" dirty="0">
                <a:latin typeface="Times New Roman"/>
                <a:cs typeface="Times New Roman"/>
              </a:rPr>
              <a:t>m</a:t>
            </a:r>
            <a:r>
              <a:rPr sz="1200" b="1" i="1" spc="-20" dirty="0">
                <a:latin typeface="Times New Roman"/>
                <a:cs typeface="Times New Roman"/>
              </a:rPr>
              <a:t>×</a:t>
            </a:r>
            <a:r>
              <a:rPr sz="1200" b="1" i="1" spc="-5" dirty="0">
                <a:latin typeface="Times New Roman"/>
                <a:cs typeface="Times New Roman"/>
              </a:rPr>
              <a:t>6</a:t>
            </a:r>
            <a:r>
              <a:rPr sz="1200" b="1" i="1" spc="5" dirty="0">
                <a:latin typeface="Times New Roman"/>
                <a:cs typeface="Times New Roman"/>
              </a:rPr>
              <a:t>.</a:t>
            </a:r>
            <a:r>
              <a:rPr sz="1200" b="1" i="1" spc="-5" dirty="0">
                <a:latin typeface="Times New Roman"/>
                <a:cs typeface="Times New Roman"/>
              </a:rPr>
              <a:t>2</a:t>
            </a:r>
            <a:r>
              <a:rPr sz="1200" b="1" i="1" spc="-35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m</a:t>
            </a:r>
            <a:r>
              <a:rPr sz="1200" b="1" i="1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p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li</a:t>
            </a:r>
            <a:r>
              <a:rPr sz="1200" spc="5" dirty="0">
                <a:latin typeface="Times New Roman"/>
                <a:cs typeface="Times New Roman"/>
              </a:rPr>
              <a:t>s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l</a:t>
            </a:r>
            <a:r>
              <a:rPr sz="1200" spc="15" dirty="0">
                <a:latin typeface="Times New Roman"/>
                <a:cs typeface="Times New Roman"/>
              </a:rPr>
              <a:t>u</a:t>
            </a:r>
            <a:r>
              <a:rPr sz="1200" spc="-5" dirty="0">
                <a:latin typeface="Times New Roman"/>
                <a:cs typeface="Times New Roman"/>
              </a:rPr>
              <a:t>m</a:t>
            </a:r>
            <a:r>
              <a:rPr sz="1200" spc="-3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u</a:t>
            </a:r>
            <a:r>
              <a:rPr sz="1200" spc="-5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Times New Roman"/>
                <a:cs typeface="Times New Roman"/>
              </a:rPr>
              <a:t>s</a:t>
            </a:r>
            <a:r>
              <a:rPr sz="1200" spc="-30" dirty="0">
                <a:latin typeface="Times New Roman"/>
                <a:cs typeface="Times New Roman"/>
              </a:rPr>
              <a:t>in</a:t>
            </a:r>
            <a:r>
              <a:rPr sz="1200" spc="-5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0427" y="7964932"/>
            <a:ext cx="3074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emissivity = </a:t>
            </a:r>
            <a:r>
              <a:rPr sz="1200" b="1" i="1" dirty="0">
                <a:latin typeface="Times New Roman"/>
                <a:cs typeface="Times New Roman"/>
              </a:rPr>
              <a:t>0.03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5" dirty="0">
                <a:latin typeface="Times New Roman"/>
                <a:cs typeface="Times New Roman"/>
              </a:rPr>
              <a:t>top </a:t>
            </a:r>
            <a:r>
              <a:rPr sz="1200" spc="-10" dirty="0">
                <a:latin typeface="Times New Roman"/>
                <a:cs typeface="Times New Roman"/>
              </a:rPr>
              <a:t>surface. The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427" y="8141716"/>
            <a:ext cx="3076575" cy="16103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sink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b="1" i="1" spc="-10" dirty="0">
                <a:latin typeface="Times New Roman"/>
                <a:cs typeface="Times New Roman"/>
              </a:rPr>
              <a:t>seven </a:t>
            </a:r>
            <a:r>
              <a:rPr sz="1200" b="1" i="1" spc="-5" dirty="0">
                <a:latin typeface="Times New Roman"/>
                <a:cs typeface="Times New Roman"/>
              </a:rPr>
              <a:t>fins</a:t>
            </a:r>
            <a:r>
              <a:rPr sz="1200" spc="-5" dirty="0">
                <a:latin typeface="Times New Roman"/>
                <a:cs typeface="Times New Roman"/>
              </a:rPr>
              <a:t>, which are </a:t>
            </a:r>
            <a:r>
              <a:rPr sz="1200" b="1" i="1" spc="-5" dirty="0">
                <a:latin typeface="Times New Roman"/>
                <a:cs typeface="Times New Roman"/>
              </a:rPr>
              <a:t>5mm </a:t>
            </a:r>
            <a:r>
              <a:rPr sz="1200" spc="-15" dirty="0">
                <a:latin typeface="Times New Roman"/>
                <a:cs typeface="Times New Roman"/>
              </a:rPr>
              <a:t>high, </a:t>
            </a:r>
            <a:r>
              <a:rPr sz="1200" b="1" i="1" spc="-5" dirty="0">
                <a:latin typeface="Times New Roman"/>
                <a:cs typeface="Times New Roman"/>
              </a:rPr>
              <a:t>2mm  </a:t>
            </a:r>
            <a:r>
              <a:rPr sz="1200" spc="-5" dirty="0">
                <a:latin typeface="Times New Roman"/>
                <a:cs typeface="Times New Roman"/>
              </a:rPr>
              <a:t>thick, and </a:t>
            </a:r>
            <a:r>
              <a:rPr sz="1200" b="1" i="1" dirty="0">
                <a:latin typeface="Times New Roman"/>
                <a:cs typeface="Times New Roman"/>
              </a:rPr>
              <a:t>10cm </a:t>
            </a:r>
            <a:r>
              <a:rPr sz="1200" spc="-15" dirty="0">
                <a:latin typeface="Times New Roman"/>
                <a:cs typeface="Times New Roman"/>
              </a:rPr>
              <a:t>long. </a:t>
            </a:r>
            <a:r>
              <a:rPr sz="1200" spc="-5" dirty="0">
                <a:latin typeface="Times New Roman"/>
                <a:cs typeface="Times New Roman"/>
              </a:rPr>
              <a:t>A fan blows air at </a:t>
            </a:r>
            <a:r>
              <a:rPr sz="1200" b="1" i="1" spc="-5" dirty="0">
                <a:latin typeface="Times New Roman"/>
                <a:cs typeface="Times New Roman"/>
              </a:rPr>
              <a:t>25C°  </a:t>
            </a:r>
            <a:r>
              <a:rPr sz="1200" spc="-5" dirty="0">
                <a:latin typeface="Times New Roman"/>
                <a:cs typeface="Times New Roman"/>
              </a:rPr>
              <a:t>parallel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passages </a:t>
            </a:r>
            <a:r>
              <a:rPr sz="1200" dirty="0">
                <a:latin typeface="Times New Roman"/>
                <a:cs typeface="Times New Roman"/>
              </a:rPr>
              <a:t>between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fins.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sink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dissipate </a:t>
            </a:r>
            <a:r>
              <a:rPr sz="1200" b="1" i="1" spc="-5" dirty="0">
                <a:latin typeface="Times New Roman"/>
                <a:cs typeface="Times New Roman"/>
              </a:rPr>
              <a:t>20 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base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sink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to </a:t>
            </a:r>
            <a:r>
              <a:rPr sz="1200" spc="-10" dirty="0">
                <a:latin typeface="Times New Roman"/>
                <a:cs typeface="Times New Roman"/>
              </a:rPr>
              <a:t>exceed  </a:t>
            </a:r>
            <a:r>
              <a:rPr sz="1200" b="1" i="1" spc="-5" dirty="0">
                <a:latin typeface="Times New Roman"/>
                <a:cs typeface="Times New Roman"/>
              </a:rPr>
              <a:t>60C°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spc="-10" dirty="0">
                <a:latin typeface="Times New Roman"/>
                <a:cs typeface="Times New Roman"/>
              </a:rPr>
              <a:t>base </a:t>
            </a:r>
            <a:r>
              <a:rPr sz="1200" spc="-5" dirty="0">
                <a:latin typeface="Times New Roman"/>
                <a:cs typeface="Times New Roman"/>
              </a:rPr>
              <a:t>plate 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nearly isothermal and the radiation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negligible, </a:t>
            </a:r>
            <a:r>
              <a:rPr sz="1200" spc="-5" dirty="0">
                <a:latin typeface="Times New Roman"/>
                <a:cs typeface="Times New Roman"/>
              </a:rPr>
              <a:t>determine the </a:t>
            </a:r>
            <a:r>
              <a:rPr sz="1200" spc="-10" dirty="0">
                <a:latin typeface="Times New Roman"/>
                <a:cs typeface="Times New Roman"/>
              </a:rPr>
              <a:t>minimum free-  </a:t>
            </a:r>
            <a:r>
              <a:rPr sz="1200" dirty="0">
                <a:latin typeface="Times New Roman"/>
                <a:cs typeface="Times New Roman"/>
              </a:rPr>
              <a:t>stream velocity </a:t>
            </a:r>
            <a:r>
              <a:rPr sz="1200" spc="-5" dirty="0">
                <a:latin typeface="Times New Roman"/>
                <a:cs typeface="Times New Roman"/>
              </a:rPr>
              <a:t>the fan needs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supply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avoid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427" y="9723628"/>
            <a:ext cx="3060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0870" algn="l"/>
              </a:tabLst>
            </a:pPr>
            <a:r>
              <a:rPr sz="1200" spc="-5" dirty="0">
                <a:latin typeface="Times New Roman"/>
                <a:cs typeface="Times New Roman"/>
              </a:rPr>
              <a:t>overheating.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15.83</a:t>
            </a:r>
            <a:r>
              <a:rPr sz="1200" b="1" i="1" spc="-4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80032" y="775208"/>
            <a:ext cx="1901951" cy="1112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80032" y="6002528"/>
            <a:ext cx="1892808" cy="1414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97423" y="756919"/>
            <a:ext cx="1627631" cy="2161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38447" y="722883"/>
            <a:ext cx="3157855" cy="28936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445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6.18-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10cm</a:t>
            </a:r>
            <a:r>
              <a:rPr sz="1200" spc="-5" dirty="0">
                <a:latin typeface="Times New Roman"/>
                <a:cs typeface="Times New Roman"/>
              </a:rPr>
              <a:t>-diameter, </a:t>
            </a:r>
            <a:r>
              <a:rPr sz="1200" b="1" i="1" spc="-10" dirty="0">
                <a:latin typeface="Times New Roman"/>
                <a:cs typeface="Times New Roman"/>
              </a:rPr>
              <a:t>30cm</a:t>
            </a:r>
            <a:r>
              <a:rPr sz="1200" spc="-10" dirty="0">
                <a:latin typeface="Times New Roman"/>
                <a:cs typeface="Times New Roman"/>
              </a:rPr>
              <a:t>-high </a:t>
            </a:r>
            <a:r>
              <a:rPr sz="1200" dirty="0">
                <a:latin typeface="Times New Roman"/>
                <a:cs typeface="Times New Roman"/>
              </a:rPr>
              <a:t>cylindrical  </a:t>
            </a:r>
            <a:r>
              <a:rPr sz="1200" spc="-5" dirty="0">
                <a:latin typeface="Times New Roman"/>
                <a:cs typeface="Times New Roman"/>
              </a:rPr>
              <a:t>bottle contains cold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3Cº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bottle is  </a:t>
            </a:r>
            <a:r>
              <a:rPr sz="1200" spc="-10" dirty="0">
                <a:latin typeface="Times New Roman"/>
                <a:cs typeface="Times New Roman"/>
              </a:rPr>
              <a:t>placed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windy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27Cº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water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11Cº </a:t>
            </a:r>
            <a:r>
              <a:rPr sz="1200" spc="-5" dirty="0">
                <a:latin typeface="Times New Roman"/>
                <a:cs typeface="Times New Roman"/>
              </a:rPr>
              <a:t>after </a:t>
            </a:r>
            <a:r>
              <a:rPr sz="1200" b="1" i="1" spc="-5" dirty="0">
                <a:latin typeface="Times New Roman"/>
                <a:cs typeface="Times New Roman"/>
              </a:rPr>
              <a:t>45min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cooling. Disregarding radiation </a:t>
            </a:r>
            <a:r>
              <a:rPr sz="1200" dirty="0">
                <a:latin typeface="Times New Roman"/>
                <a:cs typeface="Times New Roman"/>
              </a:rPr>
              <a:t>effects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top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bottom </a:t>
            </a:r>
            <a:r>
              <a:rPr sz="1200" spc="-5" dirty="0">
                <a:latin typeface="Times New Roman"/>
                <a:cs typeface="Times New Roman"/>
              </a:rPr>
              <a:t>surfaces,  estimate 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wind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velocity.</a:t>
            </a:r>
            <a:endParaRPr sz="1200">
              <a:latin typeface="Times New Roman"/>
              <a:cs typeface="Times New Roman"/>
            </a:endParaRPr>
          </a:p>
          <a:p>
            <a:pPr marL="199517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1.91</a:t>
            </a:r>
            <a:r>
              <a:rPr sz="1200" b="1" i="1" spc="-5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m/s</a:t>
            </a:r>
            <a:endParaRPr sz="1200">
              <a:latin typeface="Times New Roman"/>
              <a:cs typeface="Times New Roman"/>
            </a:endParaRPr>
          </a:p>
          <a:p>
            <a:pPr marL="50800" marR="43180" algn="just">
              <a:lnSpc>
                <a:spcPct val="95700"/>
              </a:lnSpc>
              <a:spcBef>
                <a:spcPts val="445"/>
              </a:spcBef>
              <a:tabLst>
                <a:tab pos="142494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6.19-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enters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20cm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b="1" i="1" spc="-5" dirty="0">
                <a:latin typeface="Times New Roman"/>
                <a:cs typeface="Times New Roman"/>
              </a:rPr>
              <a:t>12m</a:t>
            </a:r>
            <a:r>
              <a:rPr sz="1200" spc="-5" dirty="0">
                <a:latin typeface="Times New Roman"/>
                <a:cs typeface="Times New Roman"/>
              </a:rPr>
              <a:t>-long  underwater duct </a:t>
            </a:r>
            <a:r>
              <a:rPr sz="1200" spc="-20" dirty="0">
                <a:latin typeface="Times New Roman"/>
                <a:cs typeface="Times New Roman"/>
              </a:rPr>
              <a:t>at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50C°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1atm </a:t>
            </a:r>
            <a:r>
              <a:rPr sz="1200" spc="-5" dirty="0">
                <a:latin typeface="Times New Roman"/>
                <a:cs typeface="Times New Roman"/>
              </a:rPr>
              <a:t>at a mean  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7 </a:t>
            </a:r>
            <a:r>
              <a:rPr sz="1200" b="1" i="1" dirty="0">
                <a:latin typeface="Times New Roman"/>
                <a:cs typeface="Times New Roman"/>
              </a:rPr>
              <a:t>m/s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cooled by the </a:t>
            </a:r>
            <a:r>
              <a:rPr sz="1200" dirty="0">
                <a:latin typeface="Times New Roman"/>
                <a:cs typeface="Times New Roman"/>
              </a:rPr>
              <a:t>water  </a:t>
            </a:r>
            <a:r>
              <a:rPr sz="1200" spc="-10" dirty="0">
                <a:latin typeface="Times New Roman"/>
                <a:cs typeface="Times New Roman"/>
              </a:rPr>
              <a:t>outside. </a:t>
            </a:r>
            <a:r>
              <a:rPr sz="1200" spc="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average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85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tube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nearly  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5C°</a:t>
            </a:r>
            <a:r>
              <a:rPr sz="1200" spc="-5" dirty="0">
                <a:latin typeface="Times New Roman"/>
                <a:cs typeface="Times New Roman"/>
              </a:rPr>
              <a:t>, determine  the </a:t>
            </a:r>
            <a:r>
              <a:rPr sz="1200" spc="-15" dirty="0">
                <a:latin typeface="Times New Roman"/>
                <a:cs typeface="Times New Roman"/>
              </a:rPr>
              <a:t>exit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heat  transfer.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8.74C°, 10.6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6547" y="3658107"/>
            <a:ext cx="3077210" cy="7327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6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6.20- </a:t>
            </a:r>
            <a:r>
              <a:rPr sz="1200" spc="-10" dirty="0">
                <a:latin typeface="Times New Roman"/>
                <a:cs typeface="Times New Roman"/>
              </a:rPr>
              <a:t>Cooling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0" dirty="0">
                <a:latin typeface="Times New Roman"/>
                <a:cs typeface="Times New Roman"/>
              </a:rPr>
              <a:t>available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10C</a:t>
            </a:r>
            <a:r>
              <a:rPr sz="1200" spc="-5" dirty="0">
                <a:latin typeface="Times New Roman"/>
                <a:cs typeface="Times New Roman"/>
              </a:rPr>
              <a:t>°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condense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condenser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15" dirty="0">
                <a:latin typeface="Times New Roman"/>
                <a:cs typeface="Times New Roman"/>
              </a:rPr>
              <a:t>plant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dirty="0">
                <a:latin typeface="Times New Roman"/>
                <a:cs typeface="Times New Roman"/>
              </a:rPr>
              <a:t>0.15 </a:t>
            </a:r>
            <a:r>
              <a:rPr sz="1200" b="1" i="1" spc="-5" dirty="0">
                <a:latin typeface="Times New Roman"/>
                <a:cs typeface="Times New Roman"/>
              </a:rPr>
              <a:t>kg/s </a:t>
            </a:r>
            <a:r>
              <a:rPr sz="1200" spc="-5" dirty="0">
                <a:latin typeface="Times New Roman"/>
                <a:cs typeface="Times New Roman"/>
              </a:rPr>
              <a:t>by circulating  the </a:t>
            </a:r>
            <a:r>
              <a:rPr sz="1200" spc="-10" dirty="0">
                <a:latin typeface="Times New Roman"/>
                <a:cs typeface="Times New Roman"/>
              </a:rPr>
              <a:t>cooling </a:t>
            </a:r>
            <a:r>
              <a:rPr sz="1200" dirty="0">
                <a:latin typeface="Times New Roman"/>
                <a:cs typeface="Times New Roman"/>
              </a:rPr>
              <a:t>water 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bank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5m</a:t>
            </a:r>
            <a:r>
              <a:rPr sz="1200" spc="-5" dirty="0">
                <a:latin typeface="Times New Roman"/>
                <a:cs typeface="Times New Roman"/>
              </a:rPr>
              <a:t>-long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6547" y="4359147"/>
            <a:ext cx="3073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7035" algn="l"/>
                <a:tab pos="2098040" algn="l"/>
                <a:tab pos="270129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b="1" i="1" spc="5" dirty="0">
                <a:latin typeface="Times New Roman"/>
                <a:cs typeface="Times New Roman"/>
              </a:rPr>
              <a:t>.</a:t>
            </a:r>
            <a:r>
              <a:rPr sz="1200" b="1" i="1" spc="-5" dirty="0">
                <a:latin typeface="Times New Roman"/>
                <a:cs typeface="Times New Roman"/>
              </a:rPr>
              <a:t>2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-30" dirty="0">
                <a:latin typeface="Times New Roman"/>
                <a:cs typeface="Times New Roman"/>
              </a:rPr>
              <a:t>in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15" dirty="0">
                <a:latin typeface="Times New Roman"/>
                <a:cs typeface="Times New Roman"/>
              </a:rPr>
              <a:t>d</a:t>
            </a:r>
            <a:r>
              <a:rPr sz="1200" spc="-30" dirty="0">
                <a:latin typeface="Times New Roman"/>
                <a:cs typeface="Times New Roman"/>
              </a:rPr>
              <a:t>i</a:t>
            </a:r>
            <a:r>
              <a:rPr sz="1200" spc="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m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h</a:t>
            </a:r>
            <a:r>
              <a:rPr sz="1200" spc="-3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pp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1147" y="4532884"/>
            <a:ext cx="3131820" cy="52349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Cooling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enters the </a:t>
            </a:r>
            <a:r>
              <a:rPr sz="1200" dirty="0">
                <a:latin typeface="Times New Roman"/>
                <a:cs typeface="Times New Roman"/>
              </a:rPr>
              <a:t>tubes </a:t>
            </a:r>
            <a:r>
              <a:rPr sz="1200" spc="-5" dirty="0">
                <a:latin typeface="Times New Roman"/>
                <a:cs typeface="Times New Roman"/>
              </a:rPr>
              <a:t>at a mean </a:t>
            </a:r>
            <a:r>
              <a:rPr sz="1200" dirty="0">
                <a:latin typeface="Times New Roman"/>
                <a:cs typeface="Times New Roman"/>
              </a:rPr>
              <a:t>velocity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4 </a:t>
            </a:r>
            <a:r>
              <a:rPr sz="1200" b="1" i="1" dirty="0">
                <a:latin typeface="Times New Roman"/>
                <a:cs typeface="Times New Roman"/>
              </a:rPr>
              <a:t>m/s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24C°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tubes are </a:t>
            </a:r>
            <a:r>
              <a:rPr sz="1200" spc="-10" dirty="0">
                <a:latin typeface="Times New Roman"/>
                <a:cs typeface="Times New Roman"/>
              </a:rPr>
              <a:t>nearly </a:t>
            </a:r>
            <a:r>
              <a:rPr sz="1200" spc="-5" dirty="0">
                <a:latin typeface="Times New Roman"/>
                <a:cs typeface="Times New Roman"/>
              </a:rPr>
              <a:t>isothermal at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.  Determine the average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 between 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tubes,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number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tubes needed to </a:t>
            </a:r>
            <a:r>
              <a:rPr sz="1200" spc="-10" dirty="0">
                <a:latin typeface="Times New Roman"/>
                <a:cs typeface="Times New Roman"/>
              </a:rPr>
              <a:t>achieve </a:t>
            </a:r>
            <a:r>
              <a:rPr sz="1200" spc="-5" dirty="0">
                <a:latin typeface="Times New Roman"/>
                <a:cs typeface="Times New Roman"/>
              </a:rPr>
              <a:t>the indicated </a:t>
            </a:r>
            <a:r>
              <a:rPr sz="1200" spc="-15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condenser.</a:t>
            </a:r>
            <a:endParaRPr sz="1200">
              <a:latin typeface="Times New Roman"/>
              <a:cs typeface="Times New Roman"/>
            </a:endParaRPr>
          </a:p>
          <a:p>
            <a:pPr marL="1144270" algn="just">
              <a:lnSpc>
                <a:spcPts val="1415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12.1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·C°,</a:t>
            </a:r>
            <a:r>
              <a:rPr sz="1200" b="1" i="1" spc="-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13.8</a:t>
            </a:r>
            <a:endParaRPr sz="1200">
              <a:latin typeface="Times New Roman"/>
              <a:cs typeface="Times New Roman"/>
            </a:endParaRPr>
          </a:p>
          <a:p>
            <a:pPr marL="38100" marR="32384" algn="just">
              <a:lnSpc>
                <a:spcPct val="96000"/>
              </a:lnSpc>
              <a:spcBef>
                <a:spcPts val="41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6.21- </a:t>
            </a:r>
            <a:r>
              <a:rPr sz="1200" spc="-10" dirty="0">
                <a:latin typeface="Times New Roman"/>
                <a:cs typeface="Times New Roman"/>
              </a:rPr>
              <a:t>Combustion </a:t>
            </a:r>
            <a:r>
              <a:rPr sz="1200" dirty="0">
                <a:latin typeface="Times New Roman"/>
                <a:cs typeface="Times New Roman"/>
              </a:rPr>
              <a:t>gases </a:t>
            </a:r>
            <a:r>
              <a:rPr sz="1200" spc="-5" dirty="0">
                <a:latin typeface="Times New Roman"/>
                <a:cs typeface="Times New Roman"/>
              </a:rPr>
              <a:t>passing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3cm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-5" dirty="0">
                <a:latin typeface="Times New Roman"/>
                <a:cs typeface="Times New Roman"/>
              </a:rPr>
              <a:t>internal-diameter </a:t>
            </a:r>
            <a:r>
              <a:rPr sz="1200" spc="-10" dirty="0">
                <a:latin typeface="Times New Roman"/>
                <a:cs typeface="Times New Roman"/>
              </a:rPr>
              <a:t>circular </a:t>
            </a:r>
            <a:r>
              <a:rPr sz="1200" spc="-5" dirty="0">
                <a:latin typeface="Times New Roman"/>
                <a:cs typeface="Times New Roman"/>
              </a:rPr>
              <a:t>tube are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vaporize </a:t>
            </a:r>
            <a:r>
              <a:rPr sz="1200" dirty="0">
                <a:latin typeface="Times New Roman"/>
                <a:cs typeface="Times New Roman"/>
              </a:rPr>
              <a:t>waste water </a:t>
            </a:r>
            <a:r>
              <a:rPr sz="1200" spc="-5" dirty="0">
                <a:latin typeface="Times New Roman"/>
                <a:cs typeface="Times New Roman"/>
              </a:rPr>
              <a:t>at atmospheric pressure.  Hot gases enter the tube at </a:t>
            </a:r>
            <a:r>
              <a:rPr sz="1200" b="1" i="1" dirty="0">
                <a:latin typeface="Times New Roman"/>
                <a:cs typeface="Times New Roman"/>
              </a:rPr>
              <a:t>115kPa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250C° </a:t>
            </a:r>
            <a:r>
              <a:rPr sz="1200" spc="-5" dirty="0">
                <a:latin typeface="Times New Roman"/>
                <a:cs typeface="Times New Roman"/>
              </a:rPr>
              <a:t>at  a </a:t>
            </a:r>
            <a:r>
              <a:rPr sz="1200" spc="-10" dirty="0">
                <a:latin typeface="Times New Roman"/>
                <a:cs typeface="Times New Roman"/>
              </a:rPr>
              <a:t>mean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5 </a:t>
            </a:r>
            <a:r>
              <a:rPr sz="1200" b="1" i="1" dirty="0">
                <a:latin typeface="Times New Roman"/>
                <a:cs typeface="Times New Roman"/>
              </a:rPr>
              <a:t>m/s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leave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150C°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 </a:t>
            </a:r>
            <a:r>
              <a:rPr sz="1200" spc="-5" dirty="0">
                <a:latin typeface="Times New Roman"/>
                <a:cs typeface="Times New Roman"/>
              </a:rPr>
              <a:t>the average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transfer coefficient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120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77470" indent="-40005" algn="just">
              <a:lnSpc>
                <a:spcPts val="1345"/>
              </a:lnSpc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tube</a:t>
            </a:r>
            <a:endParaRPr sz="1200">
              <a:latin typeface="Times New Roman"/>
              <a:cs typeface="Times New Roman"/>
            </a:endParaRPr>
          </a:p>
          <a:p>
            <a:pPr marL="38100" marR="31750" algn="just">
              <a:lnSpc>
                <a:spcPct val="95800"/>
              </a:lnSpc>
              <a:spcBef>
                <a:spcPts val="40"/>
              </a:spcBef>
            </a:pP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110C°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determine the tube </a:t>
            </a:r>
            <a:r>
              <a:rPr sz="1200" spc="-10" dirty="0">
                <a:latin typeface="Times New Roman"/>
                <a:cs typeface="Times New Roman"/>
              </a:rPr>
              <a:t>length, also </a:t>
            </a:r>
            <a:r>
              <a:rPr sz="1200" spc="-15" dirty="0">
                <a:latin typeface="Times New Roman"/>
                <a:cs typeface="Times New Roman"/>
              </a:rPr>
              <a:t>find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evaporation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vaporization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100C°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2257</a:t>
            </a:r>
            <a:r>
              <a:rPr sz="1200" b="1" i="1" spc="5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kJ/kg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96670" algn="just">
              <a:lnSpc>
                <a:spcPts val="139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30.7cm,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0.442kg/h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900"/>
              </a:lnSpc>
              <a:spcBef>
                <a:spcPts val="44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6.22-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heated from </a:t>
            </a:r>
            <a:r>
              <a:rPr sz="1200" b="1" i="1" dirty="0">
                <a:latin typeface="Times New Roman"/>
                <a:cs typeface="Times New Roman"/>
              </a:rPr>
              <a:t>10C°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80C°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2cm</a:t>
            </a:r>
            <a:r>
              <a:rPr sz="1200" spc="-5" dirty="0">
                <a:latin typeface="Times New Roman"/>
                <a:cs typeface="Times New Roman"/>
              </a:rPr>
              <a:t>-internal-diameter, </a:t>
            </a:r>
            <a:r>
              <a:rPr sz="1200" b="1" i="1" spc="-5" dirty="0">
                <a:latin typeface="Times New Roman"/>
                <a:cs typeface="Times New Roman"/>
              </a:rPr>
              <a:t>7m</a:t>
            </a:r>
            <a:r>
              <a:rPr sz="1200" spc="-5" dirty="0">
                <a:latin typeface="Times New Roman"/>
                <a:cs typeface="Times New Roman"/>
              </a:rPr>
              <a:t>-  </a:t>
            </a:r>
            <a:r>
              <a:rPr sz="1200" spc="-10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tube.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tube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equipped </a:t>
            </a:r>
            <a:r>
              <a:rPr sz="1200" spc="5" dirty="0">
                <a:latin typeface="Times New Roman"/>
                <a:cs typeface="Times New Roman"/>
              </a:rPr>
              <a:t>with an </a:t>
            </a:r>
            <a:r>
              <a:rPr sz="1200" spc="-5" dirty="0">
                <a:latin typeface="Times New Roman"/>
                <a:cs typeface="Times New Roman"/>
              </a:rPr>
              <a:t>electric  resistance </a:t>
            </a:r>
            <a:r>
              <a:rPr sz="1200" dirty="0">
                <a:latin typeface="Times New Roman"/>
                <a:cs typeface="Times New Roman"/>
              </a:rPr>
              <a:t>heater, </a:t>
            </a:r>
            <a:r>
              <a:rPr sz="1200" spc="-1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provides </a:t>
            </a:r>
            <a:r>
              <a:rPr sz="1200" dirty="0">
                <a:latin typeface="Times New Roman"/>
                <a:cs typeface="Times New Roman"/>
              </a:rPr>
              <a:t>uniform </a:t>
            </a:r>
            <a:r>
              <a:rPr sz="1200" spc="-10" dirty="0">
                <a:latin typeface="Times New Roman"/>
                <a:cs typeface="Times New Roman"/>
              </a:rPr>
              <a:t>heating  </a:t>
            </a:r>
            <a:r>
              <a:rPr sz="1200" spc="-5" dirty="0">
                <a:latin typeface="Times New Roman"/>
                <a:cs typeface="Times New Roman"/>
              </a:rPr>
              <a:t>throughout the 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outer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heater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insulated. </a:t>
            </a:r>
            <a:r>
              <a:rPr sz="1200" spc="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system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provide </a:t>
            </a:r>
            <a:r>
              <a:rPr sz="1200" spc="-5" dirty="0">
                <a:latin typeface="Times New Roman"/>
                <a:cs typeface="Times New Roman"/>
              </a:rPr>
              <a:t>hot water </a:t>
            </a:r>
            <a:r>
              <a:rPr sz="1200" spc="-20" dirty="0">
                <a:latin typeface="Times New Roman"/>
                <a:cs typeface="Times New Roman"/>
              </a:rPr>
              <a:t>at  </a:t>
            </a:r>
            <a:r>
              <a:rPr sz="1200" spc="-5" dirty="0">
                <a:latin typeface="Times New Roman"/>
                <a:cs typeface="Times New Roman"/>
              </a:rPr>
              <a:t>a rate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8L/min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10" dirty="0">
                <a:latin typeface="Times New Roman"/>
                <a:cs typeface="Times New Roman"/>
              </a:rPr>
              <a:t>rating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resistance heater. </a:t>
            </a:r>
            <a:r>
              <a:rPr sz="1200" spc="-10" dirty="0">
                <a:latin typeface="Times New Roman"/>
                <a:cs typeface="Times New Roman"/>
              </a:rPr>
              <a:t>Also, </a:t>
            </a:r>
            <a:r>
              <a:rPr sz="1200" spc="-5" dirty="0">
                <a:latin typeface="Times New Roman"/>
                <a:cs typeface="Times New Roman"/>
              </a:rPr>
              <a:t>estimate 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pipe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5027" y="2006092"/>
            <a:ext cx="3131185" cy="213804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60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6.15-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heating </a:t>
            </a:r>
            <a:r>
              <a:rPr sz="1200" dirty="0">
                <a:latin typeface="Times New Roman"/>
                <a:cs typeface="Times New Roman"/>
              </a:rPr>
              <a:t>system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designed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keep  the wings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aircraft </a:t>
            </a:r>
            <a:r>
              <a:rPr sz="1200" spc="-10" dirty="0">
                <a:latin typeface="Times New Roman"/>
                <a:cs typeface="Times New Roman"/>
              </a:rPr>
              <a:t>cruising </a:t>
            </a:r>
            <a:r>
              <a:rPr sz="1200" spc="-5" dirty="0">
                <a:latin typeface="Times New Roman"/>
                <a:cs typeface="Times New Roman"/>
              </a:rPr>
              <a:t>at a velocity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900km/h above </a:t>
            </a:r>
            <a:r>
              <a:rPr sz="1200" spc="-10" dirty="0">
                <a:latin typeface="Times New Roman"/>
                <a:cs typeface="Times New Roman"/>
              </a:rPr>
              <a:t>freezing </a:t>
            </a:r>
            <a:r>
              <a:rPr sz="1200" dirty="0">
                <a:latin typeface="Times New Roman"/>
                <a:cs typeface="Times New Roman"/>
              </a:rPr>
              <a:t>temperatures </a:t>
            </a:r>
            <a:r>
              <a:rPr sz="1200" spc="-5" dirty="0">
                <a:latin typeface="Times New Roman"/>
                <a:cs typeface="Times New Roman"/>
              </a:rPr>
              <a:t>during  </a:t>
            </a:r>
            <a:r>
              <a:rPr sz="1200" spc="-10" dirty="0">
                <a:latin typeface="Times New Roman"/>
                <a:cs typeface="Times New Roman"/>
              </a:rPr>
              <a:t>flight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12,200m </a:t>
            </a:r>
            <a:r>
              <a:rPr sz="1200" spc="-5" dirty="0">
                <a:latin typeface="Times New Roman"/>
                <a:cs typeface="Times New Roman"/>
              </a:rPr>
              <a:t>altitude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atmospheric  temperature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properties are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a</a:t>
            </a:r>
            <a:r>
              <a:rPr sz="1200" b="1" i="1" dirty="0">
                <a:latin typeface="Times New Roman"/>
                <a:cs typeface="Times New Roman"/>
              </a:rPr>
              <a:t>=-55.4C°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b="1" i="1" spc="-5" dirty="0">
                <a:latin typeface="Times New Roman"/>
                <a:cs typeface="Times New Roman"/>
              </a:rPr>
              <a:t>k=0.02152 </a:t>
            </a:r>
            <a:r>
              <a:rPr sz="1200" b="1" i="1" spc="-10" dirty="0">
                <a:latin typeface="Times New Roman"/>
                <a:cs typeface="Times New Roman"/>
              </a:rPr>
              <a:t>W/m 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b="1" i="1" spc="-5" dirty="0">
                <a:latin typeface="Times New Roman"/>
                <a:cs typeface="Times New Roman"/>
              </a:rPr>
              <a:t>ν= 5.961×10</a:t>
            </a:r>
            <a:r>
              <a:rPr sz="1200" b="1" i="1" spc="-7" baseline="38194" dirty="0">
                <a:latin typeface="Times New Roman"/>
                <a:cs typeface="Times New Roman"/>
              </a:rPr>
              <a:t>-5  </a:t>
            </a:r>
            <a:r>
              <a:rPr sz="1200" b="1" i="1" spc="-5" dirty="0">
                <a:latin typeface="Times New Roman"/>
                <a:cs typeface="Times New Roman"/>
              </a:rPr>
              <a:t>m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/s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Pr</a:t>
            </a:r>
            <a:endParaRPr sz="1200">
              <a:latin typeface="Times New Roman"/>
              <a:cs typeface="Times New Roman"/>
            </a:endParaRPr>
          </a:p>
          <a:p>
            <a:pPr marL="38100" marR="34290" algn="just">
              <a:lnSpc>
                <a:spcPts val="1390"/>
              </a:lnSpc>
              <a:spcBef>
                <a:spcPts val="1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0.7422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Approximating </a:t>
            </a:r>
            <a:r>
              <a:rPr sz="1200" spc="-5" dirty="0">
                <a:latin typeface="Times New Roman"/>
                <a:cs typeface="Times New Roman"/>
              </a:rPr>
              <a:t>the wing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 cylinder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elliptical  </a:t>
            </a:r>
            <a:r>
              <a:rPr sz="1200" dirty="0">
                <a:latin typeface="Times New Roman"/>
                <a:cs typeface="Times New Roman"/>
              </a:rPr>
              <a:t>cross  section  </a:t>
            </a:r>
            <a:r>
              <a:rPr sz="1200" spc="-5" dirty="0">
                <a:latin typeface="Times New Roman"/>
                <a:cs typeface="Times New Roman"/>
              </a:rPr>
              <a:t>whose  </a:t>
            </a:r>
            <a:r>
              <a:rPr sz="1200" spc="-15" dirty="0">
                <a:latin typeface="Times New Roman"/>
                <a:cs typeface="Times New Roman"/>
              </a:rPr>
              <a:t>minor  </a:t>
            </a:r>
            <a:r>
              <a:rPr sz="1200" spc="-10" dirty="0">
                <a:latin typeface="Times New Roman"/>
                <a:cs typeface="Times New Roman"/>
              </a:rPr>
              <a:t>axis 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10"/>
              </a:lnSpc>
            </a:pPr>
            <a:r>
              <a:rPr sz="1200" b="1" i="1" spc="-5" dirty="0">
                <a:latin typeface="Times New Roman"/>
                <a:cs typeface="Times New Roman"/>
              </a:rPr>
              <a:t>30cm 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disregarding  radiation,  determine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convection </a:t>
            </a:r>
            <a:r>
              <a:rPr sz="1200" spc="-5" dirty="0">
                <a:latin typeface="Times New Roman"/>
                <a:cs typeface="Times New Roman"/>
              </a:rPr>
              <a:t>heat transfer coefficient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wing </a:t>
            </a:r>
            <a:r>
              <a:rPr sz="1200" spc="-5" dirty="0">
                <a:latin typeface="Times New Roman"/>
                <a:cs typeface="Times New Roman"/>
              </a:rPr>
              <a:t>surface and the average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heat  transfer per </a:t>
            </a:r>
            <a:r>
              <a:rPr sz="1200" spc="-15" dirty="0">
                <a:latin typeface="Times New Roman"/>
                <a:cs typeface="Times New Roman"/>
              </a:rPr>
              <a:t>unit </a:t>
            </a:r>
            <a:r>
              <a:rPr sz="1200" spc="-5" dirty="0">
                <a:latin typeface="Times New Roman"/>
                <a:cs typeface="Times New Roman"/>
              </a:rPr>
              <a:t>surface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19275" y="4112259"/>
            <a:ext cx="2314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86.39 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W/m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·C°, 4786</a:t>
            </a:r>
            <a:r>
              <a:rPr sz="1200" b="1" i="1" spc="7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W/m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17723" y="4093971"/>
            <a:ext cx="106934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005840" algn="l"/>
              </a:tabLst>
            </a:pPr>
            <a:r>
              <a:rPr sz="8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	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0427" y="4285996"/>
            <a:ext cx="3081655" cy="16103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6.16-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components </a:t>
            </a:r>
            <a:r>
              <a:rPr sz="1200" spc="5" dirty="0">
                <a:latin typeface="Times New Roman"/>
                <a:cs typeface="Times New Roman"/>
              </a:rPr>
              <a:t>of an </a:t>
            </a:r>
            <a:r>
              <a:rPr sz="1200" spc="-5" dirty="0">
                <a:latin typeface="Times New Roman"/>
                <a:cs typeface="Times New Roman"/>
              </a:rPr>
              <a:t>electronic </a:t>
            </a:r>
            <a:r>
              <a:rPr sz="1200" dirty="0">
                <a:latin typeface="Times New Roman"/>
                <a:cs typeface="Times New Roman"/>
              </a:rPr>
              <a:t>system </a:t>
            </a:r>
            <a:r>
              <a:rPr sz="1200" spc="-5" dirty="0">
                <a:latin typeface="Times New Roman"/>
                <a:cs typeface="Times New Roman"/>
              </a:rPr>
              <a:t>are  located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1.5m</a:t>
            </a:r>
            <a:r>
              <a:rPr sz="1200" spc="-5" dirty="0">
                <a:latin typeface="Times New Roman"/>
                <a:cs typeface="Times New Roman"/>
              </a:rPr>
              <a:t>-long </a:t>
            </a:r>
            <a:r>
              <a:rPr sz="1200" dirty="0">
                <a:latin typeface="Times New Roman"/>
                <a:cs typeface="Times New Roman"/>
              </a:rPr>
              <a:t>horizontal </a:t>
            </a:r>
            <a:r>
              <a:rPr sz="1200" spc="-5" dirty="0">
                <a:latin typeface="Times New Roman"/>
                <a:cs typeface="Times New Roman"/>
              </a:rPr>
              <a:t>duct whose 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20cm × 20cm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components </a:t>
            </a:r>
            <a:r>
              <a:rPr sz="1200" spc="-1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 duct are </a:t>
            </a:r>
            <a:r>
              <a:rPr sz="1200" spc="-10" dirty="0">
                <a:latin typeface="Times New Roman"/>
                <a:cs typeface="Times New Roman"/>
              </a:rPr>
              <a:t>not allowed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come </a:t>
            </a:r>
            <a:r>
              <a:rPr sz="1200" spc="-10" dirty="0">
                <a:latin typeface="Times New Roman"/>
                <a:cs typeface="Times New Roman"/>
              </a:rPr>
              <a:t>into direct  </a:t>
            </a:r>
            <a:r>
              <a:rPr sz="1200" spc="-5" dirty="0">
                <a:latin typeface="Times New Roman"/>
                <a:cs typeface="Times New Roman"/>
              </a:rPr>
              <a:t>contact </a:t>
            </a:r>
            <a:r>
              <a:rPr sz="1200" spc="-10" dirty="0">
                <a:latin typeface="Times New Roman"/>
                <a:cs typeface="Times New Roman"/>
              </a:rPr>
              <a:t>with cooling air, </a:t>
            </a:r>
            <a:r>
              <a:rPr sz="1200" spc="-5" dirty="0">
                <a:latin typeface="Times New Roman"/>
                <a:cs typeface="Times New Roman"/>
              </a:rPr>
              <a:t>and thus are </a:t>
            </a:r>
            <a:r>
              <a:rPr sz="1200" spc="-10" dirty="0">
                <a:latin typeface="Times New Roman"/>
                <a:cs typeface="Times New Roman"/>
              </a:rPr>
              <a:t>cooled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-10" dirty="0">
                <a:latin typeface="Times New Roman"/>
                <a:cs typeface="Times New Roman"/>
              </a:rPr>
              <a:t>flowing </a:t>
            </a:r>
            <a:r>
              <a:rPr sz="1200" spc="-5" dirty="0">
                <a:latin typeface="Times New Roman"/>
                <a:cs typeface="Times New Roman"/>
              </a:rPr>
              <a:t>over the duct with a </a:t>
            </a:r>
            <a:r>
              <a:rPr sz="1200" dirty="0">
                <a:latin typeface="Times New Roman"/>
                <a:cs typeface="Times New Roman"/>
              </a:rPr>
              <a:t>velocity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200m/min</a:t>
            </a:r>
            <a:r>
              <a:rPr sz="1200" dirty="0">
                <a:latin typeface="Times New Roman"/>
                <a:cs typeface="Times New Roman"/>
              </a:rPr>
              <a:t>. If </a:t>
            </a:r>
            <a:r>
              <a:rPr sz="1200" spc="-5" dirty="0">
                <a:latin typeface="Times New Roman"/>
                <a:cs typeface="Times New Roman"/>
              </a:rPr>
              <a:t>the surface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duct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to </a:t>
            </a:r>
            <a:r>
              <a:rPr sz="1200" spc="-10" dirty="0">
                <a:latin typeface="Times New Roman"/>
                <a:cs typeface="Times New Roman"/>
              </a:rPr>
              <a:t>exceed </a:t>
            </a:r>
            <a:r>
              <a:rPr sz="1200" b="1" i="1" spc="-5" dirty="0">
                <a:latin typeface="Times New Roman"/>
                <a:cs typeface="Times New Roman"/>
              </a:rPr>
              <a:t>65C°</a:t>
            </a:r>
            <a:r>
              <a:rPr sz="1200" spc="-5" dirty="0">
                <a:latin typeface="Times New Roman"/>
                <a:cs typeface="Times New Roman"/>
              </a:rPr>
              <a:t>, determine the </a:t>
            </a:r>
            <a:r>
              <a:rPr sz="1200" spc="5" dirty="0">
                <a:latin typeface="Times New Roman"/>
                <a:cs typeface="Times New Roman"/>
              </a:rPr>
              <a:t>total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10" dirty="0">
                <a:latin typeface="Times New Roman"/>
                <a:cs typeface="Times New Roman"/>
              </a:rPr>
              <a:t>rating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electronic devices that can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0427" y="5861811"/>
            <a:ext cx="3050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2639" algn="l"/>
              </a:tabLst>
            </a:pPr>
            <a:r>
              <a:rPr sz="1200" spc="-5" dirty="0">
                <a:latin typeface="Times New Roman"/>
                <a:cs typeface="Times New Roman"/>
              </a:rPr>
              <a:t>mounted </a:t>
            </a:r>
            <a:r>
              <a:rPr sz="1200" spc="-10" dirty="0">
                <a:latin typeface="Times New Roman"/>
                <a:cs typeface="Times New Roman"/>
              </a:rPr>
              <a:t>into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duct.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640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427" y="7818628"/>
            <a:ext cx="3081655" cy="1960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6.17-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50cm</a:t>
            </a:r>
            <a:r>
              <a:rPr sz="1200" dirty="0">
                <a:latin typeface="Times New Roman"/>
                <a:cs typeface="Times New Roman"/>
              </a:rPr>
              <a:t>-diameter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95cm</a:t>
            </a:r>
            <a:r>
              <a:rPr sz="1200" spc="-5" dirty="0">
                <a:latin typeface="Times New Roman"/>
                <a:cs typeface="Times New Roman"/>
              </a:rPr>
              <a:t>-long  hot water tank.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placed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roof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house.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0" dirty="0">
                <a:latin typeface="Times New Roman"/>
                <a:cs typeface="Times New Roman"/>
              </a:rPr>
              <a:t>inside </a:t>
            </a:r>
            <a:r>
              <a:rPr sz="1200" spc="-5" dirty="0">
                <a:latin typeface="Times New Roman"/>
                <a:cs typeface="Times New Roman"/>
              </a:rPr>
              <a:t>the tank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heated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80Cº  </a:t>
            </a:r>
            <a:r>
              <a:rPr sz="1200" spc="-5" dirty="0">
                <a:latin typeface="Times New Roman"/>
                <a:cs typeface="Times New Roman"/>
              </a:rPr>
              <a:t>by a flat-plate solar </a:t>
            </a:r>
            <a:r>
              <a:rPr sz="1200" dirty="0">
                <a:latin typeface="Times New Roman"/>
                <a:cs typeface="Times New Roman"/>
              </a:rPr>
              <a:t>collector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the day.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tank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windy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18Cº </a:t>
            </a:r>
            <a:r>
              <a:rPr sz="1200" spc="5" dirty="0">
                <a:latin typeface="Times New Roman"/>
                <a:cs typeface="Times New Roman"/>
              </a:rPr>
              <a:t>with an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40km/h </a:t>
            </a:r>
            <a:r>
              <a:rPr sz="1200" spc="-10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the night.  Estimate 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tank after a  </a:t>
            </a:r>
            <a:r>
              <a:rPr sz="1200" b="1" i="1" spc="-5" dirty="0">
                <a:latin typeface="Times New Roman"/>
                <a:cs typeface="Times New Roman"/>
              </a:rPr>
              <a:t>45min</a:t>
            </a:r>
            <a:r>
              <a:rPr sz="1200" spc="-5" dirty="0">
                <a:latin typeface="Times New Roman"/>
                <a:cs typeface="Times New Roman"/>
              </a:rPr>
              <a:t>-period. </a:t>
            </a:r>
            <a:r>
              <a:rPr sz="1200" spc="-10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tank surface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 the </a:t>
            </a:r>
            <a:r>
              <a:rPr sz="1200" spc="-10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inside, </a:t>
            </a:r>
            <a:r>
              <a:rPr sz="1200" spc="-5" dirty="0">
                <a:latin typeface="Times New Roman"/>
                <a:cs typeface="Times New Roman"/>
              </a:rPr>
              <a:t>and the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top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bottom  </a:t>
            </a:r>
            <a:r>
              <a:rPr sz="1200" spc="-5" dirty="0">
                <a:latin typeface="Times New Roman"/>
                <a:cs typeface="Times New Roman"/>
              </a:rPr>
              <a:t>surfaces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same as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80032" y="753872"/>
            <a:ext cx="1901951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95855" y="6075679"/>
            <a:ext cx="1789175" cy="1740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76547" y="9749366"/>
            <a:ext cx="66484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at 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exit.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98796" y="9749366"/>
            <a:ext cx="18211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38,627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113.3C°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427" y="9764606"/>
            <a:ext cx="5003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25" dirty="0">
                <a:latin typeface="Times New Roman"/>
                <a:cs typeface="Times New Roman"/>
              </a:rPr>
              <a:t>r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ace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14676" y="9764606"/>
            <a:ext cx="10560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69.9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76547" y="722883"/>
            <a:ext cx="3075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8790" algn="l"/>
                <a:tab pos="731520" algn="l"/>
                <a:tab pos="1645920" algn="l"/>
                <a:tab pos="2179955" algn="l"/>
                <a:tab pos="2673985" algn="l"/>
              </a:tabLst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6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.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26-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-5" dirty="0">
                <a:latin typeface="Times New Roman"/>
                <a:cs typeface="Times New Roman"/>
              </a:rPr>
              <a:t>15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20" dirty="0">
                <a:latin typeface="Times New Roman"/>
                <a:cs typeface="Times New Roman"/>
              </a:rPr>
              <a:t>m</a:t>
            </a:r>
            <a:r>
              <a:rPr sz="1200" b="1" i="1" spc="-20" dirty="0">
                <a:latin typeface="Times New Roman"/>
                <a:cs typeface="Times New Roman"/>
              </a:rPr>
              <a:t>×</a:t>
            </a:r>
            <a:r>
              <a:rPr sz="1200" b="1" i="1" spc="-5" dirty="0">
                <a:latin typeface="Times New Roman"/>
                <a:cs typeface="Times New Roman"/>
              </a:rPr>
              <a:t>20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m</a:t>
            </a:r>
            <a:r>
              <a:rPr sz="1200" b="1" i="1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15" dirty="0">
                <a:latin typeface="Times New Roman"/>
                <a:cs typeface="Times New Roman"/>
              </a:rPr>
              <a:t>u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w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6547" y="896619"/>
            <a:ext cx="3074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components are not </a:t>
            </a:r>
            <a:r>
              <a:rPr sz="1200" spc="-10" dirty="0">
                <a:latin typeface="Times New Roman"/>
                <a:cs typeface="Times New Roman"/>
              </a:rPr>
              <a:t>allowed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come </a:t>
            </a:r>
            <a:r>
              <a:rPr sz="1200" spc="-10" dirty="0">
                <a:latin typeface="Times New Roman"/>
                <a:cs typeface="Times New Roman"/>
              </a:rPr>
              <a:t>into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direct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6547" y="1073404"/>
            <a:ext cx="3081020" cy="28390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contact with </a:t>
            </a:r>
            <a:r>
              <a:rPr sz="1200" spc="-10" dirty="0">
                <a:latin typeface="Times New Roman"/>
                <a:cs typeface="Times New Roman"/>
              </a:rPr>
              <a:t>air,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cooled by passing </a:t>
            </a:r>
            <a:r>
              <a:rPr sz="1200" spc="5" dirty="0">
                <a:latin typeface="Times New Roman"/>
                <a:cs typeface="Times New Roman"/>
              </a:rPr>
              <a:t>cool 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20cm</a:t>
            </a:r>
            <a:r>
              <a:rPr sz="1200" spc="-5" dirty="0">
                <a:latin typeface="Times New Roman"/>
                <a:cs typeface="Times New Roman"/>
              </a:rPr>
              <a:t>-long channel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rectangular  </a:t>
            </a:r>
            <a:r>
              <a:rPr sz="1200" dirty="0">
                <a:latin typeface="Times New Roman"/>
                <a:cs typeface="Times New Roman"/>
              </a:rPr>
              <a:t>cross section </a:t>
            </a:r>
            <a:r>
              <a:rPr sz="1200" b="1" i="1" dirty="0">
                <a:latin typeface="Times New Roman"/>
                <a:cs typeface="Times New Roman"/>
              </a:rPr>
              <a:t>0.2cm×14cm </a:t>
            </a:r>
            <a:r>
              <a:rPr sz="1200" spc="-10" dirty="0">
                <a:latin typeface="Times New Roman"/>
                <a:cs typeface="Times New Roman"/>
              </a:rPr>
              <a:t>drilled into </a:t>
            </a:r>
            <a:r>
              <a:rPr sz="1200" spc="-5" dirty="0">
                <a:latin typeface="Times New Roman"/>
                <a:cs typeface="Times New Roman"/>
              </a:rPr>
              <a:t>the board.  </a:t>
            </a: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-5" dirty="0">
                <a:latin typeface="Times New Roman"/>
                <a:cs typeface="Times New Roman"/>
              </a:rPr>
              <a:t>generated by the electronic </a:t>
            </a:r>
            <a:r>
              <a:rPr sz="1200" dirty="0">
                <a:latin typeface="Times New Roman"/>
                <a:cs typeface="Times New Roman"/>
              </a:rPr>
              <a:t>components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conducted across </a:t>
            </a:r>
            <a:r>
              <a:rPr sz="1200" spc="-5" dirty="0">
                <a:latin typeface="Times New Roman"/>
                <a:cs typeface="Times New Roman"/>
              </a:rPr>
              <a:t>the thin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board to  the </a:t>
            </a:r>
            <a:r>
              <a:rPr sz="1200" spc="-10" dirty="0">
                <a:latin typeface="Times New Roman"/>
                <a:cs typeface="Times New Roman"/>
              </a:rPr>
              <a:t>channel,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removed by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that enters  the channel at </a:t>
            </a:r>
            <a:r>
              <a:rPr sz="1200" b="1" i="1" spc="-5" dirty="0">
                <a:latin typeface="Times New Roman"/>
                <a:cs typeface="Times New Roman"/>
              </a:rPr>
              <a:t>15C°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heat flux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5" dirty="0">
                <a:latin typeface="Times New Roman"/>
                <a:cs typeface="Times New Roman"/>
              </a:rPr>
              <a:t>top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channel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considered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uniform, and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other surfaces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negligible. </a:t>
            </a:r>
            <a:r>
              <a:rPr sz="1200" spc="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inlet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channel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to </a:t>
            </a:r>
            <a:r>
              <a:rPr sz="1200" spc="-10" dirty="0">
                <a:latin typeface="Times New Roman"/>
                <a:cs typeface="Times New Roman"/>
              </a:rPr>
              <a:t>exceed </a:t>
            </a:r>
            <a:r>
              <a:rPr sz="1200" b="1" i="1" spc="5" dirty="0">
                <a:latin typeface="Times New Roman"/>
                <a:cs typeface="Times New Roman"/>
              </a:rPr>
              <a:t>4m/s </a:t>
            </a:r>
            <a:r>
              <a:rPr sz="1200" spc="-5" dirty="0">
                <a:latin typeface="Times New Roman"/>
                <a:cs typeface="Times New Roman"/>
              </a:rPr>
              <a:t>and the  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channel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remain  under </a:t>
            </a:r>
            <a:r>
              <a:rPr sz="1200" b="1" i="1" spc="-5" dirty="0">
                <a:latin typeface="Times New Roman"/>
                <a:cs typeface="Times New Roman"/>
              </a:rPr>
              <a:t>50C°</a:t>
            </a:r>
            <a:r>
              <a:rPr sz="1200" spc="-5" dirty="0">
                <a:latin typeface="Times New Roman"/>
                <a:cs typeface="Times New Roman"/>
              </a:rPr>
              <a:t>, determine the </a:t>
            </a:r>
            <a:r>
              <a:rPr sz="1200" spc="-10" dirty="0">
                <a:latin typeface="Times New Roman"/>
                <a:cs typeface="Times New Roman"/>
              </a:rPr>
              <a:t>maximum </a:t>
            </a:r>
            <a:r>
              <a:rPr sz="1200" spc="5" dirty="0">
                <a:latin typeface="Times New Roman"/>
                <a:cs typeface="Times New Roman"/>
              </a:rPr>
              <a:t>total </a:t>
            </a:r>
            <a:r>
              <a:rPr sz="1200" dirty="0">
                <a:latin typeface="Times New Roman"/>
                <a:cs typeface="Times New Roman"/>
              </a:rPr>
              <a:t>power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electronic </a:t>
            </a:r>
            <a:r>
              <a:rPr sz="1200" dirty="0">
                <a:latin typeface="Times New Roman"/>
                <a:cs typeface="Times New Roman"/>
              </a:rPr>
              <a:t>components </a:t>
            </a:r>
            <a:r>
              <a:rPr sz="1200" spc="-5" dirty="0">
                <a:latin typeface="Times New Roman"/>
                <a:cs typeface="Times New Roman"/>
              </a:rPr>
              <a:t>that can safely be  mounted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circuit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board.</a:t>
            </a:r>
            <a:endParaRPr sz="1200">
              <a:latin typeface="Times New Roman"/>
              <a:cs typeface="Times New Roman"/>
            </a:endParaRPr>
          </a:p>
          <a:p>
            <a:pPr marL="203327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24.7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25747" y="5176011"/>
            <a:ext cx="3181350" cy="45916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63500" marR="55880" algn="just">
              <a:lnSpc>
                <a:spcPct val="960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6.27-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enters a </a:t>
            </a:r>
            <a:r>
              <a:rPr sz="1200" b="1" i="1" spc="-10" dirty="0">
                <a:latin typeface="Times New Roman"/>
                <a:cs typeface="Times New Roman"/>
              </a:rPr>
              <a:t>7m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duct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rectangular </a:t>
            </a:r>
            <a:r>
              <a:rPr sz="1200" dirty="0">
                <a:latin typeface="Times New Roman"/>
                <a:cs typeface="Times New Roman"/>
              </a:rPr>
              <a:t>cross section </a:t>
            </a:r>
            <a:r>
              <a:rPr sz="1200" b="1" i="1" spc="-5" dirty="0">
                <a:latin typeface="Times New Roman"/>
                <a:cs typeface="Times New Roman"/>
              </a:rPr>
              <a:t>15cm×20cm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50C°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average 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7m/s</a:t>
            </a:r>
            <a:r>
              <a:rPr sz="1200" dirty="0">
                <a:latin typeface="Times New Roman"/>
                <a:cs typeface="Times New Roman"/>
              </a:rPr>
              <a:t>. 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walls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duct are </a:t>
            </a:r>
            <a:r>
              <a:rPr sz="1200" spc="-1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outlet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air,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rate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transfer from the</a:t>
            </a:r>
            <a:r>
              <a:rPr sz="1200" spc="-10" dirty="0">
                <a:latin typeface="Times New Roman"/>
                <a:cs typeface="Times New Roman"/>
              </a:rPr>
              <a:t> air.</a:t>
            </a:r>
            <a:endParaRPr sz="1200">
              <a:latin typeface="Times New Roman"/>
              <a:cs typeface="Times New Roman"/>
            </a:endParaRPr>
          </a:p>
          <a:p>
            <a:pPr marL="63500" marR="57785" indent="993140" algn="just">
              <a:lnSpc>
                <a:spcPct val="95700"/>
              </a:lnSpc>
              <a:spcBef>
                <a:spcPts val="15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34.2°C,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3776 W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6.28- </a:t>
            </a:r>
            <a:r>
              <a:rPr sz="1200" spc="-15" dirty="0">
                <a:latin typeface="Times New Roman"/>
                <a:cs typeface="Times New Roman"/>
              </a:rPr>
              <a:t>Hot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90C° </a:t>
            </a:r>
            <a:r>
              <a:rPr sz="1200" spc="-5" dirty="0">
                <a:latin typeface="Times New Roman"/>
                <a:cs typeface="Times New Roman"/>
              </a:rPr>
              <a:t>enters a </a:t>
            </a:r>
            <a:r>
              <a:rPr sz="1200" b="1" i="1" spc="-10" dirty="0">
                <a:latin typeface="Times New Roman"/>
                <a:cs typeface="Times New Roman"/>
              </a:rPr>
              <a:t>15m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cast iron </a:t>
            </a:r>
            <a:r>
              <a:rPr sz="1200" spc="-5" dirty="0">
                <a:latin typeface="Times New Roman"/>
                <a:cs typeface="Times New Roman"/>
              </a:rPr>
              <a:t>pipe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10" dirty="0">
                <a:latin typeface="Times New Roman"/>
                <a:cs typeface="Times New Roman"/>
              </a:rPr>
              <a:t>=52 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whose </a:t>
            </a:r>
            <a:r>
              <a:rPr sz="1200" spc="-1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5" dirty="0">
                <a:latin typeface="Times New Roman"/>
                <a:cs typeface="Times New Roman"/>
              </a:rPr>
              <a:t>diameters are </a:t>
            </a:r>
            <a:r>
              <a:rPr sz="1200" b="1" i="1" spc="-5" dirty="0">
                <a:latin typeface="Times New Roman"/>
                <a:cs typeface="Times New Roman"/>
              </a:rPr>
              <a:t>4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4.6cm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respectively, at  an average </a:t>
            </a:r>
            <a:r>
              <a:rPr sz="1200" dirty="0">
                <a:latin typeface="Times New Roman"/>
                <a:cs typeface="Times New Roman"/>
              </a:rPr>
              <a:t>velocity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0.8 m/s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pipe, </a:t>
            </a:r>
            <a:r>
              <a:rPr sz="1200" spc="-5" dirty="0">
                <a:latin typeface="Times New Roman"/>
                <a:cs typeface="Times New Roman"/>
              </a:rPr>
              <a:t>whose emissivity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0.7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to  the </a:t>
            </a:r>
            <a:r>
              <a:rPr sz="1200" spc="-10" dirty="0">
                <a:latin typeface="Times New Roman"/>
                <a:cs typeface="Times New Roman"/>
              </a:rPr>
              <a:t>cold </a:t>
            </a:r>
            <a:r>
              <a:rPr sz="1200" spc="-5" dirty="0">
                <a:latin typeface="Times New Roman"/>
                <a:cs typeface="Times New Roman"/>
              </a:rPr>
              <a:t>air at </a:t>
            </a:r>
            <a:r>
              <a:rPr sz="1200" b="1" i="1" spc="-5" dirty="0">
                <a:latin typeface="Times New Roman"/>
                <a:cs typeface="Times New Roman"/>
              </a:rPr>
              <a:t>10C°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basement, with a  convection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coefficient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0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l5W/m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102870" indent="-40005" algn="just">
              <a:lnSpc>
                <a:spcPts val="1345"/>
              </a:lnSpc>
              <a:buSzPct val="91666"/>
              <a:buChar char="·"/>
              <a:tabLst>
                <a:tab pos="1035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. Taking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walls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basement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endParaRPr sz="1200">
              <a:latin typeface="Times New Roman"/>
              <a:cs typeface="Times New Roman"/>
            </a:endParaRPr>
          </a:p>
          <a:p>
            <a:pPr marL="63500" marR="57150" algn="just">
              <a:lnSpc>
                <a:spcPct val="95800"/>
              </a:lnSpc>
              <a:spcBef>
                <a:spcPts val="3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10C°</a:t>
            </a:r>
            <a:r>
              <a:rPr sz="1200" spc="-5" dirty="0">
                <a:latin typeface="Times New Roman"/>
                <a:cs typeface="Times New Roman"/>
              </a:rPr>
              <a:t>, 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loss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water,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temperature at </a:t>
            </a:r>
            <a:r>
              <a:rPr sz="1200" spc="-1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water  </a:t>
            </a:r>
            <a:r>
              <a:rPr sz="1200" spc="-5" dirty="0">
                <a:latin typeface="Times New Roman"/>
                <a:cs typeface="Times New Roman"/>
              </a:rPr>
              <a:t>leaves the basement.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3453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</a:t>
            </a:r>
            <a:r>
              <a:rPr sz="1200" b="1" i="1" spc="1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89.1C°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63500" marR="53340" algn="just">
              <a:lnSpc>
                <a:spcPct val="958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6.29-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-10" dirty="0">
                <a:latin typeface="Times New Roman"/>
                <a:cs typeface="Times New Roman"/>
              </a:rPr>
              <a:t>exhaust </a:t>
            </a:r>
            <a:r>
              <a:rPr sz="1200" spc="-5" dirty="0">
                <a:latin typeface="Times New Roman"/>
                <a:cs typeface="Times New Roman"/>
              </a:rPr>
              <a:t>gases </a:t>
            </a:r>
            <a:r>
              <a:rPr sz="1200" spc="-10" dirty="0">
                <a:latin typeface="Times New Roman"/>
                <a:cs typeface="Times New Roman"/>
              </a:rPr>
              <a:t>leaving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stationary  </a:t>
            </a:r>
            <a:r>
              <a:rPr sz="1200" spc="-5" dirty="0">
                <a:latin typeface="Times New Roman"/>
                <a:cs typeface="Times New Roman"/>
              </a:rPr>
              <a:t>diesel engine at </a:t>
            </a:r>
            <a:r>
              <a:rPr sz="1200" b="1" i="1" spc="-5" dirty="0">
                <a:latin typeface="Times New Roman"/>
                <a:cs typeface="Times New Roman"/>
              </a:rPr>
              <a:t>450C° </a:t>
            </a:r>
            <a:r>
              <a:rPr sz="1200" spc="-5" dirty="0">
                <a:latin typeface="Times New Roman"/>
                <a:cs typeface="Times New Roman"/>
              </a:rPr>
              <a:t>enter a </a:t>
            </a:r>
            <a:r>
              <a:rPr sz="1200" b="1" i="1" spc="-5" dirty="0">
                <a:latin typeface="Times New Roman"/>
                <a:cs typeface="Times New Roman"/>
              </a:rPr>
              <a:t>l5cm</a:t>
            </a:r>
            <a:r>
              <a:rPr sz="1200" spc="-5" dirty="0">
                <a:latin typeface="Times New Roman"/>
                <a:cs typeface="Times New Roman"/>
              </a:rPr>
              <a:t>-diameter 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at an average velocity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3.6m/s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surface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pipe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180C°</a:t>
            </a:r>
            <a:r>
              <a:rPr sz="1200" spc="-5" dirty="0">
                <a:latin typeface="Times New Roman"/>
                <a:cs typeface="Times New Roman"/>
              </a:rPr>
              <a:t>. Determine the 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length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exhaust gases are to </a:t>
            </a:r>
            <a:r>
              <a:rPr sz="1200" spc="-10" dirty="0">
                <a:latin typeface="Times New Roman"/>
                <a:cs typeface="Times New Roman"/>
              </a:rPr>
              <a:t>leave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250C°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5" dirty="0">
                <a:latin typeface="Times New Roman"/>
                <a:cs typeface="Times New Roman"/>
              </a:rPr>
              <a:t>transferring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to water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dirty="0">
                <a:latin typeface="Times New Roman"/>
                <a:cs typeface="Times New Roman"/>
              </a:rPr>
              <a:t>recovery </a:t>
            </a:r>
            <a:r>
              <a:rPr sz="1200" spc="-5" dirty="0">
                <a:latin typeface="Times New Roman"/>
                <a:cs typeface="Times New Roman"/>
              </a:rPr>
              <a:t>unit. </a:t>
            </a:r>
            <a:r>
              <a:rPr sz="1200" spc="-10" dirty="0">
                <a:latin typeface="Times New Roman"/>
                <a:cs typeface="Times New Roman"/>
              </a:rPr>
              <a:t>Use </a:t>
            </a:r>
            <a:r>
              <a:rPr sz="1200" spc="-5" dirty="0">
                <a:latin typeface="Times New Roman"/>
                <a:cs typeface="Times New Roman"/>
              </a:rPr>
              <a:t>properties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air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327" y="722883"/>
            <a:ext cx="3157220" cy="14338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700"/>
              </a:lnSpc>
              <a:spcBef>
                <a:spcPts val="160"/>
              </a:spcBef>
              <a:tabLst>
                <a:tab pos="153797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6.23- </a:t>
            </a:r>
            <a:r>
              <a:rPr sz="1200" spc="-15" dirty="0">
                <a:latin typeface="Times New Roman"/>
                <a:cs typeface="Times New Roman"/>
              </a:rPr>
              <a:t>Hot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atmospheric </a:t>
            </a:r>
            <a:r>
              <a:rPr sz="1200" dirty="0">
                <a:latin typeface="Times New Roman"/>
                <a:cs typeface="Times New Roman"/>
              </a:rPr>
              <a:t>pressure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85C°  </a:t>
            </a:r>
            <a:r>
              <a:rPr sz="1200" spc="-5" dirty="0">
                <a:latin typeface="Times New Roman"/>
                <a:cs typeface="Times New Roman"/>
              </a:rPr>
              <a:t>enters a </a:t>
            </a:r>
            <a:r>
              <a:rPr sz="1200" b="1" i="1" dirty="0">
                <a:latin typeface="Times New Roman"/>
                <a:cs typeface="Times New Roman"/>
              </a:rPr>
              <a:t>10m</a:t>
            </a:r>
            <a:r>
              <a:rPr sz="1200" dirty="0">
                <a:latin typeface="Times New Roman"/>
                <a:cs typeface="Times New Roman"/>
              </a:rPr>
              <a:t>-long </a:t>
            </a:r>
            <a:r>
              <a:rPr sz="1200" spc="-5" dirty="0">
                <a:latin typeface="Times New Roman"/>
                <a:cs typeface="Times New Roman"/>
              </a:rPr>
              <a:t>uninsulated square duct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b="1" i="1" dirty="0">
                <a:latin typeface="Times New Roman"/>
                <a:cs typeface="Times New Roman"/>
              </a:rPr>
              <a:t>0.15m </a:t>
            </a:r>
            <a:r>
              <a:rPr sz="1200" b="1" i="1" spc="-5" dirty="0">
                <a:latin typeface="Times New Roman"/>
                <a:cs typeface="Times New Roman"/>
              </a:rPr>
              <a:t>× </a:t>
            </a:r>
            <a:r>
              <a:rPr sz="1200" b="1" i="1" spc="-10" dirty="0">
                <a:latin typeface="Times New Roman"/>
                <a:cs typeface="Times New Roman"/>
              </a:rPr>
              <a:t>0.15m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attic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house 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dirty="0">
                <a:latin typeface="Times New Roman"/>
                <a:cs typeface="Times New Roman"/>
              </a:rPr>
              <a:t>0.1 m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duct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observed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nearly </a:t>
            </a:r>
            <a:r>
              <a:rPr sz="1200" spc="-5" dirty="0">
                <a:latin typeface="Times New Roman"/>
                <a:cs typeface="Times New Roman"/>
              </a:rPr>
              <a:t>isothermal at </a:t>
            </a:r>
            <a:r>
              <a:rPr sz="1200" b="1" i="1" spc="-5" dirty="0">
                <a:latin typeface="Times New Roman"/>
                <a:cs typeface="Times New Roman"/>
              </a:rPr>
              <a:t>70C°</a:t>
            </a:r>
            <a:r>
              <a:rPr sz="1200" spc="-5" dirty="0">
                <a:latin typeface="Times New Roman"/>
                <a:cs typeface="Times New Roman"/>
              </a:rPr>
              <a:t>.  Determine the </a:t>
            </a:r>
            <a:r>
              <a:rPr sz="1200" spc="-10" dirty="0">
                <a:latin typeface="Times New Roman"/>
                <a:cs typeface="Times New Roman"/>
              </a:rPr>
              <a:t>exit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and the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duct to the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space in  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attic.	</a:t>
            </a: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75.7C°,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941</a:t>
            </a:r>
            <a:r>
              <a:rPr sz="1200" b="1" i="1" spc="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027" y="3350259"/>
            <a:ext cx="3133090" cy="21412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175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6.24-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air solar </a:t>
            </a:r>
            <a:r>
              <a:rPr sz="1200" dirty="0">
                <a:latin typeface="Times New Roman"/>
                <a:cs typeface="Times New Roman"/>
              </a:rPr>
              <a:t>collector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1m  </a:t>
            </a:r>
            <a:r>
              <a:rPr sz="1200" spc="-10" dirty="0">
                <a:latin typeface="Times New Roman"/>
                <a:cs typeface="Times New Roman"/>
              </a:rPr>
              <a:t>wide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5m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and has a constant spacing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3cm </a:t>
            </a:r>
            <a:r>
              <a:rPr sz="1200" spc="-5" dirty="0">
                <a:latin typeface="Times New Roman"/>
                <a:cs typeface="Times New Roman"/>
              </a:rPr>
              <a:t>between the glass cover and the </a:t>
            </a:r>
            <a:r>
              <a:rPr sz="1200" dirty="0">
                <a:latin typeface="Times New Roman"/>
                <a:cs typeface="Times New Roman"/>
              </a:rPr>
              <a:t>collector  </a:t>
            </a:r>
            <a:r>
              <a:rPr sz="1200" spc="-5" dirty="0">
                <a:latin typeface="Times New Roman"/>
                <a:cs typeface="Times New Roman"/>
              </a:rPr>
              <a:t>plate.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dirty="0">
                <a:latin typeface="Times New Roman"/>
                <a:cs typeface="Times New Roman"/>
              </a:rPr>
              <a:t>enters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collector </a:t>
            </a:r>
            <a:r>
              <a:rPr sz="1200" spc="-20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-5" dirty="0">
                <a:latin typeface="Times New Roman"/>
                <a:cs typeface="Times New Roman"/>
              </a:rPr>
              <a:t>at  a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45"/>
              </a:lnSpc>
            </a:pPr>
            <a:r>
              <a:rPr sz="1200" b="1" i="1" dirty="0">
                <a:latin typeface="Times New Roman"/>
                <a:cs typeface="Times New Roman"/>
              </a:rPr>
              <a:t>0.15  </a:t>
            </a:r>
            <a:r>
              <a:rPr sz="1200" b="1" i="1" spc="5" dirty="0">
                <a:latin typeface="Times New Roman"/>
                <a:cs typeface="Times New Roman"/>
              </a:rPr>
              <a:t>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b="1" i="1" spc="5" dirty="0">
                <a:latin typeface="Times New Roman"/>
                <a:cs typeface="Times New Roman"/>
              </a:rPr>
              <a:t>/s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b="1" i="1" spc="-5" dirty="0">
                <a:latin typeface="Times New Roman"/>
                <a:cs typeface="Times New Roman"/>
              </a:rPr>
              <a:t>1m</a:t>
            </a:r>
            <a:r>
              <a:rPr sz="1200" spc="-5" dirty="0">
                <a:latin typeface="Times New Roman"/>
                <a:cs typeface="Times New Roman"/>
              </a:rPr>
              <a:t>-wide  edge  and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flows</a:t>
            </a:r>
            <a:endParaRPr sz="1200">
              <a:latin typeface="Times New Roman"/>
              <a:cs typeface="Times New Roman"/>
            </a:endParaRPr>
          </a:p>
          <a:p>
            <a:pPr marL="38100" marR="31750" algn="just">
              <a:lnSpc>
                <a:spcPct val="95800"/>
              </a:lnSpc>
              <a:spcBef>
                <a:spcPts val="35"/>
              </a:spcBef>
            </a:pPr>
            <a:r>
              <a:rPr sz="1200" spc="-10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5m</a:t>
            </a:r>
            <a:r>
              <a:rPr sz="1200" spc="-5" dirty="0">
                <a:latin typeface="Times New Roman"/>
                <a:cs typeface="Times New Roman"/>
              </a:rPr>
              <a:t>-long passage </a:t>
            </a:r>
            <a:r>
              <a:rPr sz="1200" spc="-15" dirty="0">
                <a:latin typeface="Times New Roman"/>
                <a:cs typeface="Times New Roman"/>
              </a:rPr>
              <a:t>way. </a:t>
            </a:r>
            <a:r>
              <a:rPr sz="1200" spc="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average  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glass cover and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collector  </a:t>
            </a:r>
            <a:r>
              <a:rPr sz="1200" spc="-5" dirty="0">
                <a:latin typeface="Times New Roman"/>
                <a:cs typeface="Times New Roman"/>
              </a:rPr>
              <a:t>plate are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b="1" i="1" spc="-5" dirty="0">
                <a:latin typeface="Times New Roman"/>
                <a:cs typeface="Times New Roman"/>
              </a:rPr>
              <a:t>60C°</a:t>
            </a:r>
            <a:r>
              <a:rPr sz="1200" spc="-5" dirty="0">
                <a:latin typeface="Times New Roman"/>
                <a:cs typeface="Times New Roman"/>
              </a:rPr>
              <a:t>, respectively,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determine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45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rise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air 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it</a:t>
            </a:r>
            <a:r>
              <a:rPr sz="1200" spc="2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flows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through</a:t>
            </a:r>
            <a:endParaRPr sz="1200">
              <a:latin typeface="Times New Roman"/>
              <a:cs typeface="Times New Roman"/>
            </a:endParaRPr>
          </a:p>
          <a:p>
            <a:pPr marL="38100" marR="37465" algn="just">
              <a:lnSpc>
                <a:spcPts val="1370"/>
              </a:lnSpc>
              <a:spcBef>
                <a:spcPts val="80"/>
              </a:spcBef>
            </a:pPr>
            <a:r>
              <a:rPr sz="1200" spc="-5" dirty="0">
                <a:latin typeface="Times New Roman"/>
                <a:cs typeface="Times New Roman"/>
              </a:rPr>
              <a:t>the collector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net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 to the </a:t>
            </a:r>
            <a:r>
              <a:rPr sz="1200" spc="-15" dirty="0">
                <a:latin typeface="Times New Roman"/>
                <a:cs typeface="Times New Roman"/>
              </a:rPr>
              <a:t>air 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collector.</a:t>
            </a:r>
            <a:endParaRPr sz="1200">
              <a:latin typeface="Times New Roman"/>
              <a:cs typeface="Times New Roman"/>
            </a:endParaRPr>
          </a:p>
          <a:p>
            <a:pPr marL="1525270" algn="just">
              <a:lnSpc>
                <a:spcPts val="138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7.3C°,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1461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0427" y="7586980"/>
            <a:ext cx="307594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6.25-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flow </a:t>
            </a:r>
            <a:r>
              <a:rPr sz="1200" spc="5" dirty="0">
                <a:latin typeface="Times New Roman"/>
                <a:cs typeface="Times New Roman"/>
              </a:rPr>
              <a:t>of oil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10C°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40cm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-5" dirty="0">
                <a:latin typeface="Times New Roman"/>
                <a:cs typeface="Times New Roman"/>
              </a:rPr>
              <a:t>diameter pipeline at an </a:t>
            </a:r>
            <a:r>
              <a:rPr sz="120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velocity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0.5  m/s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300m</a:t>
            </a:r>
            <a:r>
              <a:rPr sz="1200" spc="-5" dirty="0">
                <a:latin typeface="Times New Roman"/>
                <a:cs typeface="Times New Roman"/>
              </a:rPr>
              <a:t>-long section </a:t>
            </a:r>
            <a:r>
              <a:rPr sz="1200" spc="5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pipeline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passes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0427" y="8111235"/>
            <a:ext cx="3075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5955" algn="l"/>
                <a:tab pos="1000125" algn="l"/>
                <a:tab pos="1564640" algn="l"/>
                <a:tab pos="1857375" algn="l"/>
                <a:tab pos="2092325" algn="l"/>
                <a:tab pos="2510155" algn="l"/>
                <a:tab pos="2785745" algn="l"/>
              </a:tabLst>
            </a:pP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ugh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10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y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wa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ke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-15" dirty="0">
                <a:latin typeface="Times New Roman"/>
                <a:cs typeface="Times New Roman"/>
              </a:rPr>
              <a:t>C</a:t>
            </a:r>
            <a:r>
              <a:rPr sz="1200" b="1" i="1" spc="-10" dirty="0">
                <a:latin typeface="Times New Roman"/>
                <a:cs typeface="Times New Roman"/>
              </a:rPr>
              <a:t>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0427" y="8288019"/>
            <a:ext cx="307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0615" algn="l"/>
                <a:tab pos="1797050" algn="l"/>
                <a:tab pos="2233295" algn="l"/>
                <a:tab pos="2626360" algn="l"/>
              </a:tabLst>
            </a:pPr>
            <a:r>
              <a:rPr sz="1200" spc="-5" dirty="0">
                <a:latin typeface="Times New Roman"/>
                <a:cs typeface="Times New Roman"/>
              </a:rPr>
              <a:t>Measurements	</a:t>
            </a:r>
            <a:r>
              <a:rPr sz="1200" spc="-10" dirty="0">
                <a:latin typeface="Times New Roman"/>
                <a:cs typeface="Times New Roman"/>
              </a:rPr>
              <a:t>indicate	</a:t>
            </a:r>
            <a:r>
              <a:rPr sz="1200" spc="-5" dirty="0">
                <a:latin typeface="Times New Roman"/>
                <a:cs typeface="Times New Roman"/>
              </a:rPr>
              <a:t>that	the	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427" y="8461756"/>
            <a:ext cx="3072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very nearly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0427" y="8638540"/>
            <a:ext cx="3080385" cy="91249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6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Disregarding the </a:t>
            </a:r>
            <a:r>
              <a:rPr sz="120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resistance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pipe  </a:t>
            </a:r>
            <a:r>
              <a:rPr sz="1200" spc="-10" dirty="0">
                <a:latin typeface="Times New Roman"/>
                <a:cs typeface="Times New Roman"/>
              </a:rPr>
              <a:t>material,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oil  </a:t>
            </a:r>
            <a:r>
              <a:rPr sz="1200" spc="-5" dirty="0">
                <a:latin typeface="Times New Roman"/>
                <a:cs typeface="Times New Roman"/>
              </a:rPr>
              <a:t>when the pipe </a:t>
            </a:r>
            <a:r>
              <a:rPr sz="1200" spc="-10" dirty="0">
                <a:latin typeface="Times New Roman"/>
                <a:cs typeface="Times New Roman"/>
              </a:rPr>
              <a:t>leaves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lake,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rate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from 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oil.</a:t>
            </a:r>
            <a:endParaRPr sz="1200">
              <a:latin typeface="Times New Roman"/>
              <a:cs typeface="Times New Roman"/>
            </a:endParaRPr>
          </a:p>
          <a:p>
            <a:pPr marL="138684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9.68C°, 3.31</a:t>
            </a:r>
            <a:r>
              <a:rPr sz="1200" b="1" i="1" spc="3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67255" y="2174239"/>
            <a:ext cx="2011680" cy="1146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0200" y="5478271"/>
            <a:ext cx="2072639" cy="2051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51832" y="3969511"/>
            <a:ext cx="2145791" cy="1173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632200" y="9755462"/>
            <a:ext cx="1141095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exhaust</a:t>
            </a:r>
            <a:r>
              <a:rPr sz="1200" spc="-10" dirty="0">
                <a:latin typeface="Times New Roman"/>
                <a:cs typeface="Times New Roman"/>
              </a:rPr>
              <a:t> gases.</a:t>
            </a:r>
            <a:endParaRPr sz="12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785"/>
              </a:spcBef>
            </a:pPr>
            <a:r>
              <a:rPr sz="1350" b="1" i="1" spc="-30" dirty="0">
                <a:latin typeface="Times New Roman"/>
                <a:cs typeface="Times New Roman"/>
              </a:rPr>
              <a:t>144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7371" y="9755462"/>
            <a:ext cx="104965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3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10.72m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76547" y="722883"/>
            <a:ext cx="3080385" cy="90931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7620">
              <a:lnSpc>
                <a:spcPts val="1370"/>
              </a:lnSpc>
              <a:spcBef>
                <a:spcPts val="200"/>
              </a:spcBef>
            </a:pPr>
            <a:r>
              <a:rPr sz="1200" spc="-5" dirty="0">
                <a:latin typeface="Times New Roman"/>
                <a:cs typeface="Times New Roman"/>
              </a:rPr>
              <a:t>loss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cylindrical </a:t>
            </a:r>
            <a:r>
              <a:rPr sz="1200" spc="-5" dirty="0">
                <a:latin typeface="Times New Roman"/>
                <a:cs typeface="Times New Roman"/>
              </a:rPr>
              <a:t>side 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pan  </a:t>
            </a:r>
            <a:r>
              <a:rPr sz="1200" spc="-5" dirty="0">
                <a:latin typeface="Times New Roman"/>
                <a:cs typeface="Times New Roman"/>
              </a:rPr>
              <a:t>to the surroundings by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dirty="0">
                <a:latin typeface="Times New Roman"/>
                <a:cs typeface="Times New Roman"/>
              </a:rPr>
              <a:t>natural </a:t>
            </a:r>
            <a:r>
              <a:rPr sz="1200" spc="-5" dirty="0">
                <a:latin typeface="Times New Roman"/>
                <a:cs typeface="Times New Roman"/>
              </a:rPr>
              <a:t>convection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2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 </a:t>
            </a:r>
            <a:r>
              <a:rPr sz="1200" b="1" i="1" spc="7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radiation. 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 </a:t>
            </a:r>
            <a:r>
              <a:rPr sz="1200" spc="10" dirty="0">
                <a:latin typeface="Times New Roman"/>
                <a:cs typeface="Times New Roman"/>
              </a:rPr>
              <a:t>If </a:t>
            </a:r>
            <a:r>
              <a:rPr sz="1200" spc="5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boiling at  a </a:t>
            </a:r>
            <a:r>
              <a:rPr sz="1200" spc="5" dirty="0">
                <a:latin typeface="Times New Roman"/>
                <a:cs typeface="Times New Roman"/>
              </a:rPr>
              <a:t>rate of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  <a:spcBef>
                <a:spcPts val="5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2kg/h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ratio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 </a:t>
            </a:r>
            <a:r>
              <a:rPr sz="1200" spc="-10" dirty="0">
                <a:latin typeface="Times New Roman"/>
                <a:cs typeface="Times New Roman"/>
              </a:rPr>
              <a:t>lost  </a:t>
            </a:r>
            <a:r>
              <a:rPr sz="1200" spc="-5" dirty="0">
                <a:latin typeface="Times New Roman"/>
                <a:cs typeface="Times New Roman"/>
              </a:rPr>
              <a:t>from the  side  </a:t>
            </a:r>
            <a:r>
              <a:rPr sz="120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pan </a:t>
            </a:r>
            <a:r>
              <a:rPr sz="1200" spc="-5" dirty="0">
                <a:latin typeface="Times New Roman"/>
                <a:cs typeface="Times New Roman"/>
              </a:rPr>
              <a:t>to  that 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6547" y="1597659"/>
            <a:ext cx="3081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935" algn="l"/>
                <a:tab pos="1256665" algn="l"/>
                <a:tab pos="1555750" algn="l"/>
                <a:tab pos="2107565" algn="l"/>
                <a:tab pos="2513330" algn="l"/>
                <a:tab pos="2937510" algn="l"/>
              </a:tabLst>
            </a:pP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v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p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40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wa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6547" y="1774443"/>
            <a:ext cx="28130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vaporization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100C°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2257</a:t>
            </a:r>
            <a:r>
              <a:rPr sz="1200" b="1" i="1" spc="7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kJ/kg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06771" y="1951228"/>
            <a:ext cx="20250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46.2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56.1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0.082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6547" y="3789171"/>
            <a:ext cx="3077210" cy="24885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6.35-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15cm×20cm </a:t>
            </a:r>
            <a:r>
              <a:rPr sz="1200" spc="-10" dirty="0">
                <a:latin typeface="Times New Roman"/>
                <a:cs typeface="Times New Roman"/>
              </a:rPr>
              <a:t>circuit </a:t>
            </a:r>
            <a:r>
              <a:rPr sz="1200" spc="-5" dirty="0">
                <a:latin typeface="Times New Roman"/>
                <a:cs typeface="Times New Roman"/>
              </a:rPr>
              <a:t>board  </a:t>
            </a:r>
            <a:r>
              <a:rPr sz="1200" b="1" spc="-5" dirty="0">
                <a:latin typeface="Times New Roman"/>
                <a:cs typeface="Times New Roman"/>
              </a:rPr>
              <a:t>(PCB)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electronic </a:t>
            </a:r>
            <a:r>
              <a:rPr sz="1200" dirty="0">
                <a:latin typeface="Times New Roman"/>
                <a:cs typeface="Times New Roman"/>
              </a:rPr>
              <a:t>components </a:t>
            </a:r>
            <a:r>
              <a:rPr sz="1200" spc="5" dirty="0">
                <a:latin typeface="Times New Roman"/>
                <a:cs typeface="Times New Roman"/>
              </a:rPr>
              <a:t>on one  </a:t>
            </a:r>
            <a:r>
              <a:rPr sz="1200" spc="-5" dirty="0">
                <a:latin typeface="Times New Roman"/>
                <a:cs typeface="Times New Roman"/>
              </a:rPr>
              <a:t>side.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board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placed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room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heat loss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back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board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negligible. </a:t>
            </a:r>
            <a:r>
              <a:rPr sz="1200" spc="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circuit board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dissipating </a:t>
            </a:r>
            <a:r>
              <a:rPr sz="1200" b="1" i="1" spc="5" dirty="0">
                <a:latin typeface="Times New Roman"/>
                <a:cs typeface="Times New Roman"/>
              </a:rPr>
              <a:t>8W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5" dirty="0">
                <a:latin typeface="Times New Roman"/>
                <a:cs typeface="Times New Roman"/>
              </a:rPr>
              <a:t>operation, determine the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board, assuming the board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vertical,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 </a:t>
            </a:r>
            <a:r>
              <a:rPr sz="1200" dirty="0">
                <a:latin typeface="Times New Roman"/>
                <a:cs typeface="Times New Roman"/>
              </a:rPr>
              <a:t>horizontal </a:t>
            </a:r>
            <a:r>
              <a:rPr sz="1200" spc="-5" dirty="0">
                <a:latin typeface="Times New Roman"/>
                <a:cs typeface="Times New Roman"/>
              </a:rPr>
              <a:t>with hot </a:t>
            </a:r>
            <a:r>
              <a:rPr sz="1200" spc="-10" dirty="0">
                <a:latin typeface="Times New Roman"/>
                <a:cs typeface="Times New Roman"/>
              </a:rPr>
              <a:t>surface facing </a:t>
            </a:r>
            <a:r>
              <a:rPr sz="1200" spc="-5" dirty="0">
                <a:latin typeface="Times New Roman"/>
                <a:cs typeface="Times New Roman"/>
              </a:rPr>
              <a:t>up,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 </a:t>
            </a:r>
            <a:r>
              <a:rPr sz="1200" dirty="0">
                <a:latin typeface="Times New Roman"/>
                <a:cs typeface="Times New Roman"/>
              </a:rPr>
              <a:t>horizontal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spc="-10" dirty="0">
                <a:latin typeface="Times New Roman"/>
                <a:cs typeface="Times New Roman"/>
              </a:rPr>
              <a:t>hot surface facing </a:t>
            </a:r>
            <a:r>
              <a:rPr sz="1200" spc="-5" dirty="0">
                <a:latin typeface="Times New Roman"/>
                <a:cs typeface="Times New Roman"/>
              </a:rPr>
              <a:t>down.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5" dirty="0">
                <a:latin typeface="Times New Roman"/>
                <a:cs typeface="Times New Roman"/>
              </a:rPr>
              <a:t>the  emissivity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board 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dirty="0">
                <a:latin typeface="Times New Roman"/>
                <a:cs typeface="Times New Roman"/>
              </a:rPr>
              <a:t>0.8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assume the surrounding </a:t>
            </a:r>
            <a:r>
              <a:rPr sz="1200" dirty="0">
                <a:latin typeface="Times New Roman"/>
                <a:cs typeface="Times New Roman"/>
              </a:rPr>
              <a:t>surfaces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the  </a:t>
            </a:r>
            <a:r>
              <a:rPr sz="1200" spc="-10" dirty="0">
                <a:latin typeface="Times New Roman"/>
                <a:cs typeface="Times New Roman"/>
              </a:rPr>
              <a:t>same </a:t>
            </a:r>
            <a:r>
              <a:rPr sz="1200" spc="-5" dirty="0">
                <a:latin typeface="Times New Roman"/>
                <a:cs typeface="Times New Roman"/>
              </a:rPr>
              <a:t>temperature as the </a:t>
            </a:r>
            <a:r>
              <a:rPr sz="1200" spc="-15" dirty="0">
                <a:latin typeface="Times New Roman"/>
                <a:cs typeface="Times New Roman"/>
              </a:rPr>
              <a:t>air 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room.</a:t>
            </a:r>
            <a:endParaRPr sz="1200">
              <a:latin typeface="Times New Roman"/>
              <a:cs typeface="Times New Roman"/>
            </a:endParaRPr>
          </a:p>
          <a:p>
            <a:pPr marL="356870" algn="just">
              <a:lnSpc>
                <a:spcPts val="139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46.6C°,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42.6C°,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(c)</a:t>
            </a:r>
            <a:r>
              <a:rPr sz="1200" b="1" i="1" spc="5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50.7C°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51147" y="7791195"/>
            <a:ext cx="3132455" cy="1960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6.36- </a:t>
            </a:r>
            <a:r>
              <a:rPr sz="1200" spc="-5" dirty="0">
                <a:latin typeface="Times New Roman"/>
                <a:cs typeface="Times New Roman"/>
              </a:rPr>
              <a:t>A manufacturer </a:t>
            </a:r>
            <a:r>
              <a:rPr sz="1200" spc="-10" dirty="0">
                <a:latin typeface="Times New Roman"/>
                <a:cs typeface="Times New Roman"/>
              </a:rPr>
              <a:t>makes </a:t>
            </a:r>
            <a:r>
              <a:rPr sz="1200" spc="-5" dirty="0">
                <a:latin typeface="Times New Roman"/>
                <a:cs typeface="Times New Roman"/>
              </a:rPr>
              <a:t>absorber </a:t>
            </a:r>
            <a:r>
              <a:rPr sz="1200" dirty="0">
                <a:latin typeface="Times New Roman"/>
                <a:cs typeface="Times New Roman"/>
              </a:rPr>
              <a:t>plates </a:t>
            </a:r>
            <a:r>
              <a:rPr sz="1200" spc="-5" dirty="0">
                <a:latin typeface="Times New Roman"/>
                <a:cs typeface="Times New Roman"/>
              </a:rPr>
              <a:t>that  are </a:t>
            </a:r>
            <a:r>
              <a:rPr sz="1200" b="1" i="1" dirty="0">
                <a:latin typeface="Times New Roman"/>
                <a:cs typeface="Times New Roman"/>
              </a:rPr>
              <a:t>1.2m×0.8m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size for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solar </a:t>
            </a:r>
            <a:r>
              <a:rPr sz="1200" dirty="0">
                <a:latin typeface="Times New Roman"/>
                <a:cs typeface="Times New Roman"/>
              </a:rPr>
              <a:t>collectors.  </a:t>
            </a:r>
            <a:r>
              <a:rPr sz="1200" spc="-10" dirty="0">
                <a:latin typeface="Times New Roman"/>
                <a:cs typeface="Times New Roman"/>
              </a:rPr>
              <a:t>The back </a:t>
            </a:r>
            <a:r>
              <a:rPr sz="1200" spc="-5" dirty="0">
                <a:latin typeface="Times New Roman"/>
                <a:cs typeface="Times New Roman"/>
              </a:rPr>
              <a:t>side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heavily insulated,  </a:t>
            </a:r>
            <a:r>
              <a:rPr sz="1200" spc="-10" dirty="0">
                <a:latin typeface="Times New Roman"/>
                <a:cs typeface="Times New Roman"/>
              </a:rPr>
              <a:t>while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10" dirty="0">
                <a:latin typeface="Times New Roman"/>
                <a:cs typeface="Times New Roman"/>
              </a:rPr>
              <a:t>front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black  chrome,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absorptivity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0.87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solar radiation and </a:t>
            </a:r>
            <a:r>
              <a:rPr sz="1200" spc="5" dirty="0">
                <a:latin typeface="Times New Roman"/>
                <a:cs typeface="Times New Roman"/>
              </a:rPr>
              <a:t>an  </a:t>
            </a:r>
            <a:r>
              <a:rPr sz="1200" dirty="0">
                <a:latin typeface="Times New Roman"/>
                <a:cs typeface="Times New Roman"/>
              </a:rPr>
              <a:t>emissivity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0.09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5" dirty="0">
                <a:latin typeface="Times New Roman"/>
                <a:cs typeface="Times New Roman"/>
              </a:rPr>
              <a:t>Consider </a:t>
            </a:r>
            <a:r>
              <a:rPr sz="1200" spc="5" dirty="0">
                <a:latin typeface="Times New Roman"/>
                <a:cs typeface="Times New Roman"/>
              </a:rPr>
              <a:t>such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placed </a:t>
            </a:r>
            <a:r>
              <a:rPr sz="1200" dirty="0">
                <a:latin typeface="Times New Roman"/>
                <a:cs typeface="Times New Roman"/>
              </a:rPr>
              <a:t>horizontally  outdoors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calm </a:t>
            </a:r>
            <a:r>
              <a:rPr sz="1200" spc="-5" dirty="0">
                <a:latin typeface="Times New Roman"/>
                <a:cs typeface="Times New Roman"/>
              </a:rPr>
              <a:t>air at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Solar </a:t>
            </a:r>
            <a:r>
              <a:rPr sz="1200" spc="-5" dirty="0">
                <a:latin typeface="Times New Roman"/>
                <a:cs typeface="Times New Roman"/>
              </a:rPr>
              <a:t>radiation is  </a:t>
            </a:r>
            <a:r>
              <a:rPr sz="1200" spc="-10" dirty="0">
                <a:latin typeface="Times New Roman"/>
                <a:cs typeface="Times New Roman"/>
              </a:rPr>
              <a:t>incident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plate at a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700W/m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Taking  </a:t>
            </a:r>
            <a:r>
              <a:rPr sz="1200" spc="-5" dirty="0">
                <a:latin typeface="Times New Roman"/>
                <a:cs typeface="Times New Roman"/>
              </a:rPr>
              <a:t>the effective </a:t>
            </a:r>
            <a:r>
              <a:rPr sz="1200" dirty="0">
                <a:latin typeface="Times New Roman"/>
                <a:cs typeface="Times New Roman"/>
              </a:rPr>
              <a:t>sky temperature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10C°</a:t>
            </a:r>
            <a:r>
              <a:rPr sz="1200" spc="-5" dirty="0">
                <a:latin typeface="Times New Roman"/>
                <a:cs typeface="Times New Roman"/>
              </a:rPr>
              <a:t>,  determine the equilibrium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427" y="722883"/>
            <a:ext cx="3081655" cy="47682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6.30-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165C° </a:t>
            </a:r>
            <a:r>
              <a:rPr sz="1200" spc="-5" dirty="0">
                <a:latin typeface="Times New Roman"/>
                <a:cs typeface="Times New Roman"/>
              </a:rPr>
              <a:t>condenses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shell  </a:t>
            </a:r>
            <a:r>
              <a:rPr sz="1200" spc="-5" dirty="0">
                <a:latin typeface="Times New Roman"/>
                <a:cs typeface="Times New Roman"/>
              </a:rPr>
              <a:t>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heat </a:t>
            </a:r>
            <a:r>
              <a:rPr sz="1200" spc="-10" dirty="0">
                <a:latin typeface="Times New Roman"/>
                <a:cs typeface="Times New Roman"/>
              </a:rPr>
              <a:t>exchanger </a:t>
            </a:r>
            <a:r>
              <a:rPr sz="1200" spc="-5" dirty="0">
                <a:latin typeface="Times New Roman"/>
                <a:cs typeface="Times New Roman"/>
              </a:rPr>
              <a:t>over the tubes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0" dirty="0">
                <a:latin typeface="Times New Roman"/>
                <a:cs typeface="Times New Roman"/>
              </a:rPr>
              <a:t>flows. </a:t>
            </a:r>
            <a:r>
              <a:rPr sz="1200" spc="-5" dirty="0">
                <a:latin typeface="Times New Roman"/>
                <a:cs typeface="Times New Roman"/>
              </a:rPr>
              <a:t>Water enters the </a:t>
            </a:r>
            <a:r>
              <a:rPr sz="1200" b="1" i="1" dirty="0">
                <a:latin typeface="Times New Roman"/>
                <a:cs typeface="Times New Roman"/>
              </a:rPr>
              <a:t>4cm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-5" dirty="0">
                <a:latin typeface="Times New Roman"/>
                <a:cs typeface="Times New Roman"/>
              </a:rPr>
              <a:t>diameter, </a:t>
            </a:r>
            <a:r>
              <a:rPr sz="1200" b="1" i="1" spc="-10" dirty="0">
                <a:latin typeface="Times New Roman"/>
                <a:cs typeface="Times New Roman"/>
              </a:rPr>
              <a:t>14m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dirty="0">
                <a:latin typeface="Times New Roman"/>
                <a:cs typeface="Times New Roman"/>
              </a:rPr>
              <a:t>tubes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dirty="0">
                <a:latin typeface="Times New Roman"/>
                <a:cs typeface="Times New Roman"/>
              </a:rPr>
              <a:t>0.8  </a:t>
            </a:r>
            <a:r>
              <a:rPr sz="1200" b="1" i="1" spc="-5" dirty="0">
                <a:latin typeface="Times New Roman"/>
                <a:cs typeface="Times New Roman"/>
              </a:rPr>
              <a:t>kg/s</a:t>
            </a:r>
            <a:r>
              <a:rPr sz="1200" spc="-5" dirty="0">
                <a:latin typeface="Times New Roman"/>
                <a:cs typeface="Times New Roman"/>
              </a:rPr>
              <a:t>. Determine the </a:t>
            </a:r>
            <a:r>
              <a:rPr sz="1200" spc="-10" dirty="0">
                <a:latin typeface="Times New Roman"/>
                <a:cs typeface="Times New Roman"/>
              </a:rPr>
              <a:t>exit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and 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condensation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geothermal steam </a:t>
            </a:r>
            <a:r>
              <a:rPr sz="1200" spc="10" dirty="0">
                <a:latin typeface="Times New Roman"/>
                <a:cs typeface="Times New Roman"/>
              </a:rPr>
              <a:t>if  </a:t>
            </a:r>
            <a:r>
              <a:rPr sz="1200" spc="-5" dirty="0">
                <a:latin typeface="Times New Roman"/>
                <a:cs typeface="Times New Roman"/>
              </a:rPr>
              <a:t>the condensation 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165C° </a:t>
            </a:r>
            <a:r>
              <a:rPr sz="1200" spc="-15" dirty="0">
                <a:latin typeface="Times New Roman"/>
                <a:cs typeface="Times New Roman"/>
              </a:rPr>
              <a:t>is  </a:t>
            </a:r>
            <a:r>
              <a:rPr sz="1200" b="1" i="1" dirty="0">
                <a:latin typeface="Times New Roman"/>
                <a:cs typeface="Times New Roman"/>
              </a:rPr>
              <a:t>2066.5 </a:t>
            </a:r>
            <a:r>
              <a:rPr sz="1200" b="1" i="1" spc="-5" dirty="0">
                <a:latin typeface="Times New Roman"/>
                <a:cs typeface="Times New Roman"/>
              </a:rPr>
              <a:t>kJ/kg</a:t>
            </a:r>
            <a:r>
              <a:rPr sz="1200" spc="-5" dirty="0">
                <a:latin typeface="Times New Roman"/>
                <a:cs typeface="Times New Roman"/>
              </a:rPr>
              <a:t>.     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148.8C°, 0.204</a:t>
            </a:r>
            <a:r>
              <a:rPr sz="1200" b="1" i="1" spc="8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kg/sec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 algn="just">
              <a:lnSpc>
                <a:spcPct val="960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6.31-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10m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6cm</a:t>
            </a:r>
            <a:r>
              <a:rPr sz="1200" spc="-5" dirty="0">
                <a:latin typeface="Times New Roman"/>
                <a:cs typeface="Times New Roman"/>
              </a:rPr>
              <a:t>-diameter  </a:t>
            </a:r>
            <a:r>
              <a:rPr sz="1200" dirty="0">
                <a:latin typeface="Times New Roman"/>
                <a:cs typeface="Times New Roman"/>
              </a:rPr>
              <a:t>horizontal </a:t>
            </a:r>
            <a:r>
              <a:rPr sz="1200" spc="-5" dirty="0">
                <a:latin typeface="Times New Roman"/>
                <a:cs typeface="Times New Roman"/>
              </a:rPr>
              <a:t>hot water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dirty="0">
                <a:latin typeface="Times New Roman"/>
                <a:cs typeface="Times New Roman"/>
              </a:rPr>
              <a:t>passes 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 </a:t>
            </a:r>
            <a:r>
              <a:rPr sz="1200" spc="5" dirty="0">
                <a:latin typeface="Times New Roman"/>
                <a:cs typeface="Times New Roman"/>
              </a:rPr>
              <a:t>room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whose temperature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22C°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emissivity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65C°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0.8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respectively,  determine  the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 loss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pipe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55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natural convection 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radiation.</a:t>
            </a:r>
            <a:endParaRPr sz="1200">
              <a:latin typeface="Times New Roman"/>
              <a:cs typeface="Times New Roman"/>
            </a:endParaRPr>
          </a:p>
          <a:p>
            <a:pPr marL="1310640" algn="just">
              <a:lnSpc>
                <a:spcPts val="138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477.6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468.4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95800"/>
              </a:lnSpc>
              <a:spcBef>
                <a:spcPts val="1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wall-mounted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5" dirty="0">
                <a:latin typeface="Times New Roman"/>
                <a:cs typeface="Times New Roman"/>
              </a:rPr>
              <a:t>transistor  that dissipates </a:t>
            </a:r>
            <a:r>
              <a:rPr sz="1200" b="1" i="1" dirty="0">
                <a:latin typeface="Times New Roman"/>
                <a:cs typeface="Times New Roman"/>
              </a:rPr>
              <a:t>0.18W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environment  at </a:t>
            </a:r>
            <a:r>
              <a:rPr sz="1200" b="1" i="1" spc="-5" dirty="0">
                <a:latin typeface="Times New Roman"/>
                <a:cs typeface="Times New Roman"/>
              </a:rPr>
              <a:t>35C°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transistor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0.45cm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 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0.4cm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emissivity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transistor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0.1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and the </a:t>
            </a:r>
            <a:r>
              <a:rPr sz="1200" dirty="0">
                <a:latin typeface="Times New Roman"/>
                <a:cs typeface="Times New Roman"/>
              </a:rPr>
              <a:t>average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surrounding </a:t>
            </a:r>
            <a:r>
              <a:rPr sz="1200" dirty="0">
                <a:latin typeface="Times New Roman"/>
                <a:cs typeface="Times New Roman"/>
              </a:rPr>
              <a:t>surfaces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.  Disregarding </a:t>
            </a:r>
            <a:r>
              <a:rPr sz="1200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from the </a:t>
            </a:r>
            <a:r>
              <a:rPr sz="1200" spc="-10" dirty="0">
                <a:latin typeface="Times New Roman"/>
                <a:cs typeface="Times New Roman"/>
              </a:rPr>
              <a:t>base  </a:t>
            </a:r>
            <a:r>
              <a:rPr sz="1200" spc="-5" dirty="0">
                <a:latin typeface="Times New Roman"/>
                <a:cs typeface="Times New Roman"/>
              </a:rPr>
              <a:t>surface, determine the 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transistor. </a:t>
            </a:r>
            <a:r>
              <a:rPr sz="1200" spc="-10" dirty="0">
                <a:latin typeface="Times New Roman"/>
                <a:cs typeface="Times New Roman"/>
              </a:rPr>
              <a:t>Use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properties at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100C°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2072639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183C°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427" y="7132828"/>
            <a:ext cx="3081655" cy="26346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8255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6.33-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400W </a:t>
            </a:r>
            <a:r>
              <a:rPr sz="1200" spc="-5" dirty="0">
                <a:latin typeface="Times New Roman"/>
                <a:cs typeface="Times New Roman"/>
              </a:rPr>
              <a:t>cylindrical resistance heater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1m  </a:t>
            </a:r>
            <a:r>
              <a:rPr sz="1200" spc="-10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0.5cm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diameter.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resistance </a:t>
            </a:r>
            <a:r>
              <a:rPr sz="1200" dirty="0">
                <a:latin typeface="Times New Roman"/>
                <a:cs typeface="Times New Roman"/>
              </a:rPr>
              <a:t>wire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placed horizontally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.  Determine 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resistance  </a:t>
            </a:r>
            <a:r>
              <a:rPr sz="1200" spc="-10" dirty="0">
                <a:latin typeface="Times New Roman"/>
                <a:cs typeface="Times New Roman"/>
              </a:rPr>
              <a:t>wire  </a:t>
            </a:r>
            <a:r>
              <a:rPr sz="1200" spc="-15" dirty="0">
                <a:latin typeface="Times New Roman"/>
                <a:cs typeface="Times New Roman"/>
              </a:rPr>
              <a:t>in 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5" dirty="0">
                <a:latin typeface="Times New Roman"/>
                <a:cs typeface="Times New Roman"/>
              </a:rPr>
              <a:t>operation 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fluid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10"/>
              </a:spcBef>
              <a:tabLst>
                <a:tab pos="1457325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dirty="0">
                <a:latin typeface="Times New Roman"/>
                <a:cs typeface="Times New Roman"/>
              </a:rPr>
              <a:t>water. Ignore </a:t>
            </a:r>
            <a:r>
              <a:rPr sz="1200" spc="-5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radiation. </a:t>
            </a:r>
            <a:r>
              <a:rPr sz="1200" spc="-10" dirty="0">
                <a:latin typeface="Times New Roman"/>
                <a:cs typeface="Times New Roman"/>
              </a:rPr>
              <a:t>Use </a:t>
            </a:r>
            <a:r>
              <a:rPr sz="1200" spc="-5" dirty="0">
                <a:latin typeface="Times New Roman"/>
                <a:cs typeface="Times New Roman"/>
              </a:rPr>
              <a:t>properties at </a:t>
            </a:r>
            <a:r>
              <a:rPr sz="1200" b="1" i="1" spc="-5" dirty="0">
                <a:latin typeface="Times New Roman"/>
                <a:cs typeface="Times New Roman"/>
              </a:rPr>
              <a:t>500C°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b="1" i="1" spc="-5" dirty="0">
                <a:latin typeface="Times New Roman"/>
                <a:cs typeface="Times New Roman"/>
              </a:rPr>
              <a:t>40C°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water.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1211C°,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42.5C°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96000"/>
              </a:lnSpc>
              <a:spcBef>
                <a:spcPts val="114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6.34-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30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boiling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12cm</a:t>
            </a:r>
            <a:r>
              <a:rPr sz="1200" dirty="0">
                <a:latin typeface="Times New Roman"/>
                <a:cs typeface="Times New Roman"/>
              </a:rPr>
              <a:t>-deep </a:t>
            </a:r>
            <a:r>
              <a:rPr sz="1200" spc="-5" dirty="0">
                <a:latin typeface="Times New Roman"/>
                <a:cs typeface="Times New Roman"/>
              </a:rPr>
              <a:t>pan </a:t>
            </a:r>
            <a:r>
              <a:rPr sz="1200" spc="5" dirty="0">
                <a:latin typeface="Times New Roman"/>
                <a:cs typeface="Times New Roman"/>
              </a:rPr>
              <a:t>with 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25cm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placed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10" dirty="0">
                <a:latin typeface="Times New Roman"/>
                <a:cs typeface="Times New Roman"/>
              </a:rPr>
              <a:t>top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a heater.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ambient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and the surrounding  surfaces are at a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emissivity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pan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0.95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5" dirty="0">
                <a:latin typeface="Times New Roman"/>
                <a:cs typeface="Times New Roman"/>
              </a:rPr>
              <a:t>Assuming  the   entire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pan</a:t>
            </a:r>
            <a:r>
              <a:rPr sz="1200" spc="3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3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average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06167" y="5472176"/>
            <a:ext cx="1575816" cy="16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63440" y="2226055"/>
            <a:ext cx="2261616" cy="1487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80432" y="6337808"/>
            <a:ext cx="1947671" cy="1368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76547" y="9740222"/>
            <a:ext cx="92392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absorber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plate.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21171" y="9740222"/>
            <a:ext cx="109283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115.6C°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0427" y="9749366"/>
            <a:ext cx="305562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98C°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</a:t>
            </a:r>
            <a:r>
              <a:rPr sz="1200" spc="3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51147" y="2679700"/>
            <a:ext cx="3130550" cy="33661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6.39-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1.5m</a:t>
            </a:r>
            <a:r>
              <a:rPr sz="1200" dirty="0">
                <a:latin typeface="Times New Roman"/>
                <a:cs typeface="Times New Roman"/>
              </a:rPr>
              <a:t>-diameter, </a:t>
            </a:r>
            <a:r>
              <a:rPr sz="1200" b="1" i="1" spc="-10" dirty="0">
                <a:latin typeface="Times New Roman"/>
                <a:cs typeface="Times New Roman"/>
              </a:rPr>
              <a:t>5m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dirty="0">
                <a:latin typeface="Times New Roman"/>
                <a:cs typeface="Times New Roman"/>
              </a:rPr>
              <a:t>cylindrical </a:t>
            </a:r>
            <a:r>
              <a:rPr sz="1200" spc="-5" dirty="0">
                <a:latin typeface="Times New Roman"/>
                <a:cs typeface="Times New Roman"/>
              </a:rPr>
              <a:t>tank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initially filled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10" dirty="0">
                <a:latin typeface="Times New Roman"/>
                <a:cs typeface="Times New Roman"/>
              </a:rPr>
              <a:t>liquid </a:t>
            </a:r>
            <a:r>
              <a:rPr sz="1200" spc="-5" dirty="0">
                <a:latin typeface="Times New Roman"/>
                <a:cs typeface="Times New Roman"/>
              </a:rPr>
              <a:t>propane, </a:t>
            </a:r>
            <a:r>
              <a:rPr sz="1200" dirty="0">
                <a:latin typeface="Times New Roman"/>
                <a:cs typeface="Times New Roman"/>
              </a:rPr>
              <a:t>whose  density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581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to the  </a:t>
            </a:r>
            <a:r>
              <a:rPr sz="1200" spc="-10" dirty="0">
                <a:latin typeface="Times New Roman"/>
                <a:cs typeface="Times New Roman"/>
              </a:rPr>
              <a:t>ambient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25C°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calm </a:t>
            </a:r>
            <a:r>
              <a:rPr sz="1200" spc="-5" dirty="0">
                <a:latin typeface="Times New Roman"/>
                <a:cs typeface="Times New Roman"/>
              </a:rPr>
              <a:t>weather.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tank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polished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 the  radiation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negligible. </a:t>
            </a:r>
            <a:r>
              <a:rPr sz="1200" dirty="0">
                <a:latin typeface="Times New Roman"/>
                <a:cs typeface="Times New Roman"/>
              </a:rPr>
              <a:t>Now </a:t>
            </a:r>
            <a:r>
              <a:rPr sz="1200" spc="-5" dirty="0">
                <a:latin typeface="Times New Roman"/>
                <a:cs typeface="Times New Roman"/>
              </a:rPr>
              <a:t>a crack  develops at the </a:t>
            </a:r>
            <a:r>
              <a:rPr sz="1200" spc="5" dirty="0">
                <a:latin typeface="Times New Roman"/>
                <a:cs typeface="Times New Roman"/>
              </a:rPr>
              <a:t>top of </a:t>
            </a:r>
            <a:r>
              <a:rPr sz="1200" spc="-5" dirty="0">
                <a:latin typeface="Times New Roman"/>
                <a:cs typeface="Times New Roman"/>
              </a:rPr>
              <a:t>the tank,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pressure  </a:t>
            </a:r>
            <a:r>
              <a:rPr sz="1200" spc="-10" dirty="0">
                <a:latin typeface="Times New Roman"/>
                <a:cs typeface="Times New Roman"/>
              </a:rPr>
              <a:t>inside </a:t>
            </a:r>
            <a:r>
              <a:rPr sz="1200" dirty="0">
                <a:latin typeface="Times New Roman"/>
                <a:cs typeface="Times New Roman"/>
              </a:rPr>
              <a:t>drops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b="1" i="1" spc="-10" dirty="0">
                <a:latin typeface="Times New Roman"/>
                <a:cs typeface="Times New Roman"/>
              </a:rPr>
              <a:t>1atm </a:t>
            </a:r>
            <a:r>
              <a:rPr sz="1200" spc="-1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drops 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-42C°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boiling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propane at </a:t>
            </a:r>
            <a:r>
              <a:rPr sz="1200" b="1" i="1" spc="-10" dirty="0">
                <a:latin typeface="Times New Roman"/>
                <a:cs typeface="Times New Roman"/>
              </a:rPr>
              <a:t>1atm</a:t>
            </a:r>
            <a:r>
              <a:rPr sz="1200" spc="-10" dirty="0">
                <a:latin typeface="Times New Roman"/>
                <a:cs typeface="Times New Roman"/>
              </a:rPr>
              <a:t>. The 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vaporization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propane at </a:t>
            </a:r>
            <a:r>
              <a:rPr sz="1200" b="1" i="1" spc="-10" dirty="0">
                <a:latin typeface="Times New Roman"/>
                <a:cs typeface="Times New Roman"/>
              </a:rPr>
              <a:t>1atm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425 kJ/kg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propane is  slowly vaporized 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heat transfer 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ambient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the tank,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propane </a:t>
            </a:r>
            <a:r>
              <a:rPr sz="1200" dirty="0">
                <a:latin typeface="Times New Roman"/>
                <a:cs typeface="Times New Roman"/>
              </a:rPr>
              <a:t>vapor </a:t>
            </a:r>
            <a:r>
              <a:rPr sz="1200" spc="-5" dirty="0">
                <a:latin typeface="Times New Roman"/>
                <a:cs typeface="Times New Roman"/>
              </a:rPr>
              <a:t>escapes the tank at </a:t>
            </a:r>
            <a:r>
              <a:rPr sz="1200" b="1" i="1" spc="-5" dirty="0">
                <a:latin typeface="Times New Roman"/>
                <a:cs typeface="Times New Roman"/>
              </a:rPr>
              <a:t>-42C°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 crack. Assuming the propane tank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 about the </a:t>
            </a:r>
            <a:r>
              <a:rPr sz="1200" spc="-10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5" dirty="0">
                <a:latin typeface="Times New Roman"/>
                <a:cs typeface="Times New Roman"/>
              </a:rPr>
              <a:t>as the propane </a:t>
            </a:r>
            <a:r>
              <a:rPr sz="1200" spc="-10" dirty="0">
                <a:latin typeface="Times New Roman"/>
                <a:cs typeface="Times New Roman"/>
              </a:rPr>
              <a:t>inside 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times, </a:t>
            </a:r>
            <a:r>
              <a:rPr sz="1200" spc="-5" dirty="0">
                <a:latin typeface="Times New Roman"/>
                <a:cs typeface="Times New Roman"/>
              </a:rPr>
              <a:t>determine 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will take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the tank to </a:t>
            </a:r>
            <a:r>
              <a:rPr sz="1200" spc="-10" dirty="0">
                <a:latin typeface="Times New Roman"/>
                <a:cs typeface="Times New Roman"/>
              </a:rPr>
              <a:t>empty </a:t>
            </a:r>
            <a:r>
              <a:rPr sz="1200" spc="-5" dirty="0">
                <a:latin typeface="Times New Roman"/>
                <a:cs typeface="Times New Roman"/>
              </a:rPr>
              <a:t>if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insulated.</a:t>
            </a:r>
            <a:endParaRPr sz="1200">
              <a:latin typeface="Times New Roman"/>
              <a:cs typeface="Times New Roman"/>
            </a:endParaRPr>
          </a:p>
          <a:p>
            <a:pPr marL="205867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56.4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hr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6547" y="7614411"/>
            <a:ext cx="3081655" cy="179323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6.40-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40cm</a:t>
            </a:r>
            <a:r>
              <a:rPr sz="1200" spc="-5" dirty="0">
                <a:latin typeface="Times New Roman"/>
                <a:cs typeface="Times New Roman"/>
              </a:rPr>
              <a:t>-diameter, </a:t>
            </a:r>
            <a:r>
              <a:rPr sz="1200" b="1" i="1" spc="-5" dirty="0">
                <a:latin typeface="Times New Roman"/>
                <a:cs typeface="Times New Roman"/>
              </a:rPr>
              <a:t>110cm</a:t>
            </a:r>
            <a:r>
              <a:rPr sz="1200" spc="-5" dirty="0">
                <a:latin typeface="Times New Roman"/>
                <a:cs typeface="Times New Roman"/>
              </a:rPr>
              <a:t>- </a:t>
            </a:r>
            <a:r>
              <a:rPr sz="1200" spc="-10" dirty="0">
                <a:latin typeface="Times New Roman"/>
                <a:cs typeface="Times New Roman"/>
              </a:rPr>
              <a:t>high </a:t>
            </a:r>
            <a:r>
              <a:rPr sz="1200" dirty="0">
                <a:latin typeface="Times New Roman"/>
                <a:cs typeface="Times New Roman"/>
              </a:rPr>
              <a:t>cylindrical  </a:t>
            </a:r>
            <a:r>
              <a:rPr sz="1200" spc="-5" dirty="0">
                <a:latin typeface="Times New Roman"/>
                <a:cs typeface="Times New Roman"/>
              </a:rPr>
              <a:t>hot water tank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located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house </a:t>
            </a:r>
            <a:r>
              <a:rPr sz="1200" dirty="0">
                <a:latin typeface="Times New Roman"/>
                <a:cs typeface="Times New Roman"/>
              </a:rPr>
              <a:t>bathroom  </a:t>
            </a:r>
            <a:r>
              <a:rPr sz="1200" spc="-5" dirty="0">
                <a:latin typeface="Times New Roman"/>
                <a:cs typeface="Times New Roman"/>
              </a:rPr>
              <a:t>(which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surrounded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5" dirty="0">
                <a:latin typeface="Times New Roman"/>
                <a:cs typeface="Times New Roman"/>
              </a:rPr>
              <a:t>from 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spc="-10" dirty="0">
                <a:latin typeface="Times New Roman"/>
                <a:cs typeface="Times New Roman"/>
              </a:rPr>
              <a:t>sides.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tank is  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44C°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emissivity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0.4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5" dirty="0">
                <a:latin typeface="Times New Roman"/>
                <a:cs typeface="Times New Roman"/>
              </a:rPr>
              <a:t>Taking 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10" dirty="0">
                <a:latin typeface="Times New Roman"/>
                <a:cs typeface="Times New Roman"/>
              </a:rPr>
              <a:t>also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, determine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5" dirty="0">
                <a:latin typeface="Times New Roman"/>
                <a:cs typeface="Times New Roman"/>
              </a:rPr>
              <a:t>from </a:t>
            </a:r>
            <a:r>
              <a:rPr sz="1200" spc="10" dirty="0">
                <a:latin typeface="Times New Roman"/>
                <a:cs typeface="Times New Roman"/>
              </a:rPr>
              <a:t>all  </a:t>
            </a:r>
            <a:r>
              <a:rPr sz="1200" spc="-5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tank by </a:t>
            </a:r>
            <a:r>
              <a:rPr sz="1200" dirty="0">
                <a:latin typeface="Times New Roman"/>
                <a:cs typeface="Times New Roman"/>
              </a:rPr>
              <a:t>natural convection </a:t>
            </a:r>
            <a:r>
              <a:rPr sz="1200" spc="-5" dirty="0">
                <a:latin typeface="Times New Roman"/>
                <a:cs typeface="Times New Roman"/>
              </a:rPr>
              <a:t>and  radiation.</a:t>
            </a:r>
            <a:endParaRPr sz="1200">
              <a:latin typeface="Times New Roman"/>
              <a:cs typeface="Times New Roman"/>
            </a:endParaRPr>
          </a:p>
          <a:p>
            <a:pPr marL="1386840" algn="just">
              <a:lnSpc>
                <a:spcPct val="10000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157.9W,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101.1W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427" y="2356611"/>
            <a:ext cx="3079750" cy="28390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350" algn="just">
              <a:lnSpc>
                <a:spcPct val="959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6.37-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thick fluid </a:t>
            </a:r>
            <a:r>
              <a:rPr sz="1200" spc="-5" dirty="0">
                <a:latin typeface="Times New Roman"/>
                <a:cs typeface="Times New Roman"/>
              </a:rPr>
              <a:t>(such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asphalt) </a:t>
            </a:r>
            <a:r>
              <a:rPr sz="1200" spc="-10" dirty="0">
                <a:latin typeface="Times New Roman"/>
                <a:cs typeface="Times New Roman"/>
              </a:rPr>
              <a:t>flows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often heated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-5" dirty="0">
                <a:latin typeface="Times New Roman"/>
                <a:cs typeface="Times New Roman"/>
              </a:rPr>
              <a:t>to reduce the  </a:t>
            </a:r>
            <a:r>
              <a:rPr sz="1200" dirty="0">
                <a:latin typeface="Times New Roman"/>
                <a:cs typeface="Times New Roman"/>
              </a:rPr>
              <a:t>viscosity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and thus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the  pumping </a:t>
            </a:r>
            <a:r>
              <a:rPr sz="1200" dirty="0">
                <a:latin typeface="Times New Roman"/>
                <a:cs typeface="Times New Roman"/>
              </a:rPr>
              <a:t>costs.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flow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fluid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100m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spc="-5" dirty="0">
                <a:latin typeface="Times New Roman"/>
                <a:cs typeface="Times New Roman"/>
              </a:rPr>
              <a:t>pipe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diameter  </a:t>
            </a:r>
            <a:r>
              <a:rPr sz="1200" b="1" i="1" spc="-5" dirty="0">
                <a:latin typeface="Times New Roman"/>
                <a:cs typeface="Times New Roman"/>
              </a:rPr>
              <a:t>30cm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calm </a:t>
            </a:r>
            <a:r>
              <a:rPr sz="1200" spc="-5" dirty="0">
                <a:latin typeface="Times New Roman"/>
                <a:cs typeface="Times New Roman"/>
              </a:rPr>
              <a:t>ambient </a:t>
            </a:r>
            <a:r>
              <a:rPr sz="1200" spc="-15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pipe </a:t>
            </a:r>
            <a:r>
              <a:rPr sz="1200" spc="-5" dirty="0">
                <a:latin typeface="Times New Roman"/>
                <a:cs typeface="Times New Roman"/>
              </a:rPr>
              <a:t>is  heated electrically, and a </a:t>
            </a:r>
            <a:r>
              <a:rPr sz="1200" dirty="0">
                <a:latin typeface="Times New Roman"/>
                <a:cs typeface="Times New Roman"/>
              </a:rPr>
              <a:t>thermostat </a:t>
            </a:r>
            <a:r>
              <a:rPr sz="1200" spc="-5" dirty="0">
                <a:latin typeface="Times New Roman"/>
                <a:cs typeface="Times New Roman"/>
              </a:rPr>
              <a:t>keeps the 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constant at 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emissivity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pipe 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0.8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effective  </a:t>
            </a:r>
            <a:r>
              <a:rPr sz="1200" dirty="0">
                <a:latin typeface="Times New Roman"/>
                <a:cs typeface="Times New Roman"/>
              </a:rPr>
              <a:t>sky temperature  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45"/>
              </a:lnSpc>
            </a:pPr>
            <a:r>
              <a:rPr sz="1200" b="1" i="1" spc="-5" dirty="0">
                <a:latin typeface="Times New Roman"/>
                <a:cs typeface="Times New Roman"/>
              </a:rPr>
              <a:t>-30C°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determine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power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rating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electric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35"/>
              </a:spcBef>
              <a:tabLst>
                <a:tab pos="1463040" algn="l"/>
              </a:tabLst>
            </a:pPr>
            <a:r>
              <a:rPr sz="1200" spc="-5" dirty="0">
                <a:latin typeface="Times New Roman"/>
                <a:cs typeface="Times New Roman"/>
              </a:rPr>
              <a:t>resistance </a:t>
            </a:r>
            <a:r>
              <a:rPr sz="1200" dirty="0">
                <a:latin typeface="Times New Roman"/>
                <a:cs typeface="Times New Roman"/>
              </a:rPr>
              <a:t>heater,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b="1" i="1" spc="-10" dirty="0">
                <a:latin typeface="Times New Roman"/>
                <a:cs typeface="Times New Roman"/>
              </a:rPr>
              <a:t>kW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that needs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used.  Also, </a:t>
            </a:r>
            <a:r>
              <a:rPr sz="1200" spc="-10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electricity </a:t>
            </a:r>
            <a:r>
              <a:rPr sz="1200" dirty="0">
                <a:latin typeface="Times New Roman"/>
                <a:cs typeface="Times New Roman"/>
              </a:rPr>
              <a:t>associated 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spc="-10" dirty="0">
                <a:latin typeface="Times New Roman"/>
                <a:cs typeface="Times New Roman"/>
              </a:rPr>
              <a:t>heating </a:t>
            </a:r>
            <a:r>
              <a:rPr sz="1200" spc="-5" dirty="0">
                <a:latin typeface="Times New Roman"/>
                <a:cs typeface="Times New Roman"/>
              </a:rPr>
              <a:t>the pipe during a </a:t>
            </a:r>
            <a:r>
              <a:rPr sz="1200" b="1" i="1" spc="-5" dirty="0">
                <a:latin typeface="Times New Roman"/>
                <a:cs typeface="Times New Roman"/>
              </a:rPr>
              <a:t>10h </a:t>
            </a:r>
            <a:r>
              <a:rPr sz="1200" spc="-5" dirty="0">
                <a:latin typeface="Times New Roman"/>
                <a:cs typeface="Times New Roman"/>
              </a:rPr>
              <a:t>period under  the above conditions if the price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electricity </a:t>
            </a:r>
            <a:r>
              <a:rPr sz="1200" spc="-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0.09$/kWh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29.1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</a:t>
            </a:r>
            <a:r>
              <a:rPr sz="1200" b="1" i="1" spc="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26.2$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5027" y="6971284"/>
            <a:ext cx="3129280" cy="2844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6.38-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1.2m×2m </a:t>
            </a:r>
            <a:r>
              <a:rPr sz="1200" spc="-5" dirty="0">
                <a:latin typeface="Times New Roman"/>
                <a:cs typeface="Times New Roman"/>
              </a:rPr>
              <a:t>glass </a:t>
            </a:r>
            <a:r>
              <a:rPr sz="1200" dirty="0">
                <a:latin typeface="Times New Roman"/>
                <a:cs typeface="Times New Roman"/>
              </a:rPr>
              <a:t>window </a:t>
            </a:r>
            <a:r>
              <a:rPr sz="1200" spc="-5" dirty="0">
                <a:latin typeface="Times New Roman"/>
                <a:cs typeface="Times New Roman"/>
              </a:rPr>
              <a:t>with a  thickness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b="1" i="1" spc="10" dirty="0">
                <a:latin typeface="Times New Roman"/>
                <a:cs typeface="Times New Roman"/>
              </a:rPr>
              <a:t>6mm</a:t>
            </a:r>
            <a:r>
              <a:rPr sz="1200" spc="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thermal </a:t>
            </a:r>
            <a:r>
              <a:rPr sz="1200" dirty="0">
                <a:latin typeface="Times New Roman"/>
                <a:cs typeface="Times New Roman"/>
              </a:rPr>
              <a:t>conductivity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0.78  </a:t>
            </a:r>
            <a:r>
              <a:rPr sz="1200" b="1" i="1" spc="-5" dirty="0">
                <a:latin typeface="Times New Roman"/>
                <a:cs typeface="Times New Roman"/>
              </a:rPr>
              <a:t>W/m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emissivity </a:t>
            </a:r>
            <a:r>
              <a:rPr sz="1200" b="1" i="1" dirty="0">
                <a:latin typeface="Times New Roman"/>
                <a:cs typeface="Times New Roman"/>
              </a:rPr>
              <a:t>ε=0.9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room </a:t>
            </a:r>
            <a:r>
              <a:rPr sz="1200" spc="-5" dirty="0">
                <a:latin typeface="Times New Roman"/>
                <a:cs typeface="Times New Roman"/>
              </a:rPr>
              <a:t>and the  </a:t>
            </a:r>
            <a:r>
              <a:rPr sz="1200" spc="-10" dirty="0">
                <a:latin typeface="Times New Roman"/>
                <a:cs typeface="Times New Roman"/>
              </a:rPr>
              <a:t>walls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face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window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average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window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25" dirty="0">
                <a:latin typeface="Times New Roman"/>
                <a:cs typeface="Times New Roman"/>
              </a:rPr>
              <a:t>If 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outdoors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-5C°</a:t>
            </a:r>
            <a:r>
              <a:rPr sz="1200" spc="-5" dirty="0">
                <a:latin typeface="Times New Roman"/>
                <a:cs typeface="Times New Roman"/>
              </a:rPr>
              <a:t>,  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 coefficient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window,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700"/>
              </a:lnSpc>
              <a:spcBef>
                <a:spcPts val="1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total </a:t>
            </a:r>
            <a:r>
              <a:rPr sz="1200" spc="-5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window,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combined </a:t>
            </a:r>
            <a:r>
              <a:rPr sz="1200" dirty="0">
                <a:latin typeface="Times New Roman"/>
                <a:cs typeface="Times New Roman"/>
              </a:rPr>
              <a:t>natural convection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radiation </a:t>
            </a:r>
            <a:r>
              <a:rPr sz="1200" spc="-5" dirty="0">
                <a:latin typeface="Times New Roman"/>
                <a:cs typeface="Times New Roman"/>
              </a:rPr>
              <a:t>heat transfer coefficient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window. Is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reasonable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0" dirty="0">
                <a:latin typeface="Times New Roman"/>
                <a:cs typeface="Times New Roman"/>
              </a:rPr>
              <a:t>neglect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resistance </a:t>
            </a:r>
            <a:r>
              <a:rPr sz="1200" spc="2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glass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this  </a:t>
            </a:r>
            <a:r>
              <a:rPr sz="1200" spc="-5" dirty="0">
                <a:latin typeface="Times New Roman"/>
                <a:cs typeface="Times New Roman"/>
              </a:rPr>
              <a:t>case?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ct val="100000"/>
              </a:lnSpc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3.915W/m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·C°,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422.2W, 20.35W/m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48967" y="756919"/>
            <a:ext cx="2036064" cy="1588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51432" y="5228335"/>
            <a:ext cx="2127504" cy="1661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11496" y="778255"/>
            <a:ext cx="1792224" cy="1682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76215" y="6081776"/>
            <a:ext cx="2154935" cy="1368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146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9032" y="5286247"/>
            <a:ext cx="2057400" cy="1706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7031" y="793495"/>
            <a:ext cx="4535805" cy="9211310"/>
          </a:xfrm>
          <a:custGeom>
            <a:avLst/>
            <a:gdLst/>
            <a:ahLst/>
            <a:cxnLst/>
            <a:rect l="l" t="t" r="r" b="b"/>
            <a:pathLst>
              <a:path w="4535805" h="9211310">
                <a:moveTo>
                  <a:pt x="0" y="9211056"/>
                </a:moveTo>
                <a:lnTo>
                  <a:pt x="4535424" y="9211056"/>
                </a:lnTo>
                <a:lnTo>
                  <a:pt x="4535424" y="0"/>
                </a:lnTo>
                <a:lnTo>
                  <a:pt x="0" y="0"/>
                </a:lnTo>
                <a:lnTo>
                  <a:pt x="0" y="921105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2731" y="375411"/>
            <a:ext cx="6471285" cy="20186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90"/>
              </a:spcBef>
              <a:tabLst>
                <a:tab pos="447230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	</a:t>
            </a: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114300" marR="1806575" algn="just">
              <a:lnSpc>
                <a:spcPct val="95800"/>
              </a:lnSpc>
            </a:pP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direction normal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 significant 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thermal </a:t>
            </a:r>
            <a:r>
              <a:rPr sz="1200" b="1" spc="-5" dirty="0">
                <a:latin typeface="Times New Roman"/>
                <a:cs typeface="Times New Roman"/>
              </a:rPr>
              <a:t>boundary </a:t>
            </a:r>
            <a:r>
              <a:rPr sz="1200" b="1" spc="-15" dirty="0">
                <a:latin typeface="Times New Roman"/>
                <a:cs typeface="Times New Roman"/>
              </a:rPr>
              <a:t>layer</a:t>
            </a:r>
            <a:r>
              <a:rPr sz="1200" spc="-1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b="1" i="1" dirty="0">
                <a:latin typeface="Times New Roman"/>
                <a:cs typeface="Times New Roman"/>
              </a:rPr>
              <a:t>δ</a:t>
            </a:r>
            <a:r>
              <a:rPr sz="1200" b="1" i="1" baseline="-10416" dirty="0">
                <a:latin typeface="Times New Roman"/>
                <a:cs typeface="Times New Roman"/>
              </a:rPr>
              <a:t>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location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defined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the  distance </a:t>
            </a:r>
            <a:r>
              <a:rPr sz="1200" i="1" dirty="0">
                <a:latin typeface="Times New Roman"/>
                <a:cs typeface="Times New Roman"/>
              </a:rPr>
              <a:t>from </a:t>
            </a:r>
            <a:r>
              <a:rPr sz="1200" i="1" spc="-5" dirty="0">
                <a:latin typeface="Times New Roman"/>
                <a:cs typeface="Times New Roman"/>
              </a:rPr>
              <a:t>the surface at </a:t>
            </a:r>
            <a:r>
              <a:rPr sz="1200" i="1" spc="-15" dirty="0">
                <a:latin typeface="Times New Roman"/>
                <a:cs typeface="Times New Roman"/>
              </a:rPr>
              <a:t>which </a:t>
            </a:r>
            <a:r>
              <a:rPr sz="1200" i="1" spc="-5" dirty="0">
                <a:latin typeface="Times New Roman"/>
                <a:cs typeface="Times New Roman"/>
              </a:rPr>
              <a:t>the temperature </a:t>
            </a:r>
            <a:r>
              <a:rPr sz="1200" i="1" dirty="0">
                <a:latin typeface="Times New Roman"/>
                <a:cs typeface="Times New Roman"/>
              </a:rPr>
              <a:t>difference </a:t>
            </a:r>
            <a:r>
              <a:rPr sz="1200" b="1" i="1" dirty="0">
                <a:latin typeface="Times New Roman"/>
                <a:cs typeface="Times New Roman"/>
              </a:rPr>
              <a:t>(T </a:t>
            </a:r>
            <a:r>
              <a:rPr sz="1200" b="1" i="1" spc="-5" dirty="0">
                <a:latin typeface="Times New Roman"/>
                <a:cs typeface="Times New Roman"/>
              </a:rPr>
              <a:t>-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b="1" i="1" dirty="0">
                <a:latin typeface="Times New Roman"/>
                <a:cs typeface="Times New Roman"/>
              </a:rPr>
              <a:t>)  </a:t>
            </a:r>
            <a:r>
              <a:rPr sz="1200" i="1" spc="-5" dirty="0">
                <a:latin typeface="Times New Roman"/>
                <a:cs typeface="Times New Roman"/>
              </a:rPr>
              <a:t>equals </a:t>
            </a:r>
            <a:r>
              <a:rPr sz="1200" b="1" i="1" dirty="0">
                <a:latin typeface="Times New Roman"/>
                <a:cs typeface="Times New Roman"/>
              </a:rPr>
              <a:t>0.99(T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-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b="1" i="1" dirty="0">
                <a:latin typeface="Times New Roman"/>
                <a:cs typeface="Times New Roman"/>
              </a:rPr>
              <a:t>)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special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Ts </a:t>
            </a:r>
            <a:r>
              <a:rPr sz="1200" b="1" i="1" spc="-5" dirty="0">
                <a:latin typeface="Times New Roman"/>
                <a:cs typeface="Times New Roman"/>
              </a:rPr>
              <a:t>= 0</a:t>
            </a:r>
            <a:r>
              <a:rPr sz="1200" spc="-5" dirty="0">
                <a:latin typeface="Times New Roman"/>
                <a:cs typeface="Times New Roman"/>
              </a:rPr>
              <a:t>, 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b="1" i="1" spc="-5" dirty="0">
                <a:latin typeface="Times New Roman"/>
                <a:cs typeface="Times New Roman"/>
              </a:rPr>
              <a:t>T =  </a:t>
            </a:r>
            <a:r>
              <a:rPr sz="1200" b="1" i="1" dirty="0">
                <a:latin typeface="Times New Roman"/>
                <a:cs typeface="Times New Roman"/>
              </a:rPr>
              <a:t>0.99T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5" dirty="0">
                <a:latin typeface="Times New Roman"/>
                <a:cs typeface="Times New Roman"/>
              </a:rPr>
              <a:t>edge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layer, </a:t>
            </a:r>
            <a:r>
              <a:rPr sz="1200" spc="-20" dirty="0">
                <a:latin typeface="Times New Roman"/>
                <a:cs typeface="Times New Roman"/>
              </a:rPr>
              <a:t>which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analogous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u = </a:t>
            </a:r>
            <a:r>
              <a:rPr sz="1200" b="1" i="1" dirty="0">
                <a:latin typeface="Times New Roman"/>
                <a:cs typeface="Times New Roman"/>
              </a:rPr>
              <a:t>0.99u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5" dirty="0">
                <a:latin typeface="Times New Roman"/>
                <a:cs typeface="Times New Roman"/>
              </a:rPr>
              <a:t>boundary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layer.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114300" algn="just">
              <a:lnSpc>
                <a:spcPct val="100000"/>
              </a:lnSpc>
            </a:pPr>
            <a:r>
              <a:rPr sz="1300" b="1" i="1" dirty="0">
                <a:latin typeface="Times New Roman"/>
                <a:cs typeface="Times New Roman"/>
              </a:rPr>
              <a:t>6.3.3- </a:t>
            </a:r>
            <a:r>
              <a:rPr sz="1300" b="1" i="1" spc="-5" dirty="0">
                <a:latin typeface="Times New Roman"/>
                <a:cs typeface="Times New Roman"/>
              </a:rPr>
              <a:t>Prandtl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Number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452" y="2356611"/>
            <a:ext cx="4370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relative 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boundary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layers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331" y="2533395"/>
            <a:ext cx="4564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best described 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dimensionless </a:t>
            </a:r>
            <a:r>
              <a:rPr sz="1200" spc="-5" dirty="0">
                <a:latin typeface="Times New Roman"/>
                <a:cs typeface="Times New Roman"/>
              </a:rPr>
              <a:t>parameter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Prandtl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331" y="2707131"/>
            <a:ext cx="1553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Times New Roman"/>
                <a:cs typeface="Times New Roman"/>
              </a:rPr>
              <a:t>number, </a:t>
            </a:r>
            <a:r>
              <a:rPr sz="1200" b="1" spc="-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1596" y="2992258"/>
            <a:ext cx="50355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40" dirty="0">
                <a:latin typeface="MT Extra"/>
                <a:cs typeface="MT Extra"/>
              </a:rPr>
              <a:t></a:t>
            </a:r>
            <a:r>
              <a:rPr sz="1250" spc="10" dirty="0">
                <a:latin typeface="Times New Roman"/>
                <a:cs typeface="Times New Roman"/>
              </a:rPr>
              <a:t>(</a:t>
            </a:r>
            <a:r>
              <a:rPr sz="1250" spc="20" dirty="0">
                <a:latin typeface="Times New Roman"/>
                <a:cs typeface="Times New Roman"/>
              </a:rPr>
              <a:t>6</a:t>
            </a:r>
            <a:r>
              <a:rPr sz="1250" spc="-5" dirty="0">
                <a:latin typeface="Times New Roman"/>
                <a:cs typeface="Times New Roman"/>
              </a:rPr>
              <a:t>.</a:t>
            </a:r>
            <a:r>
              <a:rPr sz="1250" spc="20" dirty="0">
                <a:latin typeface="Times New Roman"/>
                <a:cs typeface="Times New Roman"/>
              </a:rPr>
              <a:t>6</a:t>
            </a:r>
            <a:r>
              <a:rPr sz="1250" spc="1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7460" y="3111479"/>
            <a:ext cx="277749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267585" algn="l"/>
                <a:tab pos="2691765" algn="l"/>
              </a:tabLst>
            </a:pPr>
            <a:r>
              <a:rPr sz="1250" i="1" spc="10" dirty="0">
                <a:latin typeface="Times New Roman"/>
                <a:cs typeface="Times New Roman"/>
              </a:rPr>
              <a:t>M</a:t>
            </a:r>
            <a:r>
              <a:rPr sz="1250" i="1" spc="20" dirty="0">
                <a:latin typeface="Times New Roman"/>
                <a:cs typeface="Times New Roman"/>
              </a:rPr>
              <a:t>o</a:t>
            </a:r>
            <a:r>
              <a:rPr sz="1250" i="1" spc="5" dirty="0">
                <a:latin typeface="Times New Roman"/>
                <a:cs typeface="Times New Roman"/>
              </a:rPr>
              <a:t>l</a:t>
            </a:r>
            <a:r>
              <a:rPr sz="1250" i="1" spc="20" dirty="0">
                <a:latin typeface="Times New Roman"/>
                <a:cs typeface="Times New Roman"/>
              </a:rPr>
              <a:t>ecu</a:t>
            </a:r>
            <a:r>
              <a:rPr sz="1250" i="1" spc="5" dirty="0">
                <a:latin typeface="Times New Roman"/>
                <a:cs typeface="Times New Roman"/>
              </a:rPr>
              <a:t>l</a:t>
            </a:r>
            <a:r>
              <a:rPr sz="1250" i="1" spc="20" dirty="0">
                <a:latin typeface="Times New Roman"/>
                <a:cs typeface="Times New Roman"/>
              </a:rPr>
              <a:t>a</a:t>
            </a:r>
            <a:r>
              <a:rPr sz="1250" i="1" spc="10" dirty="0">
                <a:latin typeface="Times New Roman"/>
                <a:cs typeface="Times New Roman"/>
              </a:rPr>
              <a:t>r</a:t>
            </a:r>
            <a:r>
              <a:rPr sz="1250" i="1" spc="-70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d</a:t>
            </a:r>
            <a:r>
              <a:rPr sz="1250" i="1" spc="5" dirty="0">
                <a:latin typeface="Times New Roman"/>
                <a:cs typeface="Times New Roman"/>
              </a:rPr>
              <a:t>iff</a:t>
            </a:r>
            <a:r>
              <a:rPr sz="1250" i="1" spc="20" dirty="0">
                <a:latin typeface="Times New Roman"/>
                <a:cs typeface="Times New Roman"/>
              </a:rPr>
              <a:t>u</a:t>
            </a:r>
            <a:r>
              <a:rPr sz="1250" i="1" spc="10" dirty="0">
                <a:latin typeface="Times New Roman"/>
                <a:cs typeface="Times New Roman"/>
              </a:rPr>
              <a:t>si</a:t>
            </a:r>
            <a:r>
              <a:rPr sz="1250" i="1" spc="15" dirty="0">
                <a:latin typeface="Times New Roman"/>
                <a:cs typeface="Times New Roman"/>
              </a:rPr>
              <a:t>v</a:t>
            </a:r>
            <a:r>
              <a:rPr sz="1250" i="1" spc="5" dirty="0">
                <a:latin typeface="Times New Roman"/>
                <a:cs typeface="Times New Roman"/>
              </a:rPr>
              <a:t>i</a:t>
            </a:r>
            <a:r>
              <a:rPr sz="1250" i="1" spc="-35" dirty="0">
                <a:latin typeface="Times New Roman"/>
                <a:cs typeface="Times New Roman"/>
              </a:rPr>
              <a:t>t</a:t>
            </a:r>
            <a:r>
              <a:rPr sz="1250" i="1" spc="10" dirty="0">
                <a:latin typeface="Times New Roman"/>
                <a:cs typeface="Times New Roman"/>
              </a:rPr>
              <a:t>y</a:t>
            </a:r>
            <a:r>
              <a:rPr sz="1250" i="1" spc="-45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o</a:t>
            </a:r>
            <a:r>
              <a:rPr sz="1250" i="1" spc="5" dirty="0">
                <a:latin typeface="Times New Roman"/>
                <a:cs typeface="Times New Roman"/>
              </a:rPr>
              <a:t>f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-120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hea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300" i="1" spc="-495" dirty="0">
                <a:latin typeface="Verdana"/>
                <a:cs typeface="Verdana"/>
              </a:rPr>
              <a:t></a:t>
            </a:r>
            <a:r>
              <a:rPr sz="1300" i="1" dirty="0">
                <a:latin typeface="Verdana"/>
                <a:cs typeface="Verdana"/>
              </a:rPr>
              <a:t>	</a:t>
            </a:r>
            <a:r>
              <a:rPr sz="1250" i="1" spc="10" dirty="0">
                <a:latin typeface="Times New Roman"/>
                <a:cs typeface="Times New Roman"/>
              </a:rPr>
              <a:t>k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563" y="2882879"/>
            <a:ext cx="348932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875" spc="22" baseline="-35555" dirty="0">
                <a:latin typeface="Times New Roman"/>
                <a:cs typeface="Times New Roman"/>
              </a:rPr>
              <a:t>Pr </a:t>
            </a:r>
            <a:r>
              <a:rPr sz="1875" spc="22" baseline="-35555" dirty="0">
                <a:latin typeface="Symbol"/>
                <a:cs typeface="Symbol"/>
              </a:rPr>
              <a:t></a:t>
            </a:r>
            <a:r>
              <a:rPr sz="1875" spc="22" baseline="-35555" dirty="0">
                <a:latin typeface="Times New Roman"/>
                <a:cs typeface="Times New Roman"/>
              </a:rPr>
              <a:t> </a:t>
            </a:r>
            <a:r>
              <a:rPr sz="12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Molecular </a:t>
            </a:r>
            <a:r>
              <a:rPr sz="12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diffusivity </a:t>
            </a:r>
            <a:r>
              <a:rPr sz="12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momentum</a:t>
            </a:r>
            <a:r>
              <a:rPr sz="1250" i="1" spc="15" dirty="0">
                <a:latin typeface="Times New Roman"/>
                <a:cs typeface="Times New Roman"/>
              </a:rPr>
              <a:t> </a:t>
            </a:r>
            <a:r>
              <a:rPr sz="1875" spc="22" baseline="-35555" dirty="0">
                <a:latin typeface="Symbol"/>
                <a:cs typeface="Symbol"/>
              </a:rPr>
              <a:t></a:t>
            </a:r>
            <a:r>
              <a:rPr sz="1875" spc="22" baseline="-35555" dirty="0">
                <a:latin typeface="Times New Roman"/>
                <a:cs typeface="Times New Roman"/>
              </a:rPr>
              <a:t> </a:t>
            </a:r>
            <a:r>
              <a:rPr sz="1300" i="1" u="sng" spc="-6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</a:t>
            </a:r>
            <a:r>
              <a:rPr sz="1300" i="1" spc="215" dirty="0">
                <a:latin typeface="Verdana"/>
                <a:cs typeface="Verdana"/>
              </a:rPr>
              <a:t> </a:t>
            </a:r>
            <a:r>
              <a:rPr sz="1875" spc="22" baseline="-35555" dirty="0">
                <a:latin typeface="Symbol"/>
                <a:cs typeface="Symbol"/>
              </a:rPr>
              <a:t></a:t>
            </a:r>
            <a:r>
              <a:rPr sz="1875" spc="-232" baseline="-35555" dirty="0">
                <a:latin typeface="Times New Roman"/>
                <a:cs typeface="Times New Roman"/>
              </a:rPr>
              <a:t> </a:t>
            </a:r>
            <a:r>
              <a:rPr sz="1300" i="1" u="sng" spc="-56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</a:t>
            </a:r>
            <a:r>
              <a:rPr sz="1300" i="1" u="sng" spc="-26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Cp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8131" y="3328923"/>
            <a:ext cx="4715510" cy="37592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8900" marR="8255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Prandtl </a:t>
            </a:r>
            <a:r>
              <a:rPr sz="1200" spc="-15" dirty="0">
                <a:latin typeface="Times New Roman"/>
                <a:cs typeface="Times New Roman"/>
              </a:rPr>
              <a:t>numbers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fluids </a:t>
            </a:r>
            <a:r>
              <a:rPr sz="1200" spc="-10" dirty="0">
                <a:latin typeface="Times New Roman"/>
                <a:cs typeface="Times New Roman"/>
              </a:rPr>
              <a:t>range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20" dirty="0">
                <a:latin typeface="Times New Roman"/>
                <a:cs typeface="Times New Roman"/>
              </a:rPr>
              <a:t>less </a:t>
            </a:r>
            <a:r>
              <a:rPr sz="1200" spc="-5" dirty="0">
                <a:latin typeface="Times New Roman"/>
                <a:cs typeface="Times New Roman"/>
              </a:rPr>
              <a:t>than </a:t>
            </a:r>
            <a:r>
              <a:rPr sz="1200" b="1" i="1" dirty="0">
                <a:latin typeface="Times New Roman"/>
                <a:cs typeface="Times New Roman"/>
              </a:rPr>
              <a:t>0.01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5" dirty="0">
                <a:latin typeface="Times New Roman"/>
                <a:cs typeface="Times New Roman"/>
              </a:rPr>
              <a:t>liquid  </a:t>
            </a:r>
            <a:r>
              <a:rPr sz="1200" spc="-15" dirty="0">
                <a:latin typeface="Times New Roman"/>
                <a:cs typeface="Times New Roman"/>
              </a:rPr>
              <a:t>metals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than </a:t>
            </a:r>
            <a:r>
              <a:rPr sz="1200" b="1" i="1" dirty="0">
                <a:latin typeface="Times New Roman"/>
                <a:cs typeface="Times New Roman"/>
              </a:rPr>
              <a:t>100,000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heavy </a:t>
            </a:r>
            <a:r>
              <a:rPr sz="1200" spc="-20" dirty="0">
                <a:latin typeface="Times New Roman"/>
                <a:cs typeface="Times New Roman"/>
              </a:rPr>
              <a:t>oils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Table </a:t>
            </a:r>
            <a:r>
              <a:rPr sz="1200" dirty="0">
                <a:latin typeface="Times New Roman"/>
                <a:cs typeface="Times New Roman"/>
              </a:rPr>
              <a:t>(6.1). </a:t>
            </a:r>
            <a:r>
              <a:rPr sz="1200" spc="5" dirty="0">
                <a:latin typeface="Times New Roman"/>
                <a:cs typeface="Times New Roman"/>
              </a:rPr>
              <a:t>Note  </a:t>
            </a:r>
            <a:r>
              <a:rPr sz="1200" spc="-5" dirty="0">
                <a:latin typeface="Times New Roman"/>
                <a:cs typeface="Times New Roman"/>
              </a:rPr>
              <a:t>that the Prandtl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25" dirty="0">
                <a:latin typeface="Times New Roman"/>
                <a:cs typeface="Times New Roman"/>
              </a:rPr>
              <a:t>is 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10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water.</a:t>
            </a:r>
            <a:endParaRPr sz="1200">
              <a:latin typeface="Times New Roman"/>
              <a:cs typeface="Times New Roman"/>
            </a:endParaRPr>
          </a:p>
          <a:p>
            <a:pPr marL="88900" marR="78105">
              <a:lnSpc>
                <a:spcPts val="1370"/>
              </a:lnSpc>
              <a:spcBef>
                <a:spcPts val="5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Prandtl </a:t>
            </a:r>
            <a:r>
              <a:rPr sz="1200" spc="-15" dirty="0">
                <a:latin typeface="Times New Roman"/>
                <a:cs typeface="Times New Roman"/>
              </a:rPr>
              <a:t>numbers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gases are about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indicates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both  </a:t>
            </a:r>
            <a:r>
              <a:rPr sz="1200" spc="-10" dirty="0">
                <a:latin typeface="Times New Roman"/>
                <a:cs typeface="Times New Roman"/>
              </a:rPr>
              <a:t>momentum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15" dirty="0">
                <a:latin typeface="Times New Roman"/>
                <a:cs typeface="Times New Roman"/>
              </a:rPr>
              <a:t>dissipate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at about the </a:t>
            </a:r>
            <a:r>
              <a:rPr sz="1200" spc="-20" dirty="0">
                <a:latin typeface="Times New Roman"/>
                <a:cs typeface="Times New Roman"/>
              </a:rPr>
              <a:t>same</a:t>
            </a:r>
            <a:r>
              <a:rPr sz="1200" spc="2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rate.</a:t>
            </a:r>
            <a:endParaRPr sz="1200">
              <a:latin typeface="Times New Roman"/>
              <a:cs typeface="Times New Roman"/>
            </a:endParaRPr>
          </a:p>
          <a:p>
            <a:pPr marL="88900" marR="7620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20" dirty="0">
                <a:latin typeface="Times New Roman"/>
                <a:cs typeface="Times New Roman"/>
              </a:rPr>
              <a:t>diffuses </a:t>
            </a:r>
            <a:r>
              <a:rPr sz="1200" spc="-10" dirty="0">
                <a:latin typeface="Times New Roman"/>
                <a:cs typeface="Times New Roman"/>
              </a:rPr>
              <a:t>very </a:t>
            </a:r>
            <a:r>
              <a:rPr sz="1200" spc="-15" dirty="0">
                <a:latin typeface="Times New Roman"/>
                <a:cs typeface="Times New Roman"/>
              </a:rPr>
              <a:t>quickly </a:t>
            </a:r>
            <a:r>
              <a:rPr sz="1200" spc="-25" dirty="0">
                <a:latin typeface="Times New Roman"/>
                <a:cs typeface="Times New Roman"/>
              </a:rPr>
              <a:t>in liquid </a:t>
            </a:r>
            <a:r>
              <a:rPr sz="1200" spc="-15" dirty="0">
                <a:latin typeface="Times New Roman"/>
                <a:cs typeface="Times New Roman"/>
              </a:rPr>
              <a:t>metals </a:t>
            </a:r>
            <a:r>
              <a:rPr sz="1200" b="1" i="1" dirty="0">
                <a:latin typeface="Times New Roman"/>
                <a:cs typeface="Times New Roman"/>
              </a:rPr>
              <a:t>(Pr </a:t>
            </a:r>
            <a:r>
              <a:rPr sz="1200" b="1" i="1" spc="-10" dirty="0">
                <a:latin typeface="Times New Roman"/>
                <a:cs typeface="Times New Roman"/>
              </a:rPr>
              <a:t>&lt;&lt; </a:t>
            </a:r>
            <a:r>
              <a:rPr sz="1200" b="1" i="1" spc="-5" dirty="0">
                <a:latin typeface="Times New Roman"/>
                <a:cs typeface="Times New Roman"/>
              </a:rPr>
              <a:t>1)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very  </a:t>
            </a:r>
            <a:r>
              <a:rPr sz="1200" spc="-15" dirty="0">
                <a:latin typeface="Times New Roman"/>
                <a:cs typeface="Times New Roman"/>
              </a:rPr>
              <a:t>slowly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oils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(Pr</a:t>
            </a:r>
            <a:r>
              <a:rPr sz="1200" b="1" i="1" spc="10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&gt;&gt;</a:t>
            </a:r>
            <a:r>
              <a:rPr sz="1200" b="1" i="1" spc="10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1)</a:t>
            </a:r>
            <a:r>
              <a:rPr sz="1200" b="1" i="1" spc="1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relative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momentum.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Consequently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thermal</a:t>
            </a:r>
            <a:endParaRPr sz="1200">
              <a:latin typeface="Times New Roman"/>
              <a:cs typeface="Times New Roman"/>
            </a:endParaRPr>
          </a:p>
          <a:p>
            <a:pPr marL="88900" marR="76200">
              <a:lnSpc>
                <a:spcPts val="137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is </a:t>
            </a:r>
            <a:r>
              <a:rPr sz="1200" spc="-15" dirty="0">
                <a:latin typeface="Times New Roman"/>
                <a:cs typeface="Times New Roman"/>
              </a:rPr>
              <a:t>much </a:t>
            </a:r>
            <a:r>
              <a:rPr sz="1200" spc="-10" dirty="0">
                <a:latin typeface="Times New Roman"/>
                <a:cs typeface="Times New Roman"/>
              </a:rPr>
              <a:t>thicker for </a:t>
            </a:r>
            <a:r>
              <a:rPr sz="1200" spc="-25" dirty="0">
                <a:latin typeface="Times New Roman"/>
                <a:cs typeface="Times New Roman"/>
              </a:rPr>
              <a:t>liquid </a:t>
            </a:r>
            <a:r>
              <a:rPr sz="1200" spc="-15" dirty="0">
                <a:latin typeface="Times New Roman"/>
                <a:cs typeface="Times New Roman"/>
              </a:rPr>
              <a:t>metals and much thinner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oils  </a:t>
            </a:r>
            <a:r>
              <a:rPr sz="1200" spc="-15" dirty="0">
                <a:latin typeface="Times New Roman"/>
                <a:cs typeface="Times New Roman"/>
              </a:rPr>
              <a:t>relative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5" dirty="0">
                <a:latin typeface="Times New Roman"/>
                <a:cs typeface="Times New Roman"/>
              </a:rPr>
              <a:t>boundary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layer.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imes New Roman"/>
              <a:cs typeface="Times New Roman"/>
            </a:endParaRPr>
          </a:p>
          <a:p>
            <a:pPr marL="88900" algn="just">
              <a:lnSpc>
                <a:spcPts val="1535"/>
              </a:lnSpc>
            </a:pPr>
            <a:r>
              <a:rPr sz="1300" b="1" i="1" dirty="0">
                <a:latin typeface="Times New Roman"/>
                <a:cs typeface="Times New Roman"/>
              </a:rPr>
              <a:t>6.4- </a:t>
            </a:r>
            <a:r>
              <a:rPr sz="1300" b="1" i="1" spc="-5" dirty="0">
                <a:latin typeface="Times New Roman"/>
                <a:cs typeface="Times New Roman"/>
              </a:rPr>
              <a:t>Forced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Convection</a:t>
            </a:r>
            <a:endParaRPr sz="1300">
              <a:latin typeface="Times New Roman"/>
              <a:cs typeface="Times New Roman"/>
            </a:endParaRPr>
          </a:p>
          <a:p>
            <a:pPr marL="88900" marR="2021205" algn="just">
              <a:lnSpc>
                <a:spcPts val="1490"/>
              </a:lnSpc>
              <a:spcBef>
                <a:spcPts val="85"/>
              </a:spcBef>
            </a:pPr>
            <a:r>
              <a:rPr sz="1300" b="1" i="1" dirty="0">
                <a:latin typeface="Times New Roman"/>
                <a:cs typeface="Times New Roman"/>
              </a:rPr>
              <a:t>6.4.1- </a:t>
            </a:r>
            <a:r>
              <a:rPr sz="1300" b="1" i="1" spc="-5" dirty="0">
                <a:latin typeface="Times New Roman"/>
                <a:cs typeface="Times New Roman"/>
              </a:rPr>
              <a:t>External Forced Convection  </a:t>
            </a:r>
            <a:r>
              <a:rPr sz="1300" b="1" i="1" dirty="0">
                <a:latin typeface="Times New Roman"/>
                <a:cs typeface="Times New Roman"/>
              </a:rPr>
              <a:t>6.4.1.1- </a:t>
            </a:r>
            <a:r>
              <a:rPr sz="1300" b="1" i="1" spc="-5" dirty="0">
                <a:latin typeface="Times New Roman"/>
                <a:cs typeface="Times New Roman"/>
              </a:rPr>
              <a:t>Parallel Flow over Flat</a:t>
            </a:r>
            <a:r>
              <a:rPr sz="1300" b="1" i="1" spc="3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Plates</a:t>
            </a:r>
            <a:endParaRPr sz="1300">
              <a:latin typeface="Times New Roman"/>
              <a:cs typeface="Times New Roman"/>
            </a:endParaRPr>
          </a:p>
          <a:p>
            <a:pPr marL="289560" algn="just">
              <a:lnSpc>
                <a:spcPts val="1285"/>
              </a:lnSpc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parallel </a:t>
            </a:r>
            <a:r>
              <a:rPr sz="1200" spc="-25" dirty="0">
                <a:latin typeface="Times New Roman"/>
                <a:cs typeface="Times New Roman"/>
              </a:rPr>
              <a:t>flow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over a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spc="-5" dirty="0">
                <a:latin typeface="Times New Roman"/>
                <a:cs typeface="Times New Roman"/>
              </a:rPr>
              <a:t>L</a:t>
            </a:r>
            <a:r>
              <a:rPr sz="1200" b="1" i="1" spc="10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88900" marR="71755" algn="just">
              <a:lnSpc>
                <a:spcPct val="95800"/>
              </a:lnSpc>
              <a:spcBef>
                <a:spcPts val="35"/>
              </a:spcBef>
            </a:pP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direction,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Fig.(6.7). The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-coordinate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-15" dirty="0">
                <a:latin typeface="Times New Roman"/>
                <a:cs typeface="Times New Roman"/>
              </a:rPr>
              <a:t>along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surface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0" dirty="0">
                <a:latin typeface="Times New Roman"/>
                <a:cs typeface="Times New Roman"/>
              </a:rPr>
              <a:t>leading </a:t>
            </a:r>
            <a:r>
              <a:rPr sz="1200" spc="-5" dirty="0">
                <a:latin typeface="Times New Roman"/>
                <a:cs typeface="Times New Roman"/>
              </a:rPr>
              <a:t>edge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flow.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approaches 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-direction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dirty="0">
                <a:latin typeface="Times New Roman"/>
                <a:cs typeface="Times New Roman"/>
              </a:rPr>
              <a:t>upstream 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-10416" dirty="0">
                <a:latin typeface="Times New Roman"/>
                <a:cs typeface="Times New Roman"/>
              </a:rPr>
              <a:t>∞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 </a:t>
            </a:r>
            <a:r>
              <a:rPr sz="1200" spc="5" dirty="0">
                <a:latin typeface="Times New Roman"/>
                <a:cs typeface="Times New Roman"/>
              </a:rPr>
              <a:t>starts out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laminar,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sufficiently </a:t>
            </a:r>
            <a:r>
              <a:rPr sz="1200" spc="-15" dirty="0">
                <a:latin typeface="Times New Roman"/>
                <a:cs typeface="Times New Roman"/>
              </a:rPr>
              <a:t>long,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will  </a:t>
            </a:r>
            <a:r>
              <a:rPr sz="1200" spc="-15" dirty="0">
                <a:latin typeface="Times New Roman"/>
                <a:cs typeface="Times New Roman"/>
              </a:rPr>
              <a:t>become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0" dirty="0">
                <a:latin typeface="Times New Roman"/>
                <a:cs typeface="Times New Roman"/>
              </a:rPr>
              <a:t>distance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b="1" i="1" spc="-7" baseline="-10416" dirty="0">
                <a:latin typeface="Times New Roman"/>
                <a:cs typeface="Times New Roman"/>
              </a:rPr>
              <a:t>cr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0" dirty="0">
                <a:latin typeface="Times New Roman"/>
                <a:cs typeface="Times New Roman"/>
              </a:rPr>
              <a:t>leading </a:t>
            </a:r>
            <a:r>
              <a:rPr sz="1200" spc="-5" dirty="0">
                <a:latin typeface="Times New Roman"/>
                <a:cs typeface="Times New Roman"/>
              </a:rPr>
              <a:t>edge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reaches its </a:t>
            </a:r>
            <a:r>
              <a:rPr sz="1200" spc="-15" dirty="0">
                <a:latin typeface="Times New Roman"/>
                <a:cs typeface="Times New Roman"/>
              </a:rPr>
              <a:t>critical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transition.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331" y="7233411"/>
            <a:ext cx="3606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6.4.1.1.a- Reynolds </a:t>
            </a:r>
            <a:r>
              <a:rPr sz="1300" b="1" i="1" spc="-10" dirty="0">
                <a:latin typeface="Times New Roman"/>
                <a:cs typeface="Times New Roman"/>
              </a:rPr>
              <a:t>Number </a:t>
            </a:r>
            <a:r>
              <a:rPr sz="1300" b="1" i="1" spc="-5" dirty="0">
                <a:latin typeface="Times New Roman"/>
                <a:cs typeface="Times New Roman"/>
              </a:rPr>
              <a:t>for Flow over </a:t>
            </a:r>
            <a:r>
              <a:rPr sz="1300" b="1" i="1" spc="-10" dirty="0">
                <a:latin typeface="Times New Roman"/>
                <a:cs typeface="Times New Roman"/>
              </a:rPr>
              <a:t>Flat</a:t>
            </a:r>
            <a:r>
              <a:rPr sz="1300" b="1" i="1" spc="15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Plate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4331" y="7419340"/>
            <a:ext cx="456501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58115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The transition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surface  geometry, surface roughness, upstream velocity, surface temperature,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type of </a:t>
            </a:r>
            <a:r>
              <a:rPr sz="1200" i="1" dirty="0">
                <a:latin typeface="Times New Roman"/>
                <a:cs typeface="Times New Roman"/>
              </a:rPr>
              <a:t>fluid, </a:t>
            </a:r>
            <a:r>
              <a:rPr sz="1200" spc="-15" dirty="0">
                <a:latin typeface="Times New Roman"/>
                <a:cs typeface="Times New Roman"/>
              </a:rPr>
              <a:t>among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15" dirty="0">
                <a:latin typeface="Times New Roman"/>
                <a:cs typeface="Times New Roman"/>
              </a:rPr>
              <a:t>things, and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best </a:t>
            </a:r>
            <a:r>
              <a:rPr sz="1200" spc="-10" dirty="0">
                <a:latin typeface="Times New Roman"/>
                <a:cs typeface="Times New Roman"/>
              </a:rPr>
              <a:t>characterized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Reynolds number.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0" dirty="0">
                <a:latin typeface="Times New Roman"/>
                <a:cs typeface="Times New Roman"/>
              </a:rPr>
              <a:t>distance </a:t>
            </a:r>
            <a:r>
              <a:rPr sz="1200" i="1" spc="-5" dirty="0">
                <a:latin typeface="Times New Roman"/>
                <a:cs typeface="Times New Roman"/>
              </a:rPr>
              <a:t>x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0" dirty="0">
                <a:latin typeface="Times New Roman"/>
                <a:cs typeface="Times New Roman"/>
              </a:rPr>
              <a:t>leading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edge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21395" y="8548179"/>
            <a:ext cx="437515" cy="0"/>
          </a:xfrm>
          <a:custGeom>
            <a:avLst/>
            <a:gdLst/>
            <a:ahLst/>
            <a:cxnLst/>
            <a:rect l="l" t="t" r="r" b="b"/>
            <a:pathLst>
              <a:path w="437514">
                <a:moveTo>
                  <a:pt x="0" y="0"/>
                </a:moveTo>
                <a:lnTo>
                  <a:pt x="437197" y="0"/>
                </a:lnTo>
              </a:path>
            </a:pathLst>
          </a:custGeom>
          <a:ln w="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45854" y="8548179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751" y="0"/>
                </a:lnTo>
              </a:path>
            </a:pathLst>
          </a:custGeom>
          <a:ln w="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63116" y="8408000"/>
            <a:ext cx="21399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Times New Roman"/>
                <a:cs typeface="Times New Roman"/>
              </a:rPr>
              <a:t>Re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64283" y="8521330"/>
            <a:ext cx="6985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89452" y="8408000"/>
            <a:ext cx="64897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9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-5" dirty="0">
                <a:latin typeface="Times New Roman"/>
                <a:cs typeface="Times New Roman"/>
              </a:rPr>
              <a:t>6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-5" dirty="0">
                <a:latin typeface="Times New Roman"/>
                <a:cs typeface="Times New Roman"/>
              </a:rPr>
              <a:t>7</a:t>
            </a:r>
            <a:r>
              <a:rPr sz="1300" spc="-45" dirty="0">
                <a:latin typeface="Times New Roman"/>
                <a:cs typeface="Times New Roman"/>
              </a:rPr>
              <a:t>.</a:t>
            </a:r>
            <a:r>
              <a:rPr sz="1300" i="1" spc="40" dirty="0">
                <a:latin typeface="Times New Roman"/>
                <a:cs typeface="Times New Roman"/>
              </a:rPr>
              <a:t>a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75764" y="8533082"/>
            <a:ext cx="65659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54990" algn="l"/>
              </a:tabLst>
            </a:pPr>
            <a:r>
              <a:rPr sz="1350" i="1" spc="-585" dirty="0">
                <a:latin typeface="Verdana"/>
                <a:cs typeface="Verdana"/>
              </a:rPr>
              <a:t>	</a:t>
            </a:r>
            <a:r>
              <a:rPr sz="1350" i="1" spc="-655" dirty="0">
                <a:latin typeface="Verdana"/>
                <a:cs typeface="Verdana"/>
              </a:rPr>
              <a:t>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45564" y="8295338"/>
            <a:ext cx="113347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50" i="1" spc="-150" dirty="0">
                <a:latin typeface="Verdana"/>
                <a:cs typeface="Verdana"/>
              </a:rPr>
              <a:t></a:t>
            </a:r>
            <a:r>
              <a:rPr sz="1300" i="1" spc="-150" dirty="0">
                <a:latin typeface="Times New Roman"/>
                <a:cs typeface="Times New Roman"/>
              </a:rPr>
              <a:t>V</a:t>
            </a:r>
            <a:r>
              <a:rPr sz="1125" spc="-225" baseline="-25925" dirty="0">
                <a:latin typeface="Symbol"/>
                <a:cs typeface="Symbol"/>
              </a:rPr>
              <a:t></a:t>
            </a:r>
            <a:r>
              <a:rPr sz="1125" spc="-225" baseline="-2592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x 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V</a:t>
            </a:r>
            <a:r>
              <a:rPr sz="1125" spc="-7" baseline="-25925" dirty="0">
                <a:latin typeface="Symbol"/>
                <a:cs typeface="Symbol"/>
              </a:rPr>
              <a:t></a:t>
            </a:r>
            <a:r>
              <a:rPr sz="1125" spc="142" baseline="-2592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4331" y="8760459"/>
            <a:ext cx="456247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The transition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occur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15"/>
              </a:lnSpc>
            </a:pPr>
            <a:r>
              <a:rPr sz="1200" i="1" spc="-5" dirty="0">
                <a:latin typeface="Times New Roman"/>
                <a:cs typeface="Times New Roman"/>
              </a:rPr>
              <a:t>critical Reynolds number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56257" y="9365043"/>
            <a:ext cx="541020" cy="0"/>
          </a:xfrm>
          <a:custGeom>
            <a:avLst/>
            <a:gdLst/>
            <a:ahLst/>
            <a:cxnLst/>
            <a:rect l="l" t="t" r="r" b="b"/>
            <a:pathLst>
              <a:path w="541019">
                <a:moveTo>
                  <a:pt x="0" y="0"/>
                </a:moveTo>
                <a:lnTo>
                  <a:pt x="541019" y="0"/>
                </a:lnTo>
              </a:path>
            </a:pathLst>
          </a:custGeom>
          <a:ln w="7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758188" y="9338194"/>
            <a:ext cx="10668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i="1" spc="10" dirty="0">
                <a:latin typeface="Times New Roman"/>
                <a:cs typeface="Times New Roman"/>
              </a:rPr>
              <a:t>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64155" y="9349946"/>
            <a:ext cx="12318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i="1" spc="-585" dirty="0">
                <a:latin typeface="Verdana"/>
                <a:cs typeface="Verdana"/>
              </a:rPr>
              <a:t>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25016" y="9218882"/>
            <a:ext cx="267271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391795" algn="l"/>
                <a:tab pos="2016125" algn="l"/>
              </a:tabLst>
            </a:pPr>
            <a:r>
              <a:rPr sz="1300" spc="15" dirty="0">
                <a:latin typeface="Times New Roman"/>
                <a:cs typeface="Times New Roman"/>
              </a:rPr>
              <a:t>Re	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 </a:t>
            </a:r>
            <a:r>
              <a:rPr sz="2025" i="1" spc="-232" baseline="34979" dirty="0">
                <a:latin typeface="Verdana"/>
                <a:cs typeface="Verdana"/>
              </a:rPr>
              <a:t></a:t>
            </a:r>
            <a:r>
              <a:rPr sz="1950" i="1" spc="-232" baseline="36324" dirty="0">
                <a:latin typeface="Times New Roman"/>
                <a:cs typeface="Times New Roman"/>
              </a:rPr>
              <a:t>V</a:t>
            </a:r>
            <a:r>
              <a:rPr sz="1125" spc="-232" baseline="37037" dirty="0">
                <a:latin typeface="Symbol"/>
                <a:cs typeface="Symbol"/>
              </a:rPr>
              <a:t></a:t>
            </a:r>
            <a:r>
              <a:rPr sz="1125" spc="-232" baseline="37037" dirty="0">
                <a:latin typeface="Times New Roman"/>
                <a:cs typeface="Times New Roman"/>
              </a:rPr>
              <a:t>             </a:t>
            </a:r>
            <a:r>
              <a:rPr sz="1950" i="1" baseline="36324" dirty="0">
                <a:latin typeface="Times New Roman"/>
                <a:cs typeface="Times New Roman"/>
              </a:rPr>
              <a:t>x</a:t>
            </a:r>
            <a:r>
              <a:rPr sz="1125" i="1" baseline="37037" dirty="0">
                <a:latin typeface="Times New Roman"/>
                <a:cs typeface="Times New Roman"/>
              </a:rPr>
              <a:t>cr  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5</a:t>
            </a:r>
            <a:r>
              <a:rPr sz="1300" spc="-180" dirty="0">
                <a:latin typeface="Times New Roman"/>
                <a:cs typeface="Times New Roman"/>
              </a:rPr>
              <a:t> </a:t>
            </a:r>
            <a:r>
              <a:rPr sz="1300" spc="35" dirty="0">
                <a:latin typeface="Symbol"/>
                <a:cs typeface="Symbol"/>
              </a:rPr>
              <a:t></a:t>
            </a:r>
            <a:r>
              <a:rPr sz="1300" spc="35" dirty="0">
                <a:latin typeface="Times New Roman"/>
                <a:cs typeface="Times New Roman"/>
              </a:rPr>
              <a:t>10</a:t>
            </a:r>
            <a:r>
              <a:rPr sz="1125" spc="52" baseline="44444" dirty="0">
                <a:latin typeface="Times New Roman"/>
                <a:cs typeface="Times New Roman"/>
              </a:rPr>
              <a:t>5	</a:t>
            </a:r>
            <a:r>
              <a:rPr sz="1300" spc="10" dirty="0">
                <a:latin typeface="MT Extra"/>
                <a:cs typeface="MT Extra"/>
              </a:rPr>
              <a:t></a:t>
            </a:r>
            <a:r>
              <a:rPr sz="1300" spc="10" dirty="0">
                <a:latin typeface="Times New Roman"/>
                <a:cs typeface="Times New Roman"/>
              </a:rPr>
              <a:t>(6.7.</a:t>
            </a:r>
            <a:r>
              <a:rPr sz="1300" i="1" spc="10" dirty="0">
                <a:latin typeface="Times New Roman"/>
                <a:cs typeface="Times New Roman"/>
              </a:rPr>
              <a:t>b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8931" y="9577323"/>
            <a:ext cx="4467860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 marR="30480">
              <a:lnSpc>
                <a:spcPts val="1370"/>
              </a:lnSpc>
              <a:spcBef>
                <a:spcPts val="204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5" dirty="0">
                <a:latin typeface="Times New Roman"/>
                <a:cs typeface="Times New Roman"/>
              </a:rPr>
              <a:t>varies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flow, reaching </a:t>
            </a:r>
            <a:r>
              <a:rPr sz="1200" b="1" i="1" spc="-10" dirty="0">
                <a:latin typeface="Times New Roman"/>
                <a:cs typeface="Times New Roman"/>
              </a:rPr>
              <a:t>Re</a:t>
            </a:r>
            <a:r>
              <a:rPr sz="1200" b="1" i="1" spc="-15" baseline="-10416" dirty="0">
                <a:latin typeface="Times New Roman"/>
                <a:cs typeface="Times New Roman"/>
              </a:rPr>
              <a:t>L </a:t>
            </a:r>
            <a:r>
              <a:rPr sz="1200" b="1" i="1" spc="-15" dirty="0">
                <a:latin typeface="Times New Roman"/>
                <a:cs typeface="Times New Roman"/>
              </a:rPr>
              <a:t>=V</a:t>
            </a:r>
            <a:r>
              <a:rPr sz="1200" b="1" i="1" spc="-22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L /v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end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plate.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42635" y="7007859"/>
            <a:ext cx="1682750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Fig.(6.7 Laminar and</a:t>
            </a:r>
            <a:r>
              <a:rPr sz="1000" b="1" i="1" spc="-8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turbulent  </a:t>
            </a:r>
            <a:r>
              <a:rPr sz="1000" b="1" i="1" dirty="0">
                <a:latin typeface="Times New Roman"/>
                <a:cs typeface="Times New Roman"/>
              </a:rPr>
              <a:t>regions </a:t>
            </a:r>
            <a:r>
              <a:rPr sz="1000" b="1" i="1" spc="-10" dirty="0">
                <a:latin typeface="Times New Roman"/>
                <a:cs typeface="Times New Roman"/>
              </a:rPr>
              <a:t>of </a:t>
            </a:r>
            <a:r>
              <a:rPr sz="1000" b="1" i="1" dirty="0">
                <a:latin typeface="Times New Roman"/>
                <a:cs typeface="Times New Roman"/>
              </a:rPr>
              <a:t>the boundary layer  </a:t>
            </a:r>
            <a:r>
              <a:rPr sz="1000" b="1" i="1" spc="-5" dirty="0">
                <a:latin typeface="Times New Roman"/>
                <a:cs typeface="Times New Roman"/>
              </a:rPr>
              <a:t>during flow </a:t>
            </a:r>
            <a:r>
              <a:rPr sz="1000" b="1" i="1" spc="-10" dirty="0">
                <a:latin typeface="Times New Roman"/>
                <a:cs typeface="Times New Roman"/>
              </a:rPr>
              <a:t>over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flat</a:t>
            </a:r>
            <a:r>
              <a:rPr sz="1000" b="1" i="1" spc="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plate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93791" y="2792983"/>
            <a:ext cx="1816608" cy="1496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4647" y="2783839"/>
            <a:ext cx="1835150" cy="1515110"/>
          </a:xfrm>
          <a:custGeom>
            <a:avLst/>
            <a:gdLst/>
            <a:ahLst/>
            <a:cxnLst/>
            <a:rect l="l" t="t" r="r" b="b"/>
            <a:pathLst>
              <a:path w="1835150" h="1515110">
                <a:moveTo>
                  <a:pt x="0" y="0"/>
                </a:moveTo>
                <a:lnTo>
                  <a:pt x="1834896" y="0"/>
                </a:lnTo>
                <a:lnTo>
                  <a:pt x="1834896" y="1514855"/>
                </a:lnTo>
                <a:lnTo>
                  <a:pt x="0" y="1514855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93791" y="2460751"/>
            <a:ext cx="1828800" cy="317500"/>
          </a:xfrm>
          <a:custGeom>
            <a:avLst/>
            <a:gdLst/>
            <a:ahLst/>
            <a:cxnLst/>
            <a:rect l="l" t="t" r="r" b="b"/>
            <a:pathLst>
              <a:path w="1828800" h="317500">
                <a:moveTo>
                  <a:pt x="0" y="316992"/>
                </a:moveTo>
                <a:lnTo>
                  <a:pt x="1828800" y="316992"/>
                </a:lnTo>
                <a:lnTo>
                  <a:pt x="1828800" y="0"/>
                </a:lnTo>
                <a:lnTo>
                  <a:pt x="0" y="0"/>
                </a:lnTo>
                <a:lnTo>
                  <a:pt x="0" y="316992"/>
                </a:lnTo>
                <a:close/>
              </a:path>
            </a:pathLst>
          </a:custGeom>
          <a:solidFill>
            <a:srgbClr val="FFC4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3791" y="2460751"/>
            <a:ext cx="1828800" cy="317500"/>
          </a:xfrm>
          <a:custGeom>
            <a:avLst/>
            <a:gdLst/>
            <a:ahLst/>
            <a:cxnLst/>
            <a:rect l="l" t="t" r="r" b="b"/>
            <a:pathLst>
              <a:path w="1828800" h="317500">
                <a:moveTo>
                  <a:pt x="0" y="0"/>
                </a:moveTo>
                <a:lnTo>
                  <a:pt x="0" y="316992"/>
                </a:lnTo>
                <a:lnTo>
                  <a:pt x="1828800" y="316992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190744" y="2466847"/>
            <a:ext cx="1823085" cy="304800"/>
          </a:xfrm>
          <a:prstGeom prst="rect">
            <a:avLst/>
          </a:prstGeom>
          <a:solidFill>
            <a:srgbClr val="FFC4D7"/>
          </a:solidFill>
        </p:spPr>
        <p:txBody>
          <a:bodyPr vert="horz" wrap="square" lIns="0" tIns="0" rIns="0" bIns="0" rtlCol="0">
            <a:spAutoFit/>
          </a:bodyPr>
          <a:lstStyle/>
          <a:p>
            <a:pPr marL="158115">
              <a:lnSpc>
                <a:spcPts val="1090"/>
              </a:lnSpc>
            </a:pPr>
            <a:r>
              <a:rPr sz="1000" b="1" i="1" dirty="0">
                <a:latin typeface="Times New Roman"/>
                <a:cs typeface="Times New Roman"/>
              </a:rPr>
              <a:t>Table (6.1) </a:t>
            </a:r>
            <a:r>
              <a:rPr sz="1000" b="1" i="1" spc="-5" dirty="0">
                <a:latin typeface="Times New Roman"/>
                <a:cs typeface="Times New Roman"/>
              </a:rPr>
              <a:t>Typical </a:t>
            </a:r>
            <a:r>
              <a:rPr sz="1000" b="1" i="1" dirty="0">
                <a:latin typeface="Times New Roman"/>
                <a:cs typeface="Times New Roman"/>
              </a:rPr>
              <a:t>ranges</a:t>
            </a:r>
            <a:r>
              <a:rPr sz="1000" b="1" i="1" spc="-8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endParaRPr sz="1000">
              <a:latin typeface="Times New Roman"/>
              <a:cs typeface="Times New Roman"/>
            </a:endParaRPr>
          </a:p>
          <a:p>
            <a:pPr marL="137160">
              <a:lnSpc>
                <a:spcPts val="1175"/>
              </a:lnSpc>
            </a:pPr>
            <a:r>
              <a:rPr sz="1000" b="1" i="1" dirty="0">
                <a:latin typeface="Times New Roman"/>
                <a:cs typeface="Times New Roman"/>
              </a:rPr>
              <a:t>Prandtl </a:t>
            </a:r>
            <a:r>
              <a:rPr sz="1000" b="1" i="1" spc="-5" dirty="0">
                <a:latin typeface="Times New Roman"/>
                <a:cs typeface="Times New Roman"/>
              </a:rPr>
              <a:t>numbers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common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44900" y="10041176"/>
            <a:ext cx="27241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65"/>
              </a:lnSpc>
            </a:pPr>
            <a:r>
              <a:rPr sz="1350" b="1" i="1" spc="-30" dirty="0">
                <a:latin typeface="Times New Roman"/>
                <a:cs typeface="Times New Roman"/>
              </a:rPr>
              <a:t>112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96255" y="1339088"/>
            <a:ext cx="2051303" cy="195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21808" y="7934959"/>
            <a:ext cx="1944624" cy="1749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87188" y="3350260"/>
            <a:ext cx="1916430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indent="635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Fig.(6.8) The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dirty="0">
                <a:latin typeface="Times New Roman"/>
                <a:cs typeface="Times New Roman"/>
              </a:rPr>
              <a:t>local  friction and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 </a:t>
            </a:r>
            <a:r>
              <a:rPr sz="1000" b="1" i="1" spc="-5" dirty="0">
                <a:latin typeface="Times New Roman"/>
                <a:cs typeface="Times New Roman"/>
              </a:rPr>
              <a:t>coefficients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flow over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flat</a:t>
            </a:r>
            <a:r>
              <a:rPr sz="1000" b="1" i="1" spc="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plate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7031" y="793495"/>
            <a:ext cx="4459605" cy="3496310"/>
          </a:xfrm>
          <a:custGeom>
            <a:avLst/>
            <a:gdLst/>
            <a:ahLst/>
            <a:cxnLst/>
            <a:rect l="l" t="t" r="r" b="b"/>
            <a:pathLst>
              <a:path w="4459605" h="3496310">
                <a:moveTo>
                  <a:pt x="0" y="3496055"/>
                </a:moveTo>
                <a:lnTo>
                  <a:pt x="4459224" y="3496055"/>
                </a:lnTo>
                <a:lnTo>
                  <a:pt x="4459224" y="0"/>
                </a:lnTo>
                <a:lnTo>
                  <a:pt x="0" y="0"/>
                </a:lnTo>
                <a:lnTo>
                  <a:pt x="0" y="3496055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8131" y="768603"/>
            <a:ext cx="4635500" cy="2150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algn="just">
              <a:lnSpc>
                <a:spcPts val="1515"/>
              </a:lnSpc>
              <a:spcBef>
                <a:spcPts val="9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6.4.1.1.b- Heat Transfer Coefficient for Flow over Flat</a:t>
            </a:r>
            <a:r>
              <a:rPr sz="1300" b="1" i="1" spc="12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Plate</a:t>
            </a:r>
            <a:endParaRPr sz="1300">
              <a:latin typeface="Times New Roman"/>
              <a:cs typeface="Times New Roman"/>
            </a:endParaRPr>
          </a:p>
          <a:p>
            <a:pPr marL="88900" marR="73660" indent="276860" algn="just">
              <a:lnSpc>
                <a:spcPct val="960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either </a:t>
            </a:r>
            <a:r>
              <a:rPr sz="1200" spc="-25" dirty="0">
                <a:latin typeface="Times New Roman"/>
                <a:cs typeface="Times New Roman"/>
              </a:rPr>
              <a:t>laminar, </a:t>
            </a:r>
            <a:r>
              <a:rPr sz="1200" spc="-10" dirty="0">
                <a:latin typeface="Times New Roman"/>
                <a:cs typeface="Times New Roman"/>
              </a:rPr>
              <a:t>transition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Fig.(6.8),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10" dirty="0">
                <a:latin typeface="Times New Roman"/>
                <a:cs typeface="Times New Roman"/>
              </a:rPr>
              <a:t>depends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type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heating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either </a:t>
            </a:r>
            <a:r>
              <a:rPr sz="1200" spc="-15" dirty="0">
                <a:latin typeface="Times New Roman"/>
                <a:cs typeface="Times New Roman"/>
              </a:rPr>
              <a:t>by uniform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i="1" spc="-5" dirty="0">
                <a:latin typeface="Times New Roman"/>
                <a:cs typeface="Times New Roman"/>
              </a:rPr>
              <a:t>(isothermal plate)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by uniform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plate surface </a:t>
            </a:r>
            <a:r>
              <a:rPr sz="1200" b="1" i="1" spc="-5" dirty="0">
                <a:latin typeface="Times New Roman"/>
                <a:cs typeface="Times New Roman"/>
              </a:rPr>
              <a:t>q</a:t>
            </a:r>
            <a:r>
              <a:rPr sz="1200" b="1" i="1" spc="-7" baseline="-10416" dirty="0">
                <a:latin typeface="Times New Roman"/>
                <a:cs typeface="Times New Roman"/>
              </a:rPr>
              <a:t>w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So,  </a:t>
            </a:r>
            <a:r>
              <a:rPr sz="1200" spc="-10" dirty="0">
                <a:latin typeface="Times New Roman"/>
                <a:cs typeface="Times New Roman"/>
              </a:rPr>
              <a:t>according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spc="-20" dirty="0">
                <a:latin typeface="Times New Roman"/>
                <a:cs typeface="Times New Roman"/>
              </a:rPr>
              <a:t>limitations,  </a:t>
            </a:r>
            <a:r>
              <a:rPr sz="1200" spc="-5" dirty="0">
                <a:latin typeface="Times New Roman"/>
                <a:cs typeface="Times New Roman"/>
              </a:rPr>
              <a:t>we can compute 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15" dirty="0">
                <a:latin typeface="Times New Roman"/>
                <a:cs typeface="Times New Roman"/>
              </a:rPr>
              <a:t>and 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13030">
              <a:lnSpc>
                <a:spcPts val="1390"/>
              </a:lnSpc>
              <a:spcBef>
                <a:spcPts val="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1- Isothermal Flat</a:t>
            </a:r>
            <a:r>
              <a:rPr sz="1200" b="1" i="1" spc="-1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Plate:</a:t>
            </a:r>
            <a:endParaRPr sz="1200">
              <a:latin typeface="Times New Roman"/>
              <a:cs typeface="Times New Roman"/>
            </a:endParaRPr>
          </a:p>
          <a:p>
            <a:pPr marL="317500" marR="81280">
              <a:lnSpc>
                <a:spcPts val="139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The local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at a location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turbulent 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computed as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 marL="317500">
              <a:lnSpc>
                <a:spcPts val="1355"/>
              </a:lnSpc>
            </a:pP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98638" y="3170935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508" y="0"/>
                </a:lnTo>
              </a:path>
            </a:pathLst>
          </a:custGeom>
          <a:ln w="67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763771" y="3165294"/>
            <a:ext cx="74295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spc="5" dirty="0">
                <a:latin typeface="Times New Roman"/>
                <a:cs typeface="Times New Roman"/>
              </a:rPr>
              <a:t>5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06827" y="3028134"/>
            <a:ext cx="479425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6390" algn="l"/>
              </a:tabLst>
            </a:pPr>
            <a:r>
              <a:rPr sz="750" spc="-5" dirty="0">
                <a:latin typeface="Times New Roman"/>
                <a:cs typeface="Times New Roman"/>
              </a:rPr>
              <a:t>0.5	</a:t>
            </a:r>
            <a:r>
              <a:rPr sz="750" spc="25" dirty="0">
                <a:latin typeface="Times New Roman"/>
                <a:cs typeface="Times New Roman"/>
              </a:rPr>
              <a:t>1/</a:t>
            </a:r>
            <a:r>
              <a:rPr sz="750" spc="-15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77188" y="3163369"/>
            <a:ext cx="9906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97939" y="2928673"/>
            <a:ext cx="26670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latin typeface="Times New Roman"/>
                <a:cs typeface="Times New Roman"/>
              </a:rPr>
              <a:t>h</a:t>
            </a:r>
            <a:r>
              <a:rPr sz="1300" i="1" spc="254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02939" y="3281118"/>
            <a:ext cx="6858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12923" y="3143958"/>
            <a:ext cx="6858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7188" y="3037278"/>
            <a:ext cx="6858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1532" y="3143958"/>
            <a:ext cx="6858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42891" y="3035353"/>
            <a:ext cx="61404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-30" dirty="0">
                <a:latin typeface="Times New Roman"/>
                <a:cs typeface="Times New Roman"/>
              </a:rPr>
              <a:t>6</a:t>
            </a:r>
            <a:r>
              <a:rPr sz="1300" spc="-15" dirty="0">
                <a:latin typeface="Times New Roman"/>
                <a:cs typeface="Times New Roman"/>
              </a:rPr>
              <a:t>.</a:t>
            </a:r>
            <a:r>
              <a:rPr sz="1300" spc="-30" dirty="0">
                <a:latin typeface="Times New Roman"/>
                <a:cs typeface="Times New Roman"/>
              </a:rPr>
              <a:t>8</a:t>
            </a:r>
            <a:r>
              <a:rPr sz="1300" spc="-65" dirty="0">
                <a:latin typeface="Times New Roman"/>
                <a:cs typeface="Times New Roman"/>
              </a:rPr>
              <a:t>.</a:t>
            </a:r>
            <a:r>
              <a:rPr sz="1300" i="1" spc="20" dirty="0">
                <a:latin typeface="Times New Roman"/>
                <a:cs typeface="Times New Roman"/>
              </a:rPr>
              <a:t>a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30828" y="2913433"/>
            <a:ext cx="107314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</a:pPr>
            <a:r>
              <a:rPr sz="1300" dirty="0">
                <a:latin typeface="Symbol"/>
                <a:cs typeface="Symbol"/>
              </a:rPr>
              <a:t>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175"/>
              </a:lnSpc>
            </a:pPr>
            <a:r>
              <a:rPr sz="1300" dirty="0">
                <a:latin typeface="Symbol"/>
                <a:cs typeface="Symbol"/>
              </a:rPr>
              <a:t>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370"/>
              </a:lnSpc>
            </a:pPr>
            <a:r>
              <a:rPr sz="1300" dirty="0">
                <a:latin typeface="Symbol"/>
                <a:cs typeface="Symbol"/>
              </a:rPr>
              <a:t>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10916" y="3169465"/>
            <a:ext cx="77914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Times New Roman"/>
                <a:cs typeface="Times New Roman"/>
              </a:rPr>
              <a:t>Re </a:t>
            </a:r>
            <a:r>
              <a:rPr sz="1300" dirty="0">
                <a:latin typeface="Symbol"/>
                <a:cs typeface="Symbol"/>
              </a:rPr>
              <a:t>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5</a:t>
            </a:r>
            <a:r>
              <a:rPr sz="1300" spc="15" dirty="0">
                <a:latin typeface="Symbol"/>
                <a:cs typeface="Symbol"/>
              </a:rPr>
              <a:t></a:t>
            </a:r>
            <a:r>
              <a:rPr sz="1300" spc="15" dirty="0">
                <a:latin typeface="Times New Roman"/>
                <a:cs typeface="Times New Roman"/>
              </a:rPr>
              <a:t>10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10916" y="2901241"/>
            <a:ext cx="51371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Times New Roman"/>
                <a:cs typeface="Times New Roman"/>
              </a:rPr>
              <a:t>Pr</a:t>
            </a:r>
            <a:r>
              <a:rPr sz="1300" spc="-11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</a:t>
            </a:r>
            <a:r>
              <a:rPr sz="1300" spc="15" dirty="0">
                <a:latin typeface="Times New Roman"/>
                <a:cs typeface="Times New Roman"/>
              </a:rPr>
              <a:t>0.6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84452" y="3035353"/>
            <a:ext cx="125603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2335" algn="l"/>
                <a:tab pos="1200785" algn="l"/>
              </a:tabLst>
            </a:pPr>
            <a:r>
              <a:rPr sz="1300" dirty="0">
                <a:latin typeface="Symbol"/>
                <a:cs typeface="Symbol"/>
              </a:rPr>
              <a:t></a:t>
            </a:r>
            <a:r>
              <a:rPr sz="1300" spc="-85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0</a:t>
            </a:r>
            <a:r>
              <a:rPr sz="1300" spc="-15" dirty="0">
                <a:latin typeface="Times New Roman"/>
                <a:cs typeface="Times New Roman"/>
              </a:rPr>
              <a:t>.</a:t>
            </a:r>
            <a:r>
              <a:rPr sz="1300" spc="-5" dirty="0">
                <a:latin typeface="Times New Roman"/>
                <a:cs typeface="Times New Roman"/>
              </a:rPr>
              <a:t>33</a:t>
            </a:r>
            <a:r>
              <a:rPr sz="1300" dirty="0">
                <a:latin typeface="Times New Roman"/>
                <a:cs typeface="Times New Roman"/>
              </a:rPr>
              <a:t>2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R</a:t>
            </a:r>
            <a:r>
              <a:rPr sz="1300" dirty="0">
                <a:latin typeface="Times New Roman"/>
                <a:cs typeface="Times New Roman"/>
              </a:rPr>
              <a:t>e	</a:t>
            </a:r>
            <a:r>
              <a:rPr sz="1300" spc="-5" dirty="0">
                <a:latin typeface="Times New Roman"/>
                <a:cs typeface="Times New Roman"/>
              </a:rPr>
              <a:t>P</a:t>
            </a:r>
            <a:r>
              <a:rPr sz="1300" dirty="0">
                <a:latin typeface="Times New Roman"/>
                <a:cs typeface="Times New Roman"/>
              </a:rPr>
              <a:t>r	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3411" y="3035353"/>
            <a:ext cx="39370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-5" dirty="0">
                <a:latin typeface="Times New Roman"/>
                <a:cs typeface="Times New Roman"/>
              </a:rPr>
              <a:t>Nu</a:t>
            </a:r>
            <a:r>
              <a:rPr sz="1300" i="1" spc="254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52932" y="3408171"/>
            <a:ext cx="71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Turbulent: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98066" y="3873500"/>
            <a:ext cx="258445" cy="0"/>
          </a:xfrm>
          <a:custGeom>
            <a:avLst/>
            <a:gdLst/>
            <a:ahLst/>
            <a:cxnLst/>
            <a:rect l="l" t="t" r="r" b="b"/>
            <a:pathLst>
              <a:path w="258444">
                <a:moveTo>
                  <a:pt x="0" y="0"/>
                </a:moveTo>
                <a:lnTo>
                  <a:pt x="258127" y="0"/>
                </a:lnTo>
              </a:path>
            </a:pathLst>
          </a:custGeom>
          <a:ln w="67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385820" y="3865772"/>
            <a:ext cx="848360" cy="142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786765" algn="l"/>
              </a:tabLst>
            </a:pPr>
            <a:r>
              <a:rPr sz="750" spc="5" dirty="0">
                <a:latin typeface="Times New Roman"/>
                <a:cs typeface="Times New Roman"/>
              </a:rPr>
              <a:t>5	7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26355" y="3735430"/>
            <a:ext cx="443865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-30" dirty="0">
                <a:latin typeface="Times New Roman"/>
                <a:cs typeface="Times New Roman"/>
              </a:rPr>
              <a:t>(6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-30" dirty="0">
                <a:latin typeface="Times New Roman"/>
                <a:cs typeface="Times New Roman"/>
              </a:rPr>
              <a:t>8</a:t>
            </a:r>
            <a:r>
              <a:rPr sz="1300" spc="-90" dirty="0">
                <a:latin typeface="Times New Roman"/>
                <a:cs typeface="Times New Roman"/>
              </a:rPr>
              <a:t>.</a:t>
            </a:r>
            <a:r>
              <a:rPr sz="1300" i="1" spc="-5" dirty="0">
                <a:latin typeface="Times New Roman"/>
                <a:cs typeface="Times New Roman"/>
              </a:rPr>
              <a:t>b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797300" y="3984645"/>
            <a:ext cx="68580" cy="142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50" i="1" spc="5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81532" y="3847484"/>
            <a:ext cx="1376680" cy="142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1320165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x	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33164" y="3613510"/>
            <a:ext cx="107950" cy="5270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10"/>
              </a:spcBef>
            </a:pPr>
            <a:r>
              <a:rPr sz="1300" spc="5" dirty="0">
                <a:latin typeface="Symbol"/>
                <a:cs typeface="Symbol"/>
              </a:rPr>
              <a:t>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190"/>
              </a:lnSpc>
            </a:pPr>
            <a:r>
              <a:rPr sz="1300" spc="5" dirty="0">
                <a:latin typeface="Symbol"/>
                <a:cs typeface="Symbol"/>
              </a:rPr>
              <a:t>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370"/>
              </a:lnSpc>
            </a:pPr>
            <a:r>
              <a:rPr sz="1300" spc="5" dirty="0">
                <a:latin typeface="Symbol"/>
                <a:cs typeface="Symbol"/>
              </a:rPr>
              <a:t>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74139" y="3872590"/>
            <a:ext cx="281559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679575" algn="l"/>
              </a:tabLst>
            </a:pPr>
            <a:r>
              <a:rPr sz="1950" i="1" baseline="2136" dirty="0">
                <a:latin typeface="Times New Roman"/>
                <a:cs typeface="Times New Roman"/>
              </a:rPr>
              <a:t>k	</a:t>
            </a:r>
            <a:r>
              <a:rPr sz="1300" spc="20" dirty="0">
                <a:latin typeface="Times New Roman"/>
                <a:cs typeface="Times New Roman"/>
              </a:rPr>
              <a:t>5</a:t>
            </a:r>
            <a:r>
              <a:rPr sz="1300" spc="20" dirty="0">
                <a:latin typeface="Symbol"/>
                <a:cs typeface="Symbol"/>
              </a:rPr>
              <a:t></a:t>
            </a:r>
            <a:r>
              <a:rPr sz="1300" spc="20" dirty="0">
                <a:latin typeface="Times New Roman"/>
                <a:cs typeface="Times New Roman"/>
              </a:rPr>
              <a:t>10 </a:t>
            </a:r>
            <a:r>
              <a:rPr sz="1300" spc="5" dirty="0">
                <a:latin typeface="Symbol"/>
                <a:cs typeface="Symbol"/>
              </a:rPr>
              <a:t>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Re</a:t>
            </a:r>
            <a:r>
              <a:rPr sz="1300" spc="320" dirty="0">
                <a:latin typeface="Times New Roman"/>
                <a:cs typeface="Times New Roman"/>
              </a:rPr>
              <a:t> </a:t>
            </a:r>
            <a:r>
              <a:rPr sz="1300" spc="40" dirty="0">
                <a:latin typeface="Symbol"/>
                <a:cs typeface="Symbol"/>
              </a:rPr>
              <a:t></a:t>
            </a:r>
            <a:r>
              <a:rPr sz="1300" spc="40" dirty="0">
                <a:latin typeface="Times New Roman"/>
                <a:cs typeface="Times New Roman"/>
              </a:rPr>
              <a:t>10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41395" y="3601318"/>
            <a:ext cx="82804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-15" dirty="0">
                <a:latin typeface="Times New Roman"/>
                <a:cs typeface="Times New Roman"/>
              </a:rPr>
              <a:t>0.6</a:t>
            </a:r>
            <a:r>
              <a:rPr sz="1300" spc="-14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</a:t>
            </a:r>
            <a:r>
              <a:rPr sz="1300" spc="-9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Pr</a:t>
            </a:r>
            <a:r>
              <a:rPr sz="1300" spc="-135" dirty="0">
                <a:latin typeface="Times New Roman"/>
                <a:cs typeface="Times New Roman"/>
              </a:rPr>
              <a:t> </a:t>
            </a:r>
            <a:r>
              <a:rPr sz="1300" spc="40" dirty="0">
                <a:latin typeface="Symbol"/>
                <a:cs typeface="Symbol"/>
              </a:rPr>
              <a:t></a:t>
            </a:r>
            <a:r>
              <a:rPr sz="1300" spc="40" dirty="0">
                <a:latin typeface="Times New Roman"/>
                <a:cs typeface="Times New Roman"/>
              </a:rPr>
              <a:t>60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8011" y="3735430"/>
            <a:ext cx="208407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i="1" spc="10" dirty="0">
                <a:latin typeface="Times New Roman"/>
                <a:cs typeface="Times New Roman"/>
              </a:rPr>
              <a:t>Nu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950" i="1" baseline="36324" dirty="0">
                <a:latin typeface="Times New Roman"/>
                <a:cs typeface="Times New Roman"/>
              </a:rPr>
              <a:t>h</a:t>
            </a:r>
            <a:r>
              <a:rPr sz="1125" i="1" baseline="37037" dirty="0">
                <a:latin typeface="Times New Roman"/>
                <a:cs typeface="Times New Roman"/>
              </a:rPr>
              <a:t>x </a:t>
            </a:r>
            <a:r>
              <a:rPr sz="1950" i="1" baseline="36324" dirty="0">
                <a:latin typeface="Times New Roman"/>
                <a:cs typeface="Times New Roman"/>
              </a:rPr>
              <a:t>x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0.0296 </a:t>
            </a:r>
            <a:r>
              <a:rPr sz="1300" spc="-5" dirty="0">
                <a:latin typeface="Times New Roman"/>
                <a:cs typeface="Times New Roman"/>
              </a:rPr>
              <a:t>Re</a:t>
            </a:r>
            <a:r>
              <a:rPr sz="1125" spc="-7" baseline="44444" dirty="0">
                <a:latin typeface="Times New Roman"/>
                <a:cs typeface="Times New Roman"/>
              </a:rPr>
              <a:t>0.8</a:t>
            </a:r>
            <a:r>
              <a:rPr sz="1125" spc="-44" baseline="44444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Pr</a:t>
            </a:r>
            <a:r>
              <a:rPr sz="1125" spc="15" baseline="44444" dirty="0">
                <a:latin typeface="Times New Roman"/>
                <a:cs typeface="Times New Roman"/>
              </a:rPr>
              <a:t>1/ </a:t>
            </a:r>
            <a:r>
              <a:rPr sz="1125" spc="7" baseline="44444" dirty="0">
                <a:latin typeface="Times New Roman"/>
                <a:cs typeface="Times New Roman"/>
              </a:rPr>
              <a:t>3 </a:t>
            </a:r>
            <a:r>
              <a:rPr sz="1300" dirty="0">
                <a:latin typeface="Times New Roman"/>
                <a:cs typeface="Times New Roman"/>
              </a:rPr>
              <a:t>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7031" y="4289552"/>
            <a:ext cx="6288405" cy="3542029"/>
          </a:xfrm>
          <a:custGeom>
            <a:avLst/>
            <a:gdLst/>
            <a:ahLst/>
            <a:cxnLst/>
            <a:rect l="l" t="t" r="r" b="b"/>
            <a:pathLst>
              <a:path w="6288405" h="3542029">
                <a:moveTo>
                  <a:pt x="0" y="3541776"/>
                </a:moveTo>
                <a:lnTo>
                  <a:pt x="6288024" y="3541776"/>
                </a:lnTo>
                <a:lnTo>
                  <a:pt x="6288024" y="0"/>
                </a:lnTo>
                <a:lnTo>
                  <a:pt x="0" y="0"/>
                </a:lnTo>
                <a:lnTo>
                  <a:pt x="0" y="354177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22731" y="4261611"/>
            <a:ext cx="6518275" cy="16135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4300" marR="1066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local 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x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proportional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10" dirty="0">
                <a:latin typeface="Times New Roman"/>
                <a:cs typeface="Times New Roman"/>
              </a:rPr>
              <a:t>Re </a:t>
            </a:r>
            <a:r>
              <a:rPr sz="1200" b="1" i="1" spc="-7" baseline="38194" dirty="0">
                <a:latin typeface="Times New Roman"/>
                <a:cs typeface="Times New Roman"/>
              </a:rPr>
              <a:t>0.5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b="1" i="1" spc="-7" baseline="38194" dirty="0">
                <a:latin typeface="Times New Roman"/>
                <a:cs typeface="Times New Roman"/>
              </a:rPr>
              <a:t>-0.5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15" dirty="0">
                <a:latin typeface="Times New Roman"/>
                <a:cs typeface="Times New Roman"/>
              </a:rPr>
              <a:t>flow.  </a:t>
            </a:r>
            <a:r>
              <a:rPr sz="1200" spc="-5" dirty="0">
                <a:latin typeface="Times New Roman"/>
                <a:cs typeface="Times New Roman"/>
              </a:rPr>
              <a:t>Therefore,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x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dirty="0">
                <a:latin typeface="Times New Roman"/>
                <a:cs typeface="Times New Roman"/>
              </a:rPr>
              <a:t>infinite </a:t>
            </a:r>
            <a:r>
              <a:rPr sz="1200" i="1" spc="-5" dirty="0">
                <a:latin typeface="Times New Roman"/>
                <a:cs typeface="Times New Roman"/>
              </a:rPr>
              <a:t>value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20" dirty="0">
                <a:latin typeface="Times New Roman"/>
                <a:cs typeface="Times New Roman"/>
              </a:rPr>
              <a:t>leading </a:t>
            </a:r>
            <a:r>
              <a:rPr sz="1200" spc="-5" dirty="0">
                <a:latin typeface="Times New Roman"/>
                <a:cs typeface="Times New Roman"/>
              </a:rPr>
              <a:t>edge </a:t>
            </a:r>
            <a:r>
              <a:rPr sz="1200" b="1" i="1" dirty="0">
                <a:latin typeface="Times New Roman"/>
                <a:cs typeface="Times New Roman"/>
              </a:rPr>
              <a:t>(x </a:t>
            </a:r>
            <a:r>
              <a:rPr sz="1200" b="1" i="1" spc="-5" dirty="0">
                <a:latin typeface="Times New Roman"/>
                <a:cs typeface="Times New Roman"/>
              </a:rPr>
              <a:t>= 0)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decreases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factor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b="1" i="1" spc="-7" baseline="38194" dirty="0">
                <a:latin typeface="Times New Roman"/>
                <a:cs typeface="Times New Roman"/>
              </a:rPr>
              <a:t>-0.5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 </a:t>
            </a:r>
            <a:r>
              <a:rPr sz="1200" spc="-10" dirty="0">
                <a:latin typeface="Times New Roman"/>
                <a:cs typeface="Times New Roman"/>
              </a:rPr>
              <a:t>direction,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Fig.(6.8).</a:t>
            </a:r>
            <a:endParaRPr sz="1200">
              <a:latin typeface="Times New Roman"/>
              <a:cs typeface="Times New Roman"/>
            </a:endParaRPr>
          </a:p>
          <a:p>
            <a:pPr marL="114300">
              <a:lnSpc>
                <a:spcPts val="134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1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local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coefficients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x</a:t>
            </a:r>
            <a:r>
              <a:rPr sz="1200" b="1" i="1" spc="157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higher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turbulent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than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it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laminar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flow.</a:t>
            </a:r>
            <a:endParaRPr sz="1200">
              <a:latin typeface="Times New Roman"/>
              <a:cs typeface="Times New Roman"/>
            </a:endParaRPr>
          </a:p>
          <a:p>
            <a:pPr marL="114300" marR="102235">
              <a:lnSpc>
                <a:spcPts val="1370"/>
              </a:lnSpc>
              <a:spcBef>
                <a:spcPts val="80"/>
              </a:spcBef>
            </a:pPr>
            <a:r>
              <a:rPr sz="1200" spc="-15" dirty="0">
                <a:latin typeface="Times New Roman"/>
                <a:cs typeface="Times New Roman"/>
              </a:rPr>
              <a:t>Also,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0" dirty="0">
                <a:latin typeface="Times New Roman"/>
                <a:cs typeface="Times New Roman"/>
              </a:rPr>
              <a:t>reaches its </a:t>
            </a:r>
            <a:r>
              <a:rPr sz="1200" spc="-20" dirty="0">
                <a:latin typeface="Times New Roman"/>
                <a:cs typeface="Times New Roman"/>
              </a:rPr>
              <a:t>highest </a:t>
            </a:r>
            <a:r>
              <a:rPr sz="1200" spc="-15" dirty="0">
                <a:latin typeface="Times New Roman"/>
                <a:cs typeface="Times New Roman"/>
              </a:rPr>
              <a:t>values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becomes </a:t>
            </a:r>
            <a:r>
              <a:rPr sz="1200" spc="-30" dirty="0">
                <a:latin typeface="Times New Roman"/>
                <a:cs typeface="Times New Roman"/>
              </a:rPr>
              <a:t>fully </a:t>
            </a:r>
            <a:r>
              <a:rPr sz="1200" spc="-5" dirty="0">
                <a:latin typeface="Times New Roman"/>
                <a:cs typeface="Times New Roman"/>
              </a:rPr>
              <a:t>turbulent,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then decreases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 factor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b="1" i="1" spc="-7" baseline="38194" dirty="0">
                <a:latin typeface="Times New Roman"/>
                <a:cs typeface="Times New Roman"/>
              </a:rPr>
              <a:t>-0.2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direction,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Fig.(6.8).</a:t>
            </a:r>
            <a:endParaRPr sz="1200">
              <a:latin typeface="Times New Roman"/>
              <a:cs typeface="Times New Roman"/>
            </a:endParaRPr>
          </a:p>
          <a:p>
            <a:pPr marL="114300" marR="10668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spc="-10" dirty="0">
                <a:latin typeface="Times New Roman"/>
                <a:cs typeface="Times New Roman"/>
              </a:rPr>
              <a:t>entire 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determined by </a:t>
            </a:r>
            <a:r>
              <a:rPr sz="1200" spc="-10" dirty="0">
                <a:latin typeface="Times New Roman"/>
                <a:cs typeface="Times New Roman"/>
              </a:rPr>
              <a:t>substituting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relations above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Eq.(6.3.b) </a:t>
            </a:r>
            <a:r>
              <a:rPr sz="1200" spc="-15" dirty="0">
                <a:latin typeface="Times New Roman"/>
                <a:cs typeface="Times New Roman"/>
              </a:rPr>
              <a:t>and performing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integrations, </a:t>
            </a:r>
            <a:r>
              <a:rPr sz="1200" spc="-20" dirty="0">
                <a:latin typeface="Times New Roman"/>
                <a:cs typeface="Times New Roman"/>
              </a:rPr>
              <a:t>We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get;</a:t>
            </a:r>
            <a:endParaRPr sz="1200">
              <a:latin typeface="Times New Roman"/>
              <a:cs typeface="Times New Roman"/>
            </a:endParaRPr>
          </a:p>
          <a:p>
            <a:pPr marL="342900">
              <a:lnSpc>
                <a:spcPts val="1380"/>
              </a:lnSpc>
            </a:pP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346263" y="6135115"/>
            <a:ext cx="311785" cy="0"/>
          </a:xfrm>
          <a:custGeom>
            <a:avLst/>
            <a:gdLst/>
            <a:ahLst/>
            <a:cxnLst/>
            <a:rect l="l" t="t" r="r" b="b"/>
            <a:pathLst>
              <a:path w="311785">
                <a:moveTo>
                  <a:pt x="0" y="0"/>
                </a:moveTo>
                <a:lnTo>
                  <a:pt x="311276" y="0"/>
                </a:lnTo>
              </a:path>
            </a:pathLst>
          </a:custGeom>
          <a:ln w="7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958844" y="6128191"/>
            <a:ext cx="755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Times New Roman"/>
                <a:cs typeface="Times New Roman"/>
              </a:rPr>
              <a:t>5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53132" y="5987983"/>
            <a:ext cx="505459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44805" algn="l"/>
              </a:tabLst>
            </a:pPr>
            <a:r>
              <a:rPr sz="750" spc="5" dirty="0">
                <a:latin typeface="Times New Roman"/>
                <a:cs typeface="Times New Roman"/>
              </a:rPr>
              <a:t>0.5	</a:t>
            </a:r>
            <a:r>
              <a:rPr sz="750" spc="30" dirty="0">
                <a:latin typeface="Times New Roman"/>
                <a:cs typeface="Times New Roman"/>
              </a:rPr>
              <a:t>1/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47291" y="6127309"/>
            <a:ext cx="10160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43660" y="5886517"/>
            <a:ext cx="31877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350" i="1" spc="12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55340" y="6247063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456179" y="6106855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25955" y="6000175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90675" y="6106855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653788" y="5996245"/>
            <a:ext cx="64960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MT Extra"/>
                <a:cs typeface="MT Extra"/>
              </a:rPr>
              <a:t></a:t>
            </a:r>
            <a:r>
              <a:rPr sz="1350" spc="-10" dirty="0">
                <a:latin typeface="Times New Roman"/>
                <a:cs typeface="Times New Roman"/>
              </a:rPr>
              <a:t>(6.9.</a:t>
            </a:r>
            <a:r>
              <a:rPr sz="1350" i="1" spc="-10" dirty="0">
                <a:latin typeface="Times New Roman"/>
                <a:cs typeface="Times New Roman"/>
              </a:rPr>
              <a:t>a</a:t>
            </a:r>
            <a:r>
              <a:rPr sz="1350" spc="-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28947" y="5868229"/>
            <a:ext cx="109855" cy="541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90"/>
              </a:spcBef>
            </a:pPr>
            <a:r>
              <a:rPr sz="1350" spc="-5" dirty="0">
                <a:latin typeface="Symbol"/>
                <a:cs typeface="Symbol"/>
              </a:rPr>
              <a:t>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1225"/>
              </a:lnSpc>
            </a:pPr>
            <a:r>
              <a:rPr sz="1350" spc="-5" dirty="0">
                <a:latin typeface="Symbol"/>
                <a:cs typeface="Symbol"/>
              </a:rPr>
              <a:t>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1420"/>
              </a:lnSpc>
            </a:pPr>
            <a:r>
              <a:rPr sz="1350" spc="-5" dirty="0">
                <a:latin typeface="Symbol"/>
                <a:cs typeface="Symbol"/>
              </a:rPr>
              <a:t>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154172" y="6136453"/>
            <a:ext cx="82740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Times New Roman"/>
                <a:cs typeface="Times New Roman"/>
              </a:rPr>
              <a:t>Re </a:t>
            </a:r>
            <a:r>
              <a:rPr sz="1350" spc="-5" dirty="0">
                <a:latin typeface="Symbol"/>
                <a:cs typeface="Symbol"/>
              </a:rPr>
              <a:t>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350" spc="25" dirty="0">
                <a:latin typeface="Times New Roman"/>
                <a:cs typeface="Times New Roman"/>
              </a:rPr>
              <a:t>5</a:t>
            </a:r>
            <a:r>
              <a:rPr sz="1350" spc="25" dirty="0">
                <a:latin typeface="Symbol"/>
                <a:cs typeface="Symbol"/>
              </a:rPr>
              <a:t></a:t>
            </a:r>
            <a:r>
              <a:rPr sz="1350" spc="25" dirty="0">
                <a:latin typeface="Times New Roman"/>
                <a:cs typeface="Times New Roman"/>
              </a:rPr>
              <a:t>10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154172" y="5859085"/>
            <a:ext cx="5378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5" dirty="0">
                <a:latin typeface="Times New Roman"/>
                <a:cs typeface="Times New Roman"/>
              </a:rPr>
              <a:t>Pr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</a:t>
            </a:r>
            <a:r>
              <a:rPr sz="1350" spc="-235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0.6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688083" y="5996245"/>
            <a:ext cx="132715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54405" algn="l"/>
                <a:tab pos="1271270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70" dirty="0">
                <a:latin typeface="Times New Roman"/>
                <a:cs typeface="Times New Roman"/>
              </a:rPr>
              <a:t> </a:t>
            </a:r>
            <a:r>
              <a:rPr sz="1350" spc="-30" dirty="0">
                <a:latin typeface="Times New Roman"/>
                <a:cs typeface="Times New Roman"/>
              </a:rPr>
              <a:t>0</a:t>
            </a:r>
            <a:r>
              <a:rPr sz="1350" spc="-5" dirty="0">
                <a:latin typeface="Times New Roman"/>
                <a:cs typeface="Times New Roman"/>
              </a:rPr>
              <a:t>.664</a:t>
            </a:r>
            <a:r>
              <a:rPr sz="1350" spc="120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R</a:t>
            </a:r>
            <a:r>
              <a:rPr sz="1350" spc="-5" dirty="0">
                <a:latin typeface="Times New Roman"/>
                <a:cs typeface="Times New Roman"/>
              </a:rPr>
              <a:t>e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5" dirty="0">
                <a:latin typeface="Times New Roman"/>
                <a:cs typeface="Times New Roman"/>
              </a:rPr>
              <a:t>P</a:t>
            </a:r>
            <a:r>
              <a:rPr sz="1350" spc="-5" dirty="0">
                <a:latin typeface="Times New Roman"/>
                <a:cs typeface="Times New Roman"/>
              </a:rPr>
              <a:t>r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Times New Roman"/>
                <a:cs typeface="Times New Roman"/>
              </a:rPr>
              <a:t>,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86460" y="5996245"/>
            <a:ext cx="43307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spc="1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52932" y="6379971"/>
            <a:ext cx="71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Turbulent: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41119" y="6848347"/>
            <a:ext cx="308610" cy="0"/>
          </a:xfrm>
          <a:custGeom>
            <a:avLst/>
            <a:gdLst/>
            <a:ahLst/>
            <a:cxnLst/>
            <a:rect l="l" t="t" r="r" b="b"/>
            <a:pathLst>
              <a:path w="308610">
                <a:moveTo>
                  <a:pt x="0" y="0"/>
                </a:moveTo>
                <a:lnTo>
                  <a:pt x="308038" y="0"/>
                </a:lnTo>
              </a:path>
            </a:pathLst>
          </a:custGeom>
          <a:ln w="7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4312411" y="6841422"/>
            <a:ext cx="755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Times New Roman"/>
                <a:cs typeface="Times New Roman"/>
              </a:rPr>
              <a:t>7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437892" y="6701214"/>
            <a:ext cx="502284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41630" algn="l"/>
              </a:tabLst>
            </a:pPr>
            <a:r>
              <a:rPr sz="750" spc="5" dirty="0">
                <a:latin typeface="Times New Roman"/>
                <a:cs typeface="Times New Roman"/>
              </a:rPr>
              <a:t>0.8	</a:t>
            </a:r>
            <a:r>
              <a:rPr sz="750" spc="30" dirty="0">
                <a:latin typeface="Times New Roman"/>
                <a:cs typeface="Times New Roman"/>
              </a:rPr>
              <a:t>1/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340611" y="6599749"/>
            <a:ext cx="31559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350" i="1" spc="10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19220" y="6960295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443988" y="6820086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19860" y="6713407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87627" y="6820086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87900" y="6709477"/>
            <a:ext cx="6311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30" dirty="0">
                <a:latin typeface="MT Extra"/>
                <a:cs typeface="MT Extra"/>
              </a:rPr>
              <a:t></a:t>
            </a:r>
            <a:r>
              <a:rPr sz="1350" spc="-30" dirty="0">
                <a:latin typeface="Times New Roman"/>
                <a:cs typeface="Times New Roman"/>
              </a:rPr>
              <a:t>(6.9.</a:t>
            </a:r>
            <a:r>
              <a:rPr sz="1350" i="1" spc="-30" dirty="0">
                <a:latin typeface="Times New Roman"/>
                <a:cs typeface="Times New Roman"/>
              </a:rPr>
              <a:t>b</a:t>
            </a:r>
            <a:r>
              <a:rPr sz="1350" spc="-3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385564" y="6892357"/>
            <a:ext cx="10985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5" dirty="0">
                <a:latin typeface="Symbol"/>
                <a:cs typeface="Symbol"/>
              </a:rPr>
              <a:t>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385564" y="6581461"/>
            <a:ext cx="109855" cy="385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90"/>
              </a:spcBef>
            </a:pPr>
            <a:r>
              <a:rPr sz="1350" spc="-5" dirty="0">
                <a:latin typeface="Symbol"/>
                <a:cs typeface="Symbol"/>
              </a:rPr>
              <a:t>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1420"/>
              </a:lnSpc>
            </a:pPr>
            <a:r>
              <a:rPr sz="1350" spc="-5" dirty="0">
                <a:latin typeface="Symbol"/>
                <a:cs typeface="Symbol"/>
              </a:rPr>
              <a:t>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15796" y="6849685"/>
            <a:ext cx="295719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1723389" algn="l"/>
              </a:tabLst>
            </a:pPr>
            <a:r>
              <a:rPr sz="2025" i="1" spc="-7" baseline="2057" dirty="0">
                <a:latin typeface="Times New Roman"/>
                <a:cs typeface="Times New Roman"/>
              </a:rPr>
              <a:t>k	</a:t>
            </a:r>
            <a:r>
              <a:rPr sz="1350" spc="20" dirty="0">
                <a:latin typeface="Times New Roman"/>
                <a:cs typeface="Times New Roman"/>
              </a:rPr>
              <a:t>5</a:t>
            </a:r>
            <a:r>
              <a:rPr sz="1350" spc="20" dirty="0">
                <a:latin typeface="Symbol"/>
                <a:cs typeface="Symbol"/>
              </a:rPr>
              <a:t></a:t>
            </a:r>
            <a:r>
              <a:rPr sz="1350" spc="20" dirty="0">
                <a:latin typeface="Times New Roman"/>
                <a:cs typeface="Times New Roman"/>
              </a:rPr>
              <a:t>10</a:t>
            </a:r>
            <a:r>
              <a:rPr sz="1125" spc="30" baseline="44444" dirty="0">
                <a:latin typeface="Times New Roman"/>
                <a:cs typeface="Times New Roman"/>
              </a:rPr>
              <a:t>5 </a:t>
            </a:r>
            <a:r>
              <a:rPr sz="1350" spc="-5" dirty="0">
                <a:latin typeface="Symbol"/>
                <a:cs typeface="Symbol"/>
              </a:rPr>
              <a:t>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Re </a:t>
            </a:r>
            <a:r>
              <a:rPr sz="1350" spc="-5" dirty="0">
                <a:latin typeface="Symbol"/>
                <a:cs typeface="Symbol"/>
              </a:rPr>
              <a:t></a:t>
            </a:r>
            <a:r>
              <a:rPr sz="1350" spc="-7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10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129788" y="6572317"/>
            <a:ext cx="86042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5" dirty="0">
                <a:latin typeface="Times New Roman"/>
                <a:cs typeface="Times New Roman"/>
              </a:rPr>
              <a:t>0.6</a:t>
            </a:r>
            <a:r>
              <a:rPr sz="1350" spc="-1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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Pr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25" dirty="0">
                <a:latin typeface="Symbol"/>
                <a:cs typeface="Symbol"/>
              </a:rPr>
              <a:t></a:t>
            </a:r>
            <a:r>
              <a:rPr sz="1350" spc="25" dirty="0">
                <a:latin typeface="Times New Roman"/>
                <a:cs typeface="Times New Roman"/>
              </a:rPr>
              <a:t>60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78939" y="6709477"/>
            <a:ext cx="131826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48055" algn="l"/>
                <a:tab pos="126174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0</a:t>
            </a:r>
            <a:r>
              <a:rPr sz="1350" spc="-30" dirty="0">
                <a:latin typeface="Times New Roman"/>
                <a:cs typeface="Times New Roman"/>
              </a:rPr>
              <a:t>.</a:t>
            </a:r>
            <a:r>
              <a:rPr sz="1350" spc="-5" dirty="0">
                <a:latin typeface="Times New Roman"/>
                <a:cs typeface="Times New Roman"/>
              </a:rPr>
              <a:t>037</a:t>
            </a:r>
            <a:r>
              <a:rPr sz="1350" spc="120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R</a:t>
            </a:r>
            <a:r>
              <a:rPr sz="1350" spc="-5" dirty="0">
                <a:latin typeface="Times New Roman"/>
                <a:cs typeface="Times New Roman"/>
              </a:rPr>
              <a:t>e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5" dirty="0">
                <a:latin typeface="Times New Roman"/>
                <a:cs typeface="Times New Roman"/>
              </a:rPr>
              <a:t>P</a:t>
            </a:r>
            <a:r>
              <a:rPr sz="1350" spc="-5" dirty="0">
                <a:latin typeface="Times New Roman"/>
                <a:cs typeface="Times New Roman"/>
              </a:rPr>
              <a:t>r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Times New Roman"/>
                <a:cs typeface="Times New Roman"/>
              </a:rPr>
              <a:t>,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86460" y="6709477"/>
            <a:ext cx="42989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spc="14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37031" y="7831328"/>
            <a:ext cx="4688205" cy="2216150"/>
          </a:xfrm>
          <a:custGeom>
            <a:avLst/>
            <a:gdLst/>
            <a:ahLst/>
            <a:cxnLst/>
            <a:rect l="l" t="t" r="r" b="b"/>
            <a:pathLst>
              <a:path w="4688205" h="2216150">
                <a:moveTo>
                  <a:pt x="0" y="2215896"/>
                </a:moveTo>
                <a:lnTo>
                  <a:pt x="4687824" y="2215896"/>
                </a:lnTo>
                <a:lnTo>
                  <a:pt x="4687824" y="0"/>
                </a:lnTo>
                <a:lnTo>
                  <a:pt x="0" y="0"/>
                </a:lnTo>
                <a:lnTo>
                  <a:pt x="0" y="221589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24331" y="7090156"/>
            <a:ext cx="6317615" cy="14490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just">
              <a:lnSpc>
                <a:spcPct val="96700"/>
              </a:lnSpc>
              <a:spcBef>
                <a:spcPts val="14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first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-20" dirty="0">
                <a:latin typeface="Times New Roman"/>
                <a:cs typeface="Times New Roman"/>
              </a:rPr>
              <a:t>gives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entire </a:t>
            </a:r>
            <a:r>
              <a:rPr sz="1200" spc="-15" dirty="0">
                <a:latin typeface="Times New Roman"/>
                <a:cs typeface="Times New Roman"/>
              </a:rPr>
              <a:t>plate </a:t>
            </a:r>
            <a:r>
              <a:rPr sz="1200" spc="-10" dirty="0">
                <a:latin typeface="Times New Roman"/>
                <a:cs typeface="Times New Roman"/>
              </a:rPr>
              <a:t>when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laminar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i="1" spc="-5" dirty="0">
                <a:latin typeface="Times New Roman"/>
                <a:cs typeface="Times New Roman"/>
              </a:rPr>
              <a:t>entire </a:t>
            </a:r>
            <a:r>
              <a:rPr sz="1200" spc="-10" dirty="0">
                <a:latin typeface="Times New Roman"/>
                <a:cs typeface="Times New Roman"/>
              </a:rPr>
              <a:t>plate. The </a:t>
            </a:r>
            <a:r>
              <a:rPr sz="1200" spc="-5" dirty="0">
                <a:latin typeface="Times New Roman"/>
                <a:cs typeface="Times New Roman"/>
              </a:rPr>
              <a:t>second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-20" dirty="0">
                <a:latin typeface="Times New Roman"/>
                <a:cs typeface="Times New Roman"/>
              </a:rPr>
              <a:t>gives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entire plate </a:t>
            </a:r>
            <a:r>
              <a:rPr sz="1200" spc="-15" dirty="0">
                <a:latin typeface="Times New Roman"/>
                <a:cs typeface="Times New Roman"/>
              </a:rPr>
              <a:t>only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turbulent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i="1" spc="-5" dirty="0">
                <a:latin typeface="Times New Roman"/>
                <a:cs typeface="Times New Roman"/>
              </a:rPr>
              <a:t>entire </a:t>
            </a:r>
            <a:r>
              <a:rPr sz="1200" spc="-10" dirty="0">
                <a:latin typeface="Times New Roman"/>
                <a:cs typeface="Times New Roman"/>
              </a:rPr>
              <a:t>plate,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too </a:t>
            </a:r>
            <a:r>
              <a:rPr sz="1200" spc="-25" dirty="0">
                <a:latin typeface="Times New Roman"/>
                <a:cs typeface="Times New Roman"/>
              </a:rPr>
              <a:t>small </a:t>
            </a:r>
            <a:r>
              <a:rPr sz="1200" spc="-15" dirty="0">
                <a:latin typeface="Times New Roman"/>
                <a:cs typeface="Times New Roman"/>
              </a:rPr>
              <a:t>relative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region.</a:t>
            </a:r>
            <a:endParaRPr sz="1200">
              <a:latin typeface="Times New Roman"/>
              <a:cs typeface="Times New Roman"/>
            </a:endParaRPr>
          </a:p>
          <a:p>
            <a:pPr marL="12700" marR="1602105" algn="just">
              <a:lnSpc>
                <a:spcPct val="96100"/>
              </a:lnSpc>
              <a:spcBef>
                <a:spcPts val="5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some cases,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sufficiently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become  </a:t>
            </a:r>
            <a:r>
              <a:rPr sz="1200" spc="-5" dirty="0">
                <a:latin typeface="Times New Roman"/>
                <a:cs typeface="Times New Roman"/>
              </a:rPr>
              <a:t>turbulent,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enough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disregard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region.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 </a:t>
            </a:r>
            <a:r>
              <a:rPr sz="1200" spc="-10" dirty="0">
                <a:latin typeface="Times New Roman"/>
                <a:cs typeface="Times New Roman"/>
              </a:rPr>
              <a:t>cases,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spc="-10" dirty="0">
                <a:latin typeface="Times New Roman"/>
                <a:cs typeface="Times New Roman"/>
              </a:rPr>
              <a:t>entire plate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5" dirty="0">
                <a:latin typeface="Times New Roman"/>
                <a:cs typeface="Times New Roman"/>
              </a:rPr>
              <a:t>determined by performing </a:t>
            </a:r>
            <a:r>
              <a:rPr sz="1200" spc="-5" dirty="0">
                <a:latin typeface="Times New Roman"/>
                <a:cs typeface="Times New Roman"/>
              </a:rPr>
              <a:t>the integration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Eq.(6.3.b)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spc="5" dirty="0">
                <a:latin typeface="Times New Roman"/>
                <a:cs typeface="Times New Roman"/>
              </a:rPr>
              <a:t>two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72755" y="8757348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824" y="0"/>
                </a:lnTo>
              </a:path>
            </a:pathLst>
          </a:custGeom>
          <a:ln w="7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739900" y="8780911"/>
            <a:ext cx="74930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spc="10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892044" y="8561454"/>
            <a:ext cx="229235" cy="285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80"/>
              </a:lnSpc>
              <a:spcBef>
                <a:spcPts val="125"/>
              </a:spcBef>
            </a:pPr>
            <a:r>
              <a:rPr sz="750" i="1" spc="10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  <a:p>
            <a:pPr marL="131445">
              <a:lnSpc>
                <a:spcPts val="1340"/>
              </a:lnSpc>
            </a:pPr>
            <a:r>
              <a:rPr sz="1300" i="1" spc="10" dirty="0">
                <a:latin typeface="Times New Roman"/>
                <a:cs typeface="Times New Roman"/>
              </a:rPr>
              <a:t>h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870707" y="8780911"/>
            <a:ext cx="69215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096260" y="8732142"/>
            <a:ext cx="473709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25" dirty="0">
                <a:latin typeface="Times New Roman"/>
                <a:cs typeface="Times New Roman"/>
              </a:rPr>
              <a:t>x</a:t>
            </a:r>
            <a:r>
              <a:rPr sz="750" spc="25" dirty="0">
                <a:latin typeface="Times New Roman"/>
                <a:cs typeface="Times New Roman"/>
              </a:rPr>
              <a:t>,</a:t>
            </a:r>
            <a:r>
              <a:rPr sz="750" spc="-10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turbulent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998979" y="8732142"/>
            <a:ext cx="463550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25" dirty="0">
                <a:latin typeface="Times New Roman"/>
                <a:cs typeface="Times New Roman"/>
              </a:rPr>
              <a:t>x</a:t>
            </a:r>
            <a:r>
              <a:rPr sz="750" spc="25" dirty="0">
                <a:latin typeface="Times New Roman"/>
                <a:cs typeface="Times New Roman"/>
              </a:rPr>
              <a:t>,</a:t>
            </a:r>
            <a:r>
              <a:rPr sz="750" spc="-7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la</a:t>
            </a:r>
            <a:r>
              <a:rPr sz="750" i="1" spc="-8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min</a:t>
            </a:r>
            <a:r>
              <a:rPr sz="750" spc="-45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ar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85163" y="8732142"/>
            <a:ext cx="96520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15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913379" y="8833415"/>
            <a:ext cx="8382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i="1" spc="-10" dirty="0">
                <a:latin typeface="Times New Roman"/>
                <a:cs typeface="Times New Roman"/>
              </a:rPr>
              <a:t>c</a:t>
            </a:r>
            <a:r>
              <a:rPr sz="550" i="1" dirty="0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748027" y="8585839"/>
            <a:ext cx="300990" cy="2616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ts val="585"/>
              </a:lnSpc>
              <a:spcBef>
                <a:spcPts val="125"/>
              </a:spcBef>
            </a:pPr>
            <a:r>
              <a:rPr sz="1125" i="1" spc="-7" baseline="14814" dirty="0">
                <a:latin typeface="Times New Roman"/>
                <a:cs typeface="Times New Roman"/>
              </a:rPr>
              <a:t>x</a:t>
            </a:r>
            <a:r>
              <a:rPr sz="550" i="1" spc="-5" dirty="0">
                <a:latin typeface="Times New Roman"/>
                <a:cs typeface="Times New Roman"/>
              </a:rPr>
              <a:t>cr</a:t>
            </a:r>
            <a:endParaRPr sz="550">
              <a:latin typeface="Times New Roman"/>
              <a:cs typeface="Times New Roman"/>
            </a:endParaRPr>
          </a:p>
          <a:p>
            <a:pPr marL="177800">
              <a:lnSpc>
                <a:spcPts val="1245"/>
              </a:lnSpc>
            </a:pPr>
            <a:r>
              <a:rPr sz="1300" i="1" spc="10" dirty="0">
                <a:latin typeface="Times New Roman"/>
                <a:cs typeface="Times New Roman"/>
              </a:rPr>
              <a:t>h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561079" y="8628313"/>
            <a:ext cx="142557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855344" algn="l"/>
              </a:tabLst>
            </a:pPr>
            <a:r>
              <a:rPr sz="1950" i="1" spc="-135" baseline="2136" dirty="0">
                <a:latin typeface="Times New Roman"/>
                <a:cs typeface="Times New Roman"/>
              </a:rPr>
              <a:t>dx</a:t>
            </a:r>
            <a:r>
              <a:rPr sz="1950" spc="-135" baseline="23504" dirty="0">
                <a:latin typeface="Symbol"/>
                <a:cs typeface="Symbol"/>
              </a:rPr>
              <a:t></a:t>
            </a:r>
            <a:r>
              <a:rPr sz="1300" spc="-90" dirty="0">
                <a:latin typeface="Symbol"/>
                <a:cs typeface="Symbol"/>
              </a:rPr>
              <a:t></a:t>
            </a:r>
            <a:r>
              <a:rPr sz="1300" spc="-90" dirty="0">
                <a:latin typeface="Times New Roman"/>
                <a:cs typeface="Times New Roman"/>
              </a:rPr>
              <a:t>	</a:t>
            </a:r>
            <a:r>
              <a:rPr sz="1950" spc="7" baseline="2136" dirty="0">
                <a:latin typeface="Times New Roman"/>
                <a:cs typeface="Times New Roman"/>
              </a:rPr>
              <a:t>(6.10.</a:t>
            </a:r>
            <a:r>
              <a:rPr sz="1950" i="1" spc="7" baseline="2136" dirty="0">
                <a:latin typeface="Times New Roman"/>
                <a:cs typeface="Times New Roman"/>
              </a:rPr>
              <a:t>a</a:t>
            </a:r>
            <a:r>
              <a:rPr sz="1950" spc="7" baseline="2136" dirty="0">
                <a:latin typeface="Times New Roman"/>
                <a:cs typeface="Times New Roman"/>
              </a:rPr>
              <a:t>)</a:t>
            </a:r>
            <a:endParaRPr sz="1950" baseline="2136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477772" y="8750234"/>
            <a:ext cx="238569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07590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L</a:t>
            </a:r>
            <a:r>
              <a:rPr sz="1300" i="1" spc="-60" dirty="0">
                <a:latin typeface="Times New Roman"/>
                <a:cs typeface="Times New Roman"/>
              </a:rPr>
              <a:t> </a:t>
            </a:r>
            <a:r>
              <a:rPr sz="1950" spc="15" baseline="4273" dirty="0">
                <a:latin typeface="Symbol"/>
                <a:cs typeface="Symbol"/>
              </a:rPr>
              <a:t></a:t>
            </a:r>
            <a:r>
              <a:rPr sz="1950" baseline="4273" dirty="0">
                <a:latin typeface="Times New Roman"/>
                <a:cs typeface="Times New Roman"/>
              </a:rPr>
              <a:t>	</a:t>
            </a:r>
            <a:r>
              <a:rPr sz="1950" spc="15" baseline="4273" dirty="0">
                <a:latin typeface="Symbol"/>
                <a:cs typeface="Symbol"/>
              </a:rPr>
              <a:t></a:t>
            </a:r>
            <a:endParaRPr sz="1950" baseline="4273">
              <a:latin typeface="Symbol"/>
              <a:cs typeface="Symbo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486660" y="8619170"/>
            <a:ext cx="31305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i="1" spc="15" dirty="0">
                <a:latin typeface="Times New Roman"/>
                <a:cs typeface="Times New Roman"/>
              </a:rPr>
              <a:t>dx</a:t>
            </a:r>
            <a:r>
              <a:rPr sz="1300" i="1" spc="-12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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80516" y="8628313"/>
            <a:ext cx="65405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254000" algn="l"/>
              </a:tabLst>
            </a:pPr>
            <a:r>
              <a:rPr sz="1950" i="1" spc="15" baseline="2136" dirty="0">
                <a:latin typeface="Times New Roman"/>
                <a:cs typeface="Times New Roman"/>
              </a:rPr>
              <a:t>h	</a:t>
            </a:r>
            <a:r>
              <a:rPr sz="1950" spc="22" baseline="2136" dirty="0">
                <a:latin typeface="Symbol"/>
                <a:cs typeface="Symbol"/>
              </a:rPr>
              <a:t></a:t>
            </a:r>
            <a:r>
              <a:rPr sz="1950" spc="22" baseline="2136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Times New Roman"/>
                <a:cs typeface="Times New Roman"/>
              </a:rPr>
              <a:t>1</a:t>
            </a:r>
            <a:r>
              <a:rPr sz="1950" spc="157" baseline="38461" dirty="0">
                <a:latin typeface="Times New Roman"/>
                <a:cs typeface="Times New Roman"/>
              </a:rPr>
              <a:t> </a:t>
            </a:r>
            <a:r>
              <a:rPr sz="1950" spc="-367" baseline="23504" dirty="0">
                <a:latin typeface="Symbol"/>
                <a:cs typeface="Symbol"/>
              </a:rPr>
              <a:t></a:t>
            </a:r>
            <a:r>
              <a:rPr sz="1300" spc="-245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815844" y="8595769"/>
            <a:ext cx="825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20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694179" y="8595769"/>
            <a:ext cx="825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95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73531" y="8940292"/>
            <a:ext cx="481520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3340" algn="just">
              <a:lnSpc>
                <a:spcPct val="95800"/>
              </a:lnSpc>
              <a:spcBef>
                <a:spcPts val="160"/>
              </a:spcBef>
            </a:pPr>
            <a:r>
              <a:rPr sz="1200" spc="-20" dirty="0">
                <a:latin typeface="Times New Roman"/>
                <a:cs typeface="Times New Roman"/>
              </a:rPr>
              <a:t>Again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critical </a:t>
            </a:r>
            <a:r>
              <a:rPr sz="1200" spc="-15" dirty="0">
                <a:latin typeface="Times New Roman"/>
                <a:cs typeface="Times New Roman"/>
              </a:rPr>
              <a:t>Reynolds </a:t>
            </a:r>
            <a:r>
              <a:rPr sz="1200" spc="-20" dirty="0">
                <a:latin typeface="Times New Roman"/>
                <a:cs typeface="Times New Roman"/>
              </a:rPr>
              <a:t>number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10" dirty="0">
                <a:latin typeface="Times New Roman"/>
                <a:cs typeface="Times New Roman"/>
              </a:rPr>
              <a:t>Re</a:t>
            </a:r>
            <a:r>
              <a:rPr sz="1200" b="1" i="1" spc="-15" baseline="-10416" dirty="0">
                <a:latin typeface="Times New Roman"/>
                <a:cs typeface="Times New Roman"/>
              </a:rPr>
              <a:t>cr </a:t>
            </a:r>
            <a:r>
              <a:rPr sz="1200" b="1" i="1" spc="-5" dirty="0">
                <a:latin typeface="Times New Roman"/>
                <a:cs typeface="Times New Roman"/>
              </a:rPr>
              <a:t>= 5×10</a:t>
            </a:r>
            <a:r>
              <a:rPr sz="1200" b="1" i="1" spc="-7" baseline="38194" dirty="0">
                <a:latin typeface="Times New Roman"/>
                <a:cs typeface="Times New Roman"/>
              </a:rPr>
              <a:t>5 </a:t>
            </a:r>
            <a:r>
              <a:rPr sz="1200" spc="-15" dirty="0">
                <a:latin typeface="Times New Roman"/>
                <a:cs typeface="Times New Roman"/>
              </a:rPr>
              <a:t>and  performing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integrations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Eq.(6.10.a) </a:t>
            </a:r>
            <a:r>
              <a:rPr sz="1200" spc="-10" dirty="0">
                <a:latin typeface="Times New Roman"/>
                <a:cs typeface="Times New Roman"/>
              </a:rPr>
              <a:t>after substituting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indicated  </a:t>
            </a:r>
            <a:r>
              <a:rPr sz="1200" spc="-10" dirty="0">
                <a:latin typeface="Times New Roman"/>
                <a:cs typeface="Times New Roman"/>
              </a:rPr>
              <a:t>expressions,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i="1" spc="-5" dirty="0">
                <a:latin typeface="Times New Roman"/>
                <a:cs typeface="Times New Roman"/>
              </a:rPr>
              <a:t>entire </a:t>
            </a:r>
            <a:r>
              <a:rPr sz="1200" spc="-10" dirty="0">
                <a:latin typeface="Times New Roman"/>
                <a:cs typeface="Times New Roman"/>
              </a:rPr>
              <a:t>plate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103185" y="9762235"/>
            <a:ext cx="302260" cy="0"/>
          </a:xfrm>
          <a:custGeom>
            <a:avLst/>
            <a:gdLst/>
            <a:ahLst/>
            <a:cxnLst/>
            <a:rect l="l" t="t" r="r" b="b"/>
            <a:pathLst>
              <a:path w="302259">
                <a:moveTo>
                  <a:pt x="0" y="0"/>
                </a:moveTo>
                <a:lnTo>
                  <a:pt x="301942" y="0"/>
                </a:lnTo>
              </a:path>
            </a:pathLst>
          </a:custGeom>
          <a:ln w="69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4428235" y="9755311"/>
            <a:ext cx="755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Times New Roman"/>
                <a:cs typeface="Times New Roman"/>
              </a:rPr>
              <a:t>7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113</a:t>
            </a:r>
          </a:p>
        </p:txBody>
      </p:sp>
      <p:sp>
        <p:nvSpPr>
          <p:cNvPr id="99" name="object 99"/>
          <p:cNvSpPr txBox="1"/>
          <p:nvPr/>
        </p:nvSpPr>
        <p:spPr>
          <a:xfrm>
            <a:off x="2191004" y="9615103"/>
            <a:ext cx="89217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4695" algn="l"/>
              </a:tabLst>
            </a:pPr>
            <a:r>
              <a:rPr sz="750" dirty="0">
                <a:latin typeface="Times New Roman"/>
                <a:cs typeface="Times New Roman"/>
              </a:rPr>
              <a:t>0.8	</a:t>
            </a:r>
            <a:r>
              <a:rPr sz="750" spc="20" dirty="0">
                <a:latin typeface="Times New Roman"/>
                <a:cs typeface="Times New Roman"/>
              </a:rPr>
              <a:t>1/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736084" y="9623365"/>
            <a:ext cx="53657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20" dirty="0">
                <a:latin typeface="Times New Roman"/>
                <a:cs typeface="Times New Roman"/>
              </a:rPr>
              <a:t>(</a:t>
            </a:r>
            <a:r>
              <a:rPr sz="1350" spc="-30" dirty="0">
                <a:latin typeface="Times New Roman"/>
                <a:cs typeface="Times New Roman"/>
              </a:rPr>
              <a:t>6.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55" dirty="0">
                <a:latin typeface="Times New Roman"/>
                <a:cs typeface="Times New Roman"/>
              </a:rPr>
              <a:t>0</a:t>
            </a:r>
            <a:r>
              <a:rPr sz="1350" spc="-105" dirty="0">
                <a:latin typeface="Times New Roman"/>
                <a:cs typeface="Times New Roman"/>
              </a:rPr>
              <a:t>.</a:t>
            </a:r>
            <a:r>
              <a:rPr sz="1350" i="1" spc="-30" dirty="0">
                <a:latin typeface="Times New Roman"/>
                <a:cs typeface="Times New Roman"/>
              </a:rPr>
              <a:t>b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00403" y="9754429"/>
            <a:ext cx="10160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102867" y="9513637"/>
            <a:ext cx="3092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350" i="1" spc="5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041140" y="9874183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194051" y="9733974"/>
            <a:ext cx="812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179067" y="9627295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55980" y="9733974"/>
            <a:ext cx="971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m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498340" y="9495349"/>
            <a:ext cx="109855" cy="541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90"/>
              </a:spcBef>
            </a:pPr>
            <a:r>
              <a:rPr sz="1350" spc="-5" dirty="0">
                <a:latin typeface="Symbol"/>
                <a:cs typeface="Symbol"/>
              </a:rPr>
              <a:t>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1225"/>
              </a:lnSpc>
            </a:pPr>
            <a:r>
              <a:rPr sz="1350" spc="-5" dirty="0">
                <a:latin typeface="Symbol"/>
                <a:cs typeface="Symbol"/>
              </a:rPr>
              <a:t>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1420"/>
              </a:lnSpc>
            </a:pPr>
            <a:r>
              <a:rPr sz="1350" spc="-5" dirty="0">
                <a:latin typeface="Symbol"/>
                <a:cs typeface="Symbol"/>
              </a:rPr>
              <a:t>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238500" y="9763573"/>
            <a:ext cx="12407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spc="5" dirty="0">
                <a:latin typeface="Times New Roman"/>
                <a:cs typeface="Times New Roman"/>
              </a:rPr>
              <a:t>5</a:t>
            </a:r>
            <a:r>
              <a:rPr sz="1350" spc="5" dirty="0">
                <a:latin typeface="Symbol"/>
                <a:cs typeface="Symbol"/>
              </a:rPr>
              <a:t></a:t>
            </a:r>
            <a:r>
              <a:rPr sz="1350" spc="5" dirty="0">
                <a:latin typeface="Times New Roman"/>
                <a:cs typeface="Times New Roman"/>
              </a:rPr>
              <a:t>10</a:t>
            </a:r>
            <a:r>
              <a:rPr sz="1125" spc="7" baseline="44444" dirty="0">
                <a:latin typeface="Times New Roman"/>
                <a:cs typeface="Times New Roman"/>
              </a:rPr>
              <a:t>5 </a:t>
            </a:r>
            <a:r>
              <a:rPr sz="1350" spc="-5" dirty="0">
                <a:latin typeface="Symbol"/>
                <a:cs typeface="Symbol"/>
              </a:rPr>
              <a:t>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Re </a:t>
            </a:r>
            <a:r>
              <a:rPr sz="1350" spc="-5" dirty="0">
                <a:latin typeface="Symbol"/>
                <a:cs typeface="Symbol"/>
              </a:rPr>
              <a:t></a:t>
            </a:r>
            <a:r>
              <a:rPr sz="1350" spc="-11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10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266947" y="9486205"/>
            <a:ext cx="84836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25" dirty="0">
                <a:latin typeface="Times New Roman"/>
                <a:cs typeface="Times New Roman"/>
              </a:rPr>
              <a:t>0.6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</a:t>
            </a:r>
            <a:r>
              <a:rPr sz="1350" spc="-9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Pr</a:t>
            </a:r>
            <a:r>
              <a:rPr sz="1350" spc="-135" dirty="0">
                <a:latin typeface="Times New Roman"/>
                <a:cs typeface="Times New Roman"/>
              </a:rPr>
              <a:t> </a:t>
            </a:r>
            <a:r>
              <a:rPr sz="1350" spc="25" dirty="0">
                <a:latin typeface="Symbol"/>
                <a:cs typeface="Symbol"/>
              </a:rPr>
              <a:t></a:t>
            </a:r>
            <a:r>
              <a:rPr sz="1350" spc="25" dirty="0">
                <a:latin typeface="Times New Roman"/>
                <a:cs typeface="Times New Roman"/>
              </a:rPr>
              <a:t>60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435100" y="9623365"/>
            <a:ext cx="170180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08685" algn="l"/>
                <a:tab pos="1645920" algn="l"/>
              </a:tabLst>
            </a:pPr>
            <a:r>
              <a:rPr sz="1350" spc="70" dirty="0">
                <a:latin typeface="Symbol"/>
                <a:cs typeface="Symbol"/>
              </a:rPr>
              <a:t>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30" dirty="0">
                <a:latin typeface="Times New Roman"/>
                <a:cs typeface="Times New Roman"/>
              </a:rPr>
              <a:t>0.</a:t>
            </a:r>
            <a:r>
              <a:rPr sz="1350" spc="-5" dirty="0">
                <a:latin typeface="Times New Roman"/>
                <a:cs typeface="Times New Roman"/>
              </a:rPr>
              <a:t>037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R</a:t>
            </a:r>
            <a:r>
              <a:rPr sz="1350" spc="-5" dirty="0">
                <a:latin typeface="Times New Roman"/>
                <a:cs typeface="Times New Roman"/>
              </a:rPr>
              <a:t>e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21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87</a:t>
            </a:r>
            <a:r>
              <a:rPr sz="1350" spc="-200" dirty="0">
                <a:latin typeface="Times New Roman"/>
                <a:cs typeface="Times New Roman"/>
              </a:rPr>
              <a:t>1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Times New Roman"/>
                <a:cs typeface="Times New Roman"/>
              </a:rPr>
              <a:t>P</a:t>
            </a:r>
            <a:r>
              <a:rPr sz="1350" spc="-5" dirty="0">
                <a:latin typeface="Times New Roman"/>
                <a:cs typeface="Times New Roman"/>
              </a:rPr>
              <a:t>r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Times New Roman"/>
                <a:cs typeface="Times New Roman"/>
              </a:rPr>
              <a:t>,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57859" y="9623365"/>
            <a:ext cx="42418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spc="10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342635" y="9720580"/>
            <a:ext cx="2021839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158115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Fig.(6.9) </a:t>
            </a:r>
            <a:r>
              <a:rPr sz="1000" b="1" i="1" spc="-5" dirty="0">
                <a:latin typeface="Times New Roman"/>
                <a:cs typeface="Times New Roman"/>
              </a:rPr>
              <a:t>(h) </a:t>
            </a:r>
            <a:r>
              <a:rPr sz="1000" b="1" i="1" dirty="0">
                <a:latin typeface="Times New Roman"/>
                <a:cs typeface="Times New Roman"/>
              </a:rPr>
              <a:t>for a </a:t>
            </a:r>
            <a:r>
              <a:rPr sz="1000" b="1" i="1" spc="-5" dirty="0">
                <a:latin typeface="Times New Roman"/>
                <a:cs typeface="Times New Roman"/>
              </a:rPr>
              <a:t>flat plate with  </a:t>
            </a:r>
            <a:r>
              <a:rPr sz="1000" b="1" i="1" dirty="0">
                <a:latin typeface="Times New Roman"/>
                <a:cs typeface="Times New Roman"/>
              </a:rPr>
              <a:t>combined </a:t>
            </a:r>
            <a:r>
              <a:rPr sz="1000" b="1" i="1" spc="-5" dirty="0">
                <a:latin typeface="Times New Roman"/>
                <a:cs typeface="Times New Roman"/>
              </a:rPr>
              <a:t>laminar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turbulent</a:t>
            </a:r>
            <a:r>
              <a:rPr sz="1000" b="1" i="1" spc="2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flow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24855" y="1201927"/>
            <a:ext cx="1828800" cy="1536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031" y="793495"/>
            <a:ext cx="4688205" cy="3380740"/>
          </a:xfrm>
          <a:custGeom>
            <a:avLst/>
            <a:gdLst/>
            <a:ahLst/>
            <a:cxnLst/>
            <a:rect l="l" t="t" r="r" b="b"/>
            <a:pathLst>
              <a:path w="4688205" h="3380740">
                <a:moveTo>
                  <a:pt x="0" y="3380231"/>
                </a:moveTo>
                <a:lnTo>
                  <a:pt x="4687824" y="3380231"/>
                </a:lnTo>
                <a:lnTo>
                  <a:pt x="4687824" y="0"/>
                </a:lnTo>
                <a:lnTo>
                  <a:pt x="0" y="0"/>
                </a:lnTo>
                <a:lnTo>
                  <a:pt x="0" y="3380231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3316" y="768604"/>
            <a:ext cx="4766310" cy="178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just">
              <a:lnSpc>
                <a:spcPts val="139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2- Isothermal Flat </a:t>
            </a:r>
            <a:r>
              <a:rPr sz="1200" b="1" i="1" dirty="0">
                <a:latin typeface="Times New Roman"/>
                <a:cs typeface="Times New Roman"/>
              </a:rPr>
              <a:t>Plate </a:t>
            </a:r>
            <a:r>
              <a:rPr sz="1200" b="1" i="1" spc="-5" dirty="0">
                <a:latin typeface="Times New Roman"/>
                <a:cs typeface="Times New Roman"/>
              </a:rPr>
              <a:t>with Unheated Starting</a:t>
            </a:r>
            <a:r>
              <a:rPr sz="1200" b="1" i="1" spc="-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Length:</a:t>
            </a:r>
            <a:endParaRPr sz="1200">
              <a:latin typeface="Times New Roman"/>
              <a:cs typeface="Times New Roman"/>
            </a:endParaRPr>
          </a:p>
          <a:p>
            <a:pPr marL="241935" marR="48895" algn="just">
              <a:lnSpc>
                <a:spcPct val="958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spc="-20" dirty="0">
                <a:latin typeface="Times New Roman"/>
                <a:cs typeface="Times New Roman"/>
              </a:rPr>
              <a:t>far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25" dirty="0">
                <a:latin typeface="Times New Roman"/>
                <a:cs typeface="Times New Roman"/>
              </a:rPr>
              <a:t>limited </a:t>
            </a:r>
            <a:r>
              <a:rPr sz="1200" spc="5" dirty="0">
                <a:latin typeface="Times New Roman"/>
                <a:cs typeface="Times New Roman"/>
              </a:rPr>
              <a:t>our </a:t>
            </a:r>
            <a:r>
              <a:rPr sz="1200" spc="-10" dirty="0">
                <a:latin typeface="Times New Roman"/>
                <a:cs typeface="Times New Roman"/>
              </a:rPr>
              <a:t>consideration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situations for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entire 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heated from the </a:t>
            </a:r>
            <a:r>
              <a:rPr sz="1200" spc="-20" dirty="0">
                <a:latin typeface="Times New Roman"/>
                <a:cs typeface="Times New Roman"/>
              </a:rPr>
              <a:t>leading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edge. </a:t>
            </a:r>
            <a:r>
              <a:rPr sz="1200" spc="-5" dirty="0">
                <a:latin typeface="Times New Roman"/>
                <a:cs typeface="Times New Roman"/>
              </a:rPr>
              <a:t>But </a:t>
            </a:r>
            <a:r>
              <a:rPr sz="1200" spc="-2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practical  </a:t>
            </a:r>
            <a:r>
              <a:rPr sz="1200" spc="-15" dirty="0">
                <a:latin typeface="Times New Roman"/>
                <a:cs typeface="Times New Roman"/>
              </a:rPr>
              <a:t>applications </a:t>
            </a:r>
            <a:r>
              <a:rPr sz="1200" spc="-25" dirty="0">
                <a:latin typeface="Times New Roman"/>
                <a:cs typeface="Times New Roman"/>
              </a:rPr>
              <a:t>involve </a:t>
            </a:r>
            <a:r>
              <a:rPr sz="1200" spc="-10" dirty="0">
                <a:latin typeface="Times New Roman"/>
                <a:cs typeface="Times New Roman"/>
              </a:rPr>
              <a:t>surfaces with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unheated </a:t>
            </a:r>
            <a:r>
              <a:rPr sz="1200" spc="-5" dirty="0">
                <a:latin typeface="Times New Roman"/>
                <a:cs typeface="Times New Roman"/>
              </a:rPr>
              <a:t>starting 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 </a:t>
            </a:r>
            <a:r>
              <a:rPr sz="1200" b="1" i="1" spc="-10" dirty="0">
                <a:latin typeface="Times New Roman"/>
                <a:cs typeface="Times New Roman"/>
              </a:rPr>
              <a:t>ξ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Fig.(6.10),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10" dirty="0">
                <a:latin typeface="Times New Roman"/>
                <a:cs typeface="Times New Roman"/>
              </a:rPr>
              <a:t>heat transfer for </a:t>
            </a:r>
            <a:r>
              <a:rPr sz="1200" b="1" i="1" spc="-5" dirty="0">
                <a:latin typeface="Times New Roman"/>
                <a:cs typeface="Times New Roman"/>
              </a:rPr>
              <a:t>0 &lt; x &lt; </a:t>
            </a:r>
            <a:r>
              <a:rPr sz="1200" b="1" i="1" spc="-10" dirty="0">
                <a:latin typeface="Times New Roman"/>
                <a:cs typeface="Times New Roman"/>
              </a:rPr>
              <a:t>ξ</a:t>
            </a:r>
            <a:r>
              <a:rPr sz="1200" spc="-10" dirty="0">
                <a:latin typeface="Times New Roman"/>
                <a:cs typeface="Times New Roman"/>
              </a:rPr>
              <a:t>.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cases,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starts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develop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20" dirty="0">
                <a:latin typeface="Times New Roman"/>
                <a:cs typeface="Times New Roman"/>
              </a:rPr>
              <a:t>leading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edge </a:t>
            </a:r>
            <a:r>
              <a:rPr sz="1200" b="1" i="1" dirty="0">
                <a:latin typeface="Times New Roman"/>
                <a:cs typeface="Times New Roman"/>
              </a:rPr>
              <a:t>(x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0)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starts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develop where  </a:t>
            </a:r>
            <a:r>
              <a:rPr sz="1200" spc="-15" dirty="0">
                <a:latin typeface="Times New Roman"/>
                <a:cs typeface="Times New Roman"/>
              </a:rPr>
              <a:t>heating </a:t>
            </a:r>
            <a:r>
              <a:rPr sz="1200" spc="5" dirty="0">
                <a:latin typeface="Times New Roman"/>
                <a:cs typeface="Times New Roman"/>
              </a:rPr>
              <a:t>starts </a:t>
            </a:r>
            <a:r>
              <a:rPr sz="1200" b="1" i="1" dirty="0">
                <a:latin typeface="Times New Roman"/>
                <a:cs typeface="Times New Roman"/>
              </a:rPr>
              <a:t>(x </a:t>
            </a:r>
            <a:r>
              <a:rPr sz="1200" b="1" i="1" spc="-5" dirty="0">
                <a:latin typeface="Times New Roman"/>
                <a:cs typeface="Times New Roman"/>
              </a:rPr>
              <a:t>= ξ)</a:t>
            </a:r>
            <a:r>
              <a:rPr sz="1200" spc="-5" dirty="0">
                <a:latin typeface="Times New Roman"/>
                <a:cs typeface="Times New Roman"/>
              </a:rPr>
              <a:t>. So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whose heated section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constant temperature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T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spc="-5" dirty="0">
                <a:latin typeface="Times New Roman"/>
                <a:cs typeface="Times New Roman"/>
              </a:rPr>
              <a:t>x &gt; ξ</a:t>
            </a:r>
            <a:r>
              <a:rPr sz="1200" spc="-5" dirty="0">
                <a:latin typeface="Times New Roman"/>
                <a:cs typeface="Times New Roman"/>
              </a:rPr>
              <a:t>), the  </a:t>
            </a:r>
            <a:r>
              <a:rPr sz="1200" spc="-10" dirty="0">
                <a:latin typeface="Times New Roman"/>
                <a:cs typeface="Times New Roman"/>
              </a:rPr>
              <a:t>local </a:t>
            </a:r>
            <a:r>
              <a:rPr sz="1200" spc="-15" dirty="0">
                <a:latin typeface="Times New Roman"/>
                <a:cs typeface="Times New Roman"/>
              </a:rPr>
              <a:t>Nusselt numbers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15" dirty="0">
                <a:latin typeface="Times New Roman"/>
                <a:cs typeface="Times New Roman"/>
              </a:rPr>
              <a:t>and turbulent flows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2932" y="2518156"/>
            <a:ext cx="108585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determined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be;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15"/>
              </a:lnSpc>
            </a:pP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28927" y="3152076"/>
            <a:ext cx="1057910" cy="0"/>
          </a:xfrm>
          <a:custGeom>
            <a:avLst/>
            <a:gdLst/>
            <a:ahLst/>
            <a:cxnLst/>
            <a:rect l="l" t="t" r="r" b="b"/>
            <a:pathLst>
              <a:path w="1057910">
                <a:moveTo>
                  <a:pt x="0" y="0"/>
                </a:moveTo>
                <a:lnTo>
                  <a:pt x="1057655" y="0"/>
                </a:lnTo>
              </a:path>
            </a:pathLst>
          </a:custGeom>
          <a:ln w="6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72702" y="3152076"/>
            <a:ext cx="1146810" cy="0"/>
          </a:xfrm>
          <a:custGeom>
            <a:avLst/>
            <a:gdLst/>
            <a:ahLst/>
            <a:cxnLst/>
            <a:rect l="l" t="t" r="r" b="b"/>
            <a:pathLst>
              <a:path w="1146810">
                <a:moveTo>
                  <a:pt x="0" y="0"/>
                </a:moveTo>
                <a:lnTo>
                  <a:pt x="1146619" y="0"/>
                </a:lnTo>
              </a:path>
            </a:pathLst>
          </a:custGeom>
          <a:ln w="6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43555" y="2902525"/>
            <a:ext cx="119316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Times New Roman"/>
                <a:cs typeface="Times New Roman"/>
              </a:rPr>
              <a:t>0.332 </a:t>
            </a:r>
            <a:r>
              <a:rPr sz="1350" spc="5" dirty="0">
                <a:latin typeface="Times New Roman"/>
                <a:cs typeface="Times New Roman"/>
              </a:rPr>
              <a:t>Re</a:t>
            </a:r>
            <a:r>
              <a:rPr sz="1125" spc="7" baseline="44444" dirty="0">
                <a:latin typeface="Times New Roman"/>
                <a:cs typeface="Times New Roman"/>
              </a:rPr>
              <a:t>0.5</a:t>
            </a:r>
            <a:r>
              <a:rPr sz="1125" spc="-75" baseline="44444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Times New Roman"/>
                <a:cs typeface="Times New Roman"/>
              </a:rPr>
              <a:t>Pr</a:t>
            </a:r>
            <a:r>
              <a:rPr sz="1125" spc="22" baseline="44444" dirty="0">
                <a:latin typeface="Times New Roman"/>
                <a:cs typeface="Times New Roman"/>
              </a:rPr>
              <a:t>1/ 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89732" y="3016183"/>
            <a:ext cx="501015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  <a:spcBef>
                <a:spcPts val="60"/>
              </a:spcBef>
            </a:pPr>
            <a:r>
              <a:rPr sz="1125" spc="60" baseline="-18518" dirty="0">
                <a:latin typeface="Times New Roman"/>
                <a:cs typeface="Times New Roman"/>
              </a:rPr>
              <a:t>3/ </a:t>
            </a:r>
            <a:r>
              <a:rPr sz="1125" spc="22" baseline="-18518" dirty="0">
                <a:latin typeface="Times New Roman"/>
                <a:cs typeface="Times New Roman"/>
              </a:rPr>
              <a:t>4 </a:t>
            </a:r>
            <a:r>
              <a:rPr sz="750" spc="20" dirty="0">
                <a:latin typeface="Times New Roman"/>
                <a:cs typeface="Times New Roman"/>
              </a:rPr>
              <a:t>1/</a:t>
            </a:r>
            <a:r>
              <a:rPr sz="750" spc="-13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0675" y="3125911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76420" y="3012252"/>
            <a:ext cx="7283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5" dirty="0">
                <a:latin typeface="MT Extra"/>
                <a:cs typeface="MT Extra"/>
              </a:rPr>
              <a:t></a:t>
            </a:r>
            <a:r>
              <a:rPr sz="1350" spc="-15" dirty="0">
                <a:latin typeface="Times New Roman"/>
                <a:cs typeface="Times New Roman"/>
              </a:rPr>
              <a:t>(6.11.</a:t>
            </a:r>
            <a:r>
              <a:rPr sz="1350" i="1" spc="-15" dirty="0">
                <a:latin typeface="Times New Roman"/>
                <a:cs typeface="Times New Roman"/>
              </a:rPr>
              <a:t>a</a:t>
            </a:r>
            <a:r>
              <a:rPr sz="1350" spc="-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11627" y="3063709"/>
            <a:ext cx="91821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50265" algn="l"/>
              </a:tabLst>
            </a:pPr>
            <a:r>
              <a:rPr sz="2200" spc="-570" dirty="0">
                <a:latin typeface="Symbol"/>
                <a:cs typeface="Symbol"/>
              </a:rPr>
              <a:t>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-70" dirty="0">
                <a:latin typeface="Times New Roman"/>
                <a:cs typeface="Times New Roman"/>
              </a:rPr>
              <a:t>(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30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200" spc="-31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64435" y="3067117"/>
            <a:ext cx="6026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125" spc="60" baseline="-18518" dirty="0">
                <a:latin typeface="Times New Roman"/>
                <a:cs typeface="Times New Roman"/>
              </a:rPr>
              <a:t>3/ </a:t>
            </a:r>
            <a:r>
              <a:rPr sz="1125" spc="22" baseline="-18518" dirty="0">
                <a:latin typeface="Times New Roman"/>
                <a:cs typeface="Times New Roman"/>
              </a:rPr>
              <a:t>4 </a:t>
            </a:r>
            <a:r>
              <a:rPr sz="750" spc="20" dirty="0">
                <a:latin typeface="Times New Roman"/>
                <a:cs typeface="Times New Roman"/>
              </a:rPr>
              <a:t>1/ </a:t>
            </a:r>
            <a:r>
              <a:rPr sz="750" spc="15" dirty="0">
                <a:latin typeface="Times New Roman"/>
                <a:cs typeface="Times New Roman"/>
              </a:rPr>
              <a:t>3 </a:t>
            </a:r>
            <a:r>
              <a:rPr sz="2025" spc="-7" baseline="18518" dirty="0">
                <a:latin typeface="Symbol"/>
                <a:cs typeface="Symbol"/>
              </a:rPr>
              <a:t></a:t>
            </a:r>
            <a:endParaRPr sz="2025" baseline="18518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22324" y="3063709"/>
            <a:ext cx="91821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50265" algn="l"/>
              </a:tabLst>
            </a:pPr>
            <a:r>
              <a:rPr sz="2200" spc="-570" dirty="0">
                <a:latin typeface="Symbol"/>
                <a:cs typeface="Symbol"/>
              </a:rPr>
              <a:t>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14" dirty="0">
                <a:latin typeface="Times New Roman"/>
                <a:cs typeface="Times New Roman"/>
              </a:rPr>
              <a:t> </a:t>
            </a:r>
            <a:r>
              <a:rPr sz="1350" spc="-70" dirty="0">
                <a:latin typeface="Times New Roman"/>
                <a:cs typeface="Times New Roman"/>
              </a:rPr>
              <a:t>(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0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200" spc="-31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6460" y="3012252"/>
            <a:ext cx="4121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5900" y="2923861"/>
            <a:ext cx="73723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15" baseline="14403" dirty="0">
                <a:latin typeface="Times New Roman"/>
                <a:cs typeface="Times New Roman"/>
              </a:rPr>
              <a:t>Nu</a:t>
            </a:r>
            <a:r>
              <a:rPr sz="750" i="1" spc="10" dirty="0">
                <a:latin typeface="Times New Roman"/>
                <a:cs typeface="Times New Roman"/>
              </a:rPr>
              <a:t>x</a:t>
            </a:r>
            <a:r>
              <a:rPr sz="750" i="1" spc="-114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(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-85" dirty="0">
                <a:latin typeface="Times New Roman"/>
                <a:cs typeface="Times New Roman"/>
              </a:rPr>
              <a:t>For</a:t>
            </a:r>
            <a:r>
              <a:rPr sz="800" i="1" spc="-85" dirty="0">
                <a:latin typeface="Verdana"/>
                <a:cs typeface="Verdana"/>
              </a:rPr>
              <a:t></a:t>
            </a:r>
            <a:r>
              <a:rPr sz="800" i="1" spc="-200" dirty="0">
                <a:latin typeface="Verdana"/>
                <a:cs typeface="Verdana"/>
              </a:rPr>
              <a:t> </a:t>
            </a:r>
            <a:r>
              <a:rPr sz="750" spc="25" dirty="0">
                <a:latin typeface="Symbol"/>
                <a:cs typeface="Symbol"/>
              </a:rPr>
              <a:t></a:t>
            </a:r>
            <a:r>
              <a:rPr sz="750" spc="25" dirty="0">
                <a:latin typeface="Times New Roman"/>
                <a:cs typeface="Times New Roman"/>
              </a:rPr>
              <a:t>0)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2932" y="3411219"/>
            <a:ext cx="71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Turbulent: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30261" y="3865308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328" y="0"/>
                </a:lnTo>
              </a:path>
            </a:pathLst>
          </a:custGeom>
          <a:ln w="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21089" y="3865308"/>
            <a:ext cx="1233170" cy="0"/>
          </a:xfrm>
          <a:custGeom>
            <a:avLst/>
            <a:gdLst/>
            <a:ahLst/>
            <a:cxnLst/>
            <a:rect l="l" t="t" r="r" b="b"/>
            <a:pathLst>
              <a:path w="1233170">
                <a:moveTo>
                  <a:pt x="0" y="0"/>
                </a:moveTo>
                <a:lnTo>
                  <a:pt x="1233106" y="0"/>
                </a:lnTo>
              </a:path>
            </a:pathLst>
          </a:custGeom>
          <a:ln w="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592323" y="3615757"/>
            <a:ext cx="127825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Times New Roman"/>
                <a:cs typeface="Times New Roman"/>
              </a:rPr>
              <a:t>0.0296 </a:t>
            </a:r>
            <a:r>
              <a:rPr sz="1350" spc="5" dirty="0">
                <a:latin typeface="Times New Roman"/>
                <a:cs typeface="Times New Roman"/>
              </a:rPr>
              <a:t>Re</a:t>
            </a:r>
            <a:r>
              <a:rPr sz="1125" spc="7" baseline="44444" dirty="0">
                <a:latin typeface="Times New Roman"/>
                <a:cs typeface="Times New Roman"/>
              </a:rPr>
              <a:t>0.8</a:t>
            </a:r>
            <a:r>
              <a:rPr sz="1125" spc="-60" baseline="44444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Times New Roman"/>
                <a:cs typeface="Times New Roman"/>
              </a:rPr>
              <a:t>Pr</a:t>
            </a:r>
            <a:r>
              <a:rPr sz="1125" spc="22" baseline="44444" dirty="0">
                <a:latin typeface="Times New Roman"/>
                <a:cs typeface="Times New Roman"/>
              </a:rPr>
              <a:t>1/ 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55011" y="3851335"/>
            <a:ext cx="16700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20" dirty="0">
                <a:latin typeface="Times New Roman"/>
                <a:cs typeface="Times New Roman"/>
              </a:rPr>
              <a:t>1/</a:t>
            </a:r>
            <a:r>
              <a:rPr sz="750" spc="-14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9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92883" y="3884862"/>
            <a:ext cx="22161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Times New Roman"/>
                <a:cs typeface="Times New Roman"/>
              </a:rPr>
              <a:t>9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spc="30" dirty="0">
                <a:latin typeface="Times New Roman"/>
                <a:cs typeface="Times New Roman"/>
              </a:rPr>
              <a:t>/10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49244" y="3729414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0675" y="3839143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94708" y="3725485"/>
            <a:ext cx="72263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20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(6.11.</a:t>
            </a:r>
            <a:r>
              <a:rPr sz="1350" i="1" spc="-20" dirty="0">
                <a:latin typeface="Times New Roman"/>
                <a:cs typeface="Times New Roman"/>
              </a:rPr>
              <a:t>b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61920" y="3776941"/>
            <a:ext cx="115443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</a:pP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14" dirty="0">
                <a:latin typeface="Times New Roman"/>
                <a:cs typeface="Times New Roman"/>
              </a:rPr>
              <a:t> </a:t>
            </a:r>
            <a:r>
              <a:rPr sz="1350" spc="-70" dirty="0">
                <a:latin typeface="Times New Roman"/>
                <a:cs typeface="Times New Roman"/>
              </a:rPr>
              <a:t>(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0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spc="-165" dirty="0">
                <a:latin typeface="Times New Roman"/>
                <a:cs typeface="Times New Roman"/>
              </a:rPr>
              <a:t> </a:t>
            </a:r>
            <a:r>
              <a:rPr sz="1125" spc="22" baseline="44444" dirty="0">
                <a:latin typeface="Times New Roman"/>
                <a:cs typeface="Times New Roman"/>
              </a:rPr>
              <a:t>9</a:t>
            </a:r>
            <a:r>
              <a:rPr sz="1125" spc="-150" baseline="44444" dirty="0">
                <a:latin typeface="Times New Roman"/>
                <a:cs typeface="Times New Roman"/>
              </a:rPr>
              <a:t> </a:t>
            </a:r>
            <a:r>
              <a:rPr sz="1125" spc="37" baseline="44444" dirty="0">
                <a:latin typeface="Times New Roman"/>
                <a:cs typeface="Times New Roman"/>
              </a:rPr>
              <a:t>/</a:t>
            </a:r>
            <a:r>
              <a:rPr sz="1125" spc="44" baseline="44444" dirty="0">
                <a:latin typeface="Times New Roman"/>
                <a:cs typeface="Times New Roman"/>
              </a:rPr>
              <a:t>1</a:t>
            </a:r>
            <a:r>
              <a:rPr sz="1125" spc="22" baseline="44444" dirty="0">
                <a:latin typeface="Times New Roman"/>
                <a:cs typeface="Times New Roman"/>
              </a:rPr>
              <a:t>0</a:t>
            </a:r>
            <a:r>
              <a:rPr sz="1125" spc="-44" baseline="44444" dirty="0">
                <a:latin typeface="Times New Roman"/>
                <a:cs typeface="Times New Roman"/>
              </a:rPr>
              <a:t> </a:t>
            </a:r>
            <a:r>
              <a:rPr sz="2200" spc="-375" dirty="0">
                <a:latin typeface="Symbol"/>
                <a:cs typeface="Symbol"/>
              </a:rPr>
              <a:t></a:t>
            </a:r>
            <a:r>
              <a:rPr sz="1125" spc="82" baseline="62962" dirty="0">
                <a:latin typeface="Times New Roman"/>
                <a:cs typeface="Times New Roman"/>
              </a:rPr>
              <a:t>1</a:t>
            </a:r>
            <a:r>
              <a:rPr sz="1125" spc="7" baseline="62962" dirty="0">
                <a:latin typeface="Times New Roman"/>
                <a:cs typeface="Times New Roman"/>
              </a:rPr>
              <a:t>/</a:t>
            </a:r>
            <a:r>
              <a:rPr sz="1125" spc="-142" baseline="62962" dirty="0">
                <a:latin typeface="Times New Roman"/>
                <a:cs typeface="Times New Roman"/>
              </a:rPr>
              <a:t> </a:t>
            </a:r>
            <a:r>
              <a:rPr sz="1125" spc="22" baseline="62962" dirty="0">
                <a:latin typeface="Times New Roman"/>
                <a:cs typeface="Times New Roman"/>
              </a:rPr>
              <a:t>9</a:t>
            </a:r>
            <a:endParaRPr sz="1125" baseline="62962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46020" y="3612350"/>
            <a:ext cx="338455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145" dirty="0">
                <a:latin typeface="Times New Roman"/>
                <a:cs typeface="Times New Roman"/>
              </a:rPr>
              <a:t> </a:t>
            </a:r>
            <a:r>
              <a:rPr sz="3300" spc="-457" baseline="-32828" dirty="0">
                <a:latin typeface="Symbol"/>
                <a:cs typeface="Symbol"/>
              </a:rPr>
              <a:t></a:t>
            </a:r>
            <a:endParaRPr sz="3300" baseline="-32828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22324" y="3776941"/>
            <a:ext cx="96393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95985" algn="l"/>
              </a:tabLst>
            </a:pPr>
            <a:r>
              <a:rPr sz="2200" spc="-545" dirty="0">
                <a:latin typeface="Symbol"/>
                <a:cs typeface="Symbol"/>
              </a:rPr>
              <a:t>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-70" dirty="0">
                <a:latin typeface="Times New Roman"/>
                <a:cs typeface="Times New Roman"/>
              </a:rPr>
              <a:t>(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30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200" spc="-305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86460" y="3725485"/>
            <a:ext cx="4121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07236" y="3637093"/>
            <a:ext cx="74041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30" baseline="14403" dirty="0">
                <a:latin typeface="Times New Roman"/>
                <a:cs typeface="Times New Roman"/>
              </a:rPr>
              <a:t>Nu</a:t>
            </a:r>
            <a:r>
              <a:rPr sz="750" i="1" spc="20" dirty="0">
                <a:latin typeface="Times New Roman"/>
                <a:cs typeface="Times New Roman"/>
              </a:rPr>
              <a:t>x</a:t>
            </a:r>
            <a:r>
              <a:rPr sz="750" i="1" spc="-114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(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-85" dirty="0">
                <a:latin typeface="Times New Roman"/>
                <a:cs typeface="Times New Roman"/>
              </a:rPr>
              <a:t>For</a:t>
            </a:r>
            <a:r>
              <a:rPr sz="800" i="1" spc="-85" dirty="0">
                <a:latin typeface="Verdana"/>
                <a:cs typeface="Verdana"/>
              </a:rPr>
              <a:t></a:t>
            </a:r>
            <a:r>
              <a:rPr sz="800" i="1" spc="-175" dirty="0">
                <a:latin typeface="Verdana"/>
                <a:cs typeface="Verdana"/>
              </a:rPr>
              <a:t> </a:t>
            </a:r>
            <a:r>
              <a:rPr sz="750" spc="15" dirty="0">
                <a:latin typeface="Symbol"/>
                <a:cs typeface="Symbol"/>
              </a:rPr>
              <a:t></a:t>
            </a:r>
            <a:r>
              <a:rPr sz="750" spc="15" dirty="0">
                <a:latin typeface="Times New Roman"/>
                <a:cs typeface="Times New Roman"/>
              </a:rPr>
              <a:t>0)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70067" y="2777236"/>
            <a:ext cx="1736089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2095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Fig.(6.10) </a:t>
            </a:r>
            <a:r>
              <a:rPr sz="1000" b="1" i="1" spc="-5" dirty="0">
                <a:latin typeface="Times New Roman"/>
                <a:cs typeface="Times New Roman"/>
              </a:rPr>
              <a:t>Flow over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flat plate  </a:t>
            </a:r>
            <a:r>
              <a:rPr sz="1000" b="1" i="1" spc="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an </a:t>
            </a:r>
            <a:r>
              <a:rPr sz="1000" b="1" i="1" spc="-5" dirty="0">
                <a:latin typeface="Times New Roman"/>
                <a:cs typeface="Times New Roman"/>
              </a:rPr>
              <a:t>unheated starting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length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7031" y="4173728"/>
            <a:ext cx="6288405" cy="5831205"/>
          </a:xfrm>
          <a:custGeom>
            <a:avLst/>
            <a:gdLst/>
            <a:ahLst/>
            <a:cxnLst/>
            <a:rect l="l" t="t" r="r" b="b"/>
            <a:pathLst>
              <a:path w="6288405" h="5831205">
                <a:moveTo>
                  <a:pt x="0" y="5830824"/>
                </a:moveTo>
                <a:lnTo>
                  <a:pt x="6288024" y="5830824"/>
                </a:lnTo>
                <a:lnTo>
                  <a:pt x="6288024" y="0"/>
                </a:lnTo>
                <a:lnTo>
                  <a:pt x="0" y="0"/>
                </a:lnTo>
                <a:lnTo>
                  <a:pt x="0" y="58308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24331" y="4145788"/>
            <a:ext cx="632079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determination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mean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average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heated 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plate  requires </a:t>
            </a:r>
            <a:r>
              <a:rPr sz="1200" spc="-5" dirty="0">
                <a:latin typeface="Times New Roman"/>
                <a:cs typeface="Times New Roman"/>
              </a:rPr>
              <a:t>the integration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local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 </a:t>
            </a:r>
            <a:r>
              <a:rPr sz="1200" spc="-10" dirty="0">
                <a:latin typeface="Times New Roman"/>
                <a:cs typeface="Times New Roman"/>
              </a:rPr>
              <a:t>relations above,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cannot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done  </a:t>
            </a:r>
            <a:r>
              <a:rPr sz="1200" spc="-25" dirty="0">
                <a:latin typeface="Times New Roman"/>
                <a:cs typeface="Times New Roman"/>
              </a:rPr>
              <a:t>analytically. </a:t>
            </a:r>
            <a:r>
              <a:rPr sz="1200" spc="-5" dirty="0">
                <a:latin typeface="Times New Roman"/>
                <a:cs typeface="Times New Roman"/>
              </a:rPr>
              <a:t>Therefore, </a:t>
            </a:r>
            <a:r>
              <a:rPr sz="1200" spc="-10" dirty="0">
                <a:latin typeface="Times New Roman"/>
                <a:cs typeface="Times New Roman"/>
              </a:rPr>
              <a:t>integrations </a:t>
            </a:r>
            <a:r>
              <a:rPr sz="1200" spc="-15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done </a:t>
            </a:r>
            <a:r>
              <a:rPr sz="1200" spc="-30" dirty="0">
                <a:latin typeface="Times New Roman"/>
                <a:cs typeface="Times New Roman"/>
              </a:rPr>
              <a:t>numerically. </a:t>
            </a: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numerical </a:t>
            </a:r>
            <a:r>
              <a:rPr sz="1200" spc="-5" dirty="0">
                <a:latin typeface="Times New Roman"/>
                <a:cs typeface="Times New Roman"/>
              </a:rPr>
              <a:t>integration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4331" y="4673091"/>
            <a:ext cx="255333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average 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25" dirty="0">
                <a:latin typeface="Times New Roman"/>
                <a:cs typeface="Times New Roman"/>
              </a:rPr>
              <a:t>will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give;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ts val="1415"/>
              </a:lnSpc>
            </a:pP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35392" y="5303964"/>
            <a:ext cx="1028700" cy="0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128" y="0"/>
                </a:lnTo>
              </a:path>
            </a:pathLst>
          </a:custGeom>
          <a:ln w="71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285235" y="5164168"/>
            <a:ext cx="7562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85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-5" dirty="0">
                <a:latin typeface="Times New Roman"/>
                <a:cs typeface="Times New Roman"/>
              </a:rPr>
              <a:t>6.12</a:t>
            </a:r>
            <a:r>
              <a:rPr sz="1350" spc="-30" dirty="0">
                <a:latin typeface="Times New Roman"/>
                <a:cs typeface="Times New Roman"/>
              </a:rPr>
              <a:t>.</a:t>
            </a:r>
            <a:r>
              <a:rPr sz="1350" i="1" spc="40" dirty="0">
                <a:latin typeface="Times New Roman"/>
                <a:cs typeface="Times New Roman"/>
              </a:rPr>
              <a:t>a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275332" y="5206839"/>
            <a:ext cx="33020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52" baseline="14403" dirty="0">
                <a:latin typeface="Times New Roman"/>
                <a:cs typeface="Times New Roman"/>
              </a:rPr>
              <a:t>h</a:t>
            </a:r>
            <a:r>
              <a:rPr sz="750" i="1" spc="35" dirty="0">
                <a:latin typeface="Times New Roman"/>
                <a:cs typeface="Times New Roman"/>
              </a:rPr>
              <a:t>x</a:t>
            </a:r>
            <a:r>
              <a:rPr sz="750" spc="35" dirty="0">
                <a:latin typeface="Symbol"/>
                <a:cs typeface="Symbol"/>
              </a:rPr>
              <a:t></a:t>
            </a:r>
            <a:r>
              <a:rPr sz="750" i="1" spc="3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4963" y="5164168"/>
            <a:ext cx="37084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i="1" spc="-20" dirty="0">
                <a:latin typeface="Times New Roman"/>
                <a:cs typeface="Times New Roman"/>
              </a:rPr>
              <a:t>h</a:t>
            </a:r>
            <a:r>
              <a:rPr sz="1125" i="1" spc="-30" baseline="-25925" dirty="0">
                <a:latin typeface="Times New Roman"/>
                <a:cs typeface="Times New Roman"/>
              </a:rPr>
              <a:t>m</a:t>
            </a:r>
            <a:r>
              <a:rPr sz="1125" i="1" spc="-22" baseline="-259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08532" y="4944371"/>
            <a:ext cx="1108075" cy="5822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-5" dirty="0">
                <a:latin typeface="Times New Roman"/>
                <a:cs typeface="Times New Roman"/>
              </a:rPr>
              <a:t>2</a:t>
            </a:r>
            <a:r>
              <a:rPr sz="1350" spc="-180" dirty="0">
                <a:latin typeface="Times New Roman"/>
                <a:cs typeface="Times New Roman"/>
              </a:rPr>
              <a:t> </a:t>
            </a:r>
            <a:r>
              <a:rPr sz="2200" spc="-290" dirty="0">
                <a:latin typeface="Symbol"/>
                <a:cs typeface="Symbol"/>
              </a:rPr>
              <a:t></a:t>
            </a:r>
            <a:r>
              <a:rPr sz="1350" spc="-290" dirty="0">
                <a:latin typeface="Times New Roman"/>
                <a:cs typeface="Times New Roman"/>
              </a:rPr>
              <a:t>1</a:t>
            </a:r>
            <a:r>
              <a:rPr sz="1350" spc="-27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80" dirty="0">
                <a:latin typeface="Times New Roman"/>
                <a:cs typeface="Times New Roman"/>
              </a:rPr>
              <a:t> </a:t>
            </a:r>
            <a:r>
              <a:rPr sz="1350" spc="-370" dirty="0">
                <a:latin typeface="Times New Roman"/>
                <a:cs typeface="Times New Roman"/>
              </a:rPr>
              <a:t>(</a:t>
            </a:r>
            <a:r>
              <a:rPr sz="1350" i="1" spc="-370" dirty="0">
                <a:latin typeface="Verdana"/>
                <a:cs typeface="Verdana"/>
              </a:rPr>
              <a:t></a:t>
            </a:r>
            <a:r>
              <a:rPr sz="1350" i="1" spc="-30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50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L</a:t>
            </a:r>
            <a:r>
              <a:rPr sz="1350" spc="35" dirty="0">
                <a:latin typeface="Times New Roman"/>
                <a:cs typeface="Times New Roman"/>
              </a:rPr>
              <a:t>)</a:t>
            </a:r>
            <a:r>
              <a:rPr sz="1125" spc="52" baseline="44444" dirty="0">
                <a:latin typeface="Times New Roman"/>
                <a:cs typeface="Times New Roman"/>
              </a:rPr>
              <a:t>3</a:t>
            </a:r>
            <a:r>
              <a:rPr sz="1125" spc="-150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/</a:t>
            </a:r>
            <a:r>
              <a:rPr sz="1125" spc="-112" baseline="44444" dirty="0">
                <a:latin typeface="Times New Roman"/>
                <a:cs typeface="Times New Roman"/>
              </a:rPr>
              <a:t> </a:t>
            </a:r>
            <a:r>
              <a:rPr sz="1125" spc="22" baseline="44444" dirty="0">
                <a:latin typeface="Times New Roman"/>
                <a:cs typeface="Times New Roman"/>
              </a:rPr>
              <a:t>4</a:t>
            </a:r>
            <a:r>
              <a:rPr sz="1125" spc="-15" baseline="44444" dirty="0">
                <a:latin typeface="Times New Roman"/>
                <a:cs typeface="Times New Roman"/>
              </a:rPr>
              <a:t> </a:t>
            </a:r>
            <a:r>
              <a:rPr sz="2200" spc="-29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  <a:p>
            <a:pPr marR="36195" algn="ctr">
              <a:lnSpc>
                <a:spcPct val="100000"/>
              </a:lnSpc>
              <a:spcBef>
                <a:spcPts val="80"/>
              </a:spcBef>
            </a:pP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18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70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5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52932" y="5520435"/>
            <a:ext cx="71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Turbulent: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32153" y="5978144"/>
            <a:ext cx="1052830" cy="0"/>
          </a:xfrm>
          <a:custGeom>
            <a:avLst/>
            <a:gdLst/>
            <a:ahLst/>
            <a:cxnLst/>
            <a:rect l="l" t="t" r="r" b="b"/>
            <a:pathLst>
              <a:path w="1052830">
                <a:moveTo>
                  <a:pt x="0" y="0"/>
                </a:moveTo>
                <a:lnTo>
                  <a:pt x="1052703" y="0"/>
                </a:lnTo>
              </a:path>
            </a:pathLst>
          </a:custGeom>
          <a:ln w="71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297428" y="5837427"/>
            <a:ext cx="741045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5" dirty="0">
                <a:latin typeface="MT Extra"/>
                <a:cs typeface="MT Extra"/>
              </a:rPr>
              <a:t></a:t>
            </a:r>
            <a:r>
              <a:rPr sz="1350" spc="-5" dirty="0">
                <a:latin typeface="Times New Roman"/>
                <a:cs typeface="Times New Roman"/>
              </a:rPr>
              <a:t>(6.12.</a:t>
            </a:r>
            <a:r>
              <a:rPr sz="1350" i="1" spc="-5" dirty="0">
                <a:latin typeface="Times New Roman"/>
                <a:cs typeface="Times New Roman"/>
              </a:rPr>
              <a:t>b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296667" y="5880100"/>
            <a:ext cx="33020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52" baseline="14403" dirty="0">
                <a:latin typeface="Times New Roman"/>
                <a:cs typeface="Times New Roman"/>
              </a:rPr>
              <a:t>h</a:t>
            </a:r>
            <a:r>
              <a:rPr sz="750" i="1" spc="35" dirty="0">
                <a:latin typeface="Times New Roman"/>
                <a:cs typeface="Times New Roman"/>
              </a:rPr>
              <a:t>x</a:t>
            </a:r>
            <a:r>
              <a:rPr sz="750" spc="35" dirty="0">
                <a:latin typeface="Symbol"/>
                <a:cs typeface="Symbol"/>
              </a:rPr>
              <a:t></a:t>
            </a:r>
            <a:r>
              <a:rPr sz="750" i="1" spc="3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51916" y="5837427"/>
            <a:ext cx="371475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125" i="1" spc="-7" baseline="-25925" dirty="0">
                <a:latin typeface="Times New Roman"/>
                <a:cs typeface="Times New Roman"/>
              </a:rPr>
              <a:t>m</a:t>
            </a:r>
            <a:r>
              <a:rPr sz="1125" i="1" spc="187" baseline="-259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99388" y="5617400"/>
            <a:ext cx="1141095" cy="582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350" spc="-5" dirty="0">
                <a:latin typeface="Times New Roman"/>
                <a:cs typeface="Times New Roman"/>
              </a:rPr>
              <a:t>5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2200" spc="-290" dirty="0">
                <a:latin typeface="Symbol"/>
                <a:cs typeface="Symbol"/>
              </a:rPr>
              <a:t></a:t>
            </a:r>
            <a:r>
              <a:rPr sz="1350" spc="-290" dirty="0">
                <a:latin typeface="Times New Roman"/>
                <a:cs typeface="Times New Roman"/>
              </a:rPr>
              <a:t>1</a:t>
            </a:r>
            <a:r>
              <a:rPr sz="1350" spc="-27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05" dirty="0">
                <a:latin typeface="Times New Roman"/>
                <a:cs typeface="Times New Roman"/>
              </a:rPr>
              <a:t> </a:t>
            </a:r>
            <a:r>
              <a:rPr sz="1350" spc="-390" dirty="0">
                <a:latin typeface="Times New Roman"/>
                <a:cs typeface="Times New Roman"/>
              </a:rPr>
              <a:t>(</a:t>
            </a:r>
            <a:r>
              <a:rPr sz="1400" i="1" spc="-390" dirty="0">
                <a:latin typeface="Verdana"/>
                <a:cs typeface="Verdana"/>
              </a:rPr>
              <a:t></a:t>
            </a:r>
            <a:r>
              <a:rPr sz="1400" i="1" spc="-31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50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L</a:t>
            </a:r>
            <a:r>
              <a:rPr sz="1350" spc="25" dirty="0">
                <a:latin typeface="Times New Roman"/>
                <a:cs typeface="Times New Roman"/>
              </a:rPr>
              <a:t>)</a:t>
            </a:r>
            <a:r>
              <a:rPr sz="1125" spc="37" baseline="44444" dirty="0">
                <a:latin typeface="Times New Roman"/>
                <a:cs typeface="Times New Roman"/>
              </a:rPr>
              <a:t>9</a:t>
            </a:r>
            <a:r>
              <a:rPr sz="1125" spc="-157" baseline="44444" dirty="0">
                <a:latin typeface="Times New Roman"/>
                <a:cs typeface="Times New Roman"/>
              </a:rPr>
              <a:t> </a:t>
            </a:r>
            <a:r>
              <a:rPr sz="1125" spc="44" baseline="44444" dirty="0">
                <a:latin typeface="Times New Roman"/>
                <a:cs typeface="Times New Roman"/>
              </a:rPr>
              <a:t>/10</a:t>
            </a:r>
            <a:r>
              <a:rPr sz="1125" spc="-15" baseline="44444" dirty="0">
                <a:latin typeface="Times New Roman"/>
                <a:cs typeface="Times New Roman"/>
              </a:rPr>
              <a:t> </a:t>
            </a:r>
            <a:r>
              <a:rPr sz="2200" spc="-295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  <a:p>
            <a:pPr marR="9525" algn="ctr">
              <a:lnSpc>
                <a:spcPct val="100000"/>
              </a:lnSpc>
              <a:spcBef>
                <a:spcPts val="30"/>
              </a:spcBef>
            </a:pPr>
            <a:r>
              <a:rPr sz="1350" spc="-5" dirty="0">
                <a:latin typeface="Times New Roman"/>
                <a:cs typeface="Times New Roman"/>
              </a:rPr>
              <a:t>4</a:t>
            </a:r>
            <a:r>
              <a:rPr sz="1350" spc="-175" dirty="0">
                <a:latin typeface="Times New Roman"/>
                <a:cs typeface="Times New Roman"/>
              </a:rPr>
              <a:t> </a:t>
            </a:r>
            <a:r>
              <a:rPr sz="1350" spc="-65" dirty="0">
                <a:latin typeface="Times New Roman"/>
                <a:cs typeface="Times New Roman"/>
              </a:rPr>
              <a:t>(1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400" i="1" spc="-740" dirty="0">
                <a:latin typeface="Verdana"/>
                <a:cs typeface="Verdana"/>
              </a:rPr>
              <a:t></a:t>
            </a:r>
            <a:r>
              <a:rPr sz="1400" i="1" spc="-114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L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24331" y="6206235"/>
            <a:ext cx="6322060" cy="14401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6350" algn="just">
              <a:lnSpc>
                <a:spcPct val="96100"/>
              </a:lnSpc>
              <a:spcBef>
                <a:spcPts val="15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first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-20" dirty="0">
                <a:latin typeface="Times New Roman"/>
                <a:cs typeface="Times New Roman"/>
              </a:rPr>
              <a:t>gives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entire </a:t>
            </a:r>
            <a:r>
              <a:rPr sz="1200" spc="-5" dirty="0">
                <a:latin typeface="Times New Roman"/>
                <a:cs typeface="Times New Roman"/>
              </a:rPr>
              <a:t>heated 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plate 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laminar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spc="-10" dirty="0">
                <a:latin typeface="Times New Roman"/>
                <a:cs typeface="Times New Roman"/>
              </a:rPr>
              <a:t>entire </a:t>
            </a:r>
            <a:r>
              <a:rPr sz="1200" spc="-15" dirty="0">
                <a:latin typeface="Times New Roman"/>
                <a:cs typeface="Times New Roman"/>
              </a:rPr>
              <a:t>plate,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second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-20" dirty="0">
                <a:latin typeface="Times New Roman"/>
                <a:cs typeface="Times New Roman"/>
              </a:rPr>
              <a:t>gives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convection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turbulent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spc="-10" dirty="0">
                <a:latin typeface="Times New Roman"/>
                <a:cs typeface="Times New Roman"/>
              </a:rPr>
              <a:t>entire plate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laminar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-25" dirty="0">
                <a:latin typeface="Times New Roman"/>
                <a:cs typeface="Times New Roman"/>
              </a:rPr>
              <a:t>is small  </a:t>
            </a:r>
            <a:r>
              <a:rPr sz="1200" spc="-15" dirty="0">
                <a:latin typeface="Times New Roman"/>
                <a:cs typeface="Times New Roman"/>
              </a:rPr>
              <a:t>relative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turbulent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region.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55"/>
              </a:lnSpc>
            </a:pPr>
            <a:r>
              <a:rPr sz="1200" b="1" i="1" spc="-5" dirty="0">
                <a:latin typeface="Times New Roman"/>
                <a:cs typeface="Times New Roman"/>
              </a:rPr>
              <a:t>3- Uniform Heat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Flux:</a:t>
            </a:r>
            <a:endParaRPr sz="1200">
              <a:latin typeface="Times New Roman"/>
              <a:cs typeface="Times New Roman"/>
            </a:endParaRPr>
          </a:p>
          <a:p>
            <a:pPr marL="241300" marR="5080">
              <a:lnSpc>
                <a:spcPts val="1370"/>
              </a:lnSpc>
              <a:spcBef>
                <a:spcPts val="70"/>
              </a:spcBef>
            </a:pP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i="1" dirty="0">
                <a:latin typeface="Times New Roman"/>
                <a:cs typeface="Times New Roman"/>
              </a:rPr>
              <a:t>uniform </a:t>
            </a:r>
            <a:r>
              <a:rPr sz="1200" i="1" spc="-5" dirty="0">
                <a:latin typeface="Times New Roman"/>
                <a:cs typeface="Times New Roman"/>
              </a:rPr>
              <a:t>heat </a:t>
            </a:r>
            <a:r>
              <a:rPr sz="1200" i="1" spc="5" dirty="0">
                <a:latin typeface="Times New Roman"/>
                <a:cs typeface="Times New Roman"/>
              </a:rPr>
              <a:t>flux </a:t>
            </a:r>
            <a:r>
              <a:rPr sz="1200" spc="-10" dirty="0">
                <a:latin typeface="Times New Roman"/>
                <a:cs typeface="Times New Roman"/>
              </a:rPr>
              <a:t>instead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temperature, the </a:t>
            </a:r>
            <a:r>
              <a:rPr sz="1200" spc="-10" dirty="0">
                <a:latin typeface="Times New Roman"/>
                <a:cs typeface="Times New Roman"/>
              </a:rPr>
              <a:t>local  </a:t>
            </a:r>
            <a:r>
              <a:rPr sz="1200" spc="-15" dirty="0">
                <a:latin typeface="Times New Roman"/>
                <a:cs typeface="Times New Roman"/>
              </a:rPr>
              <a:t>Nusselt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given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by;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ts val="1380"/>
              </a:lnSpc>
            </a:pP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310639" y="7864284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5">
                <a:moveTo>
                  <a:pt x="0" y="0"/>
                </a:moveTo>
                <a:lnTo>
                  <a:pt x="265556" y="0"/>
                </a:lnTo>
              </a:path>
            </a:pathLst>
          </a:custGeom>
          <a:ln w="69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2343404" y="7718830"/>
            <a:ext cx="49022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35280" algn="l"/>
              </a:tabLst>
            </a:pPr>
            <a:r>
              <a:rPr sz="750" dirty="0">
                <a:latin typeface="Times New Roman"/>
                <a:cs typeface="Times New Roman"/>
              </a:rPr>
              <a:t>0.5	</a:t>
            </a:r>
            <a:r>
              <a:rPr sz="750" spc="20" dirty="0">
                <a:latin typeface="Times New Roman"/>
                <a:cs typeface="Times New Roman"/>
              </a:rPr>
              <a:t>1/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389380" y="7857858"/>
            <a:ext cx="10160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10132" y="7614018"/>
            <a:ext cx="27241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350" i="1" spc="25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346451" y="7837702"/>
            <a:ext cx="6985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392427" y="7727974"/>
            <a:ext cx="6985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87627" y="7837702"/>
            <a:ext cx="6985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644900" y="7723746"/>
            <a:ext cx="71374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30" dirty="0">
                <a:latin typeface="MT Extra"/>
                <a:cs typeface="MT Extra"/>
              </a:rPr>
              <a:t></a:t>
            </a:r>
            <a:r>
              <a:rPr sz="1350" spc="-30" dirty="0">
                <a:latin typeface="Times New Roman"/>
                <a:cs typeface="Times New Roman"/>
              </a:rPr>
              <a:t>(6.13.</a:t>
            </a:r>
            <a:r>
              <a:rPr sz="1350" i="1" spc="-30" dirty="0">
                <a:latin typeface="Times New Roman"/>
                <a:cs typeface="Times New Roman"/>
              </a:rPr>
              <a:t>a</a:t>
            </a:r>
            <a:r>
              <a:rPr sz="1350" spc="-3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605788" y="7723746"/>
            <a:ext cx="108839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0750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120" dirty="0">
                <a:latin typeface="Times New Roman"/>
                <a:cs typeface="Times New Roman"/>
              </a:rPr>
              <a:t> </a:t>
            </a:r>
            <a:r>
              <a:rPr sz="1350" spc="-35" dirty="0">
                <a:latin typeface="Times New Roman"/>
                <a:cs typeface="Times New Roman"/>
              </a:rPr>
              <a:t>0</a:t>
            </a:r>
            <a:r>
              <a:rPr sz="1350" spc="-10" dirty="0">
                <a:latin typeface="Times New Roman"/>
                <a:cs typeface="Times New Roman"/>
              </a:rPr>
              <a:t>.4</a:t>
            </a:r>
            <a:r>
              <a:rPr sz="1350" spc="-30" dirty="0">
                <a:latin typeface="Times New Roman"/>
                <a:cs typeface="Times New Roman"/>
              </a:rPr>
              <a:t>5</a:t>
            </a:r>
            <a:r>
              <a:rPr sz="1350" spc="-5" dirty="0">
                <a:latin typeface="Times New Roman"/>
                <a:cs typeface="Times New Roman"/>
              </a:rPr>
              <a:t>3</a:t>
            </a:r>
            <a:r>
              <a:rPr sz="1350" spc="15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R</a:t>
            </a:r>
            <a:r>
              <a:rPr sz="1350" spc="-5" dirty="0">
                <a:latin typeface="Times New Roman"/>
                <a:cs typeface="Times New Roman"/>
              </a:rPr>
              <a:t>e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0" dirty="0">
                <a:latin typeface="Times New Roman"/>
                <a:cs typeface="Times New Roman"/>
              </a:rPr>
              <a:t>P</a:t>
            </a:r>
            <a:r>
              <a:rPr sz="1350" spc="-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86460" y="7723746"/>
            <a:ext cx="40322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10" dirty="0">
                <a:latin typeface="Times New Roman"/>
                <a:cs typeface="Times New Roman"/>
              </a:rPr>
              <a:t>Nu</a:t>
            </a:r>
            <a:r>
              <a:rPr sz="1350" i="1" spc="24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52932" y="8053323"/>
            <a:ext cx="71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Turbulent: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344549" y="8478456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4032" y="0"/>
                </a:lnTo>
              </a:path>
            </a:pathLst>
          </a:custGeom>
          <a:ln w="6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2776220" y="8332166"/>
            <a:ext cx="16700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Times New Roman"/>
                <a:cs typeface="Times New Roman"/>
              </a:rPr>
              <a:t>1/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453132" y="8332166"/>
            <a:ext cx="14541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5" dirty="0">
                <a:latin typeface="Times New Roman"/>
                <a:cs typeface="Times New Roman"/>
              </a:rPr>
              <a:t>0</a:t>
            </a:r>
            <a:r>
              <a:rPr sz="750" spc="-25" dirty="0">
                <a:latin typeface="Times New Roman"/>
                <a:cs typeface="Times New Roman"/>
              </a:rPr>
              <a:t>.</a:t>
            </a:r>
            <a:r>
              <a:rPr sz="750" spc="15" dirty="0">
                <a:latin typeface="Times New Roman"/>
                <a:cs typeface="Times New Roman"/>
              </a:rPr>
              <a:t>8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22908" y="8471685"/>
            <a:ext cx="10096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343660" y="8227845"/>
            <a:ext cx="27178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h</a:t>
            </a:r>
            <a:r>
              <a:rPr sz="1300" i="1" spc="26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459227" y="8451039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425955" y="8341311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24203" y="8451039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626611" y="8337574"/>
            <a:ext cx="70104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-10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-15" dirty="0">
                <a:latin typeface="Times New Roman"/>
                <a:cs typeface="Times New Roman"/>
              </a:rPr>
              <a:t>6.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-55" dirty="0">
                <a:latin typeface="Times New Roman"/>
                <a:cs typeface="Times New Roman"/>
              </a:rPr>
              <a:t>3</a:t>
            </a:r>
            <a:r>
              <a:rPr sz="1300" spc="-90" dirty="0">
                <a:latin typeface="Times New Roman"/>
                <a:cs typeface="Times New Roman"/>
              </a:rPr>
              <a:t>.</a:t>
            </a:r>
            <a:r>
              <a:rPr sz="1300" i="1" spc="15" dirty="0">
                <a:latin typeface="Times New Roman"/>
                <a:cs typeface="Times New Roman"/>
              </a:rPr>
              <a:t>b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636267" y="8337574"/>
            <a:ext cx="116713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000125" algn="l"/>
              </a:tabLst>
            </a:pP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-80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0</a:t>
            </a:r>
            <a:r>
              <a:rPr sz="1300" spc="15" dirty="0">
                <a:latin typeface="Times New Roman"/>
                <a:cs typeface="Times New Roman"/>
              </a:rPr>
              <a:t>.0308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Times New Roman"/>
                <a:cs typeface="Times New Roman"/>
              </a:rPr>
              <a:t>R</a:t>
            </a:r>
            <a:r>
              <a:rPr sz="1300" spc="15" dirty="0">
                <a:latin typeface="Times New Roman"/>
                <a:cs typeface="Times New Roman"/>
              </a:rPr>
              <a:t>e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40" dirty="0">
                <a:latin typeface="Times New Roman"/>
                <a:cs typeface="Times New Roman"/>
              </a:rPr>
              <a:t>P</a:t>
            </a:r>
            <a:r>
              <a:rPr sz="1300" spc="10" dirty="0">
                <a:latin typeface="Times New Roman"/>
                <a:cs typeface="Times New Roman"/>
              </a:rPr>
              <a:t>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3036" y="8337574"/>
            <a:ext cx="39941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Nu</a:t>
            </a:r>
            <a:r>
              <a:rPr sz="1300" i="1" spc="24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24331" y="8662923"/>
            <a:ext cx="6316345" cy="5619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Correction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effect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unheated </a:t>
            </a:r>
            <a:r>
              <a:rPr sz="1200" spc="-5" dirty="0">
                <a:latin typeface="Times New Roman"/>
                <a:cs typeface="Times New Roman"/>
              </a:rPr>
              <a:t>starting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15" dirty="0">
                <a:latin typeface="Times New Roman"/>
                <a:cs typeface="Times New Roman"/>
              </a:rPr>
              <a:t>be made by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dirty="0">
                <a:latin typeface="Times New Roman"/>
                <a:cs typeface="Times New Roman"/>
              </a:rPr>
              <a:t>Eqs.[(6.13.a) </a:t>
            </a:r>
            <a:r>
              <a:rPr sz="1200" spc="-5" dirty="0">
                <a:latin typeface="Times New Roman"/>
                <a:cs typeface="Times New Roman"/>
              </a:rPr>
              <a:t>&amp;  </a:t>
            </a:r>
            <a:r>
              <a:rPr sz="1200" dirty="0">
                <a:latin typeface="Times New Roman"/>
                <a:cs typeface="Times New Roman"/>
              </a:rPr>
              <a:t>(6.13.b)]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Eqs.[(6.11.a) </a:t>
            </a:r>
            <a:r>
              <a:rPr sz="1200" spc="-5" dirty="0">
                <a:latin typeface="Times New Roman"/>
                <a:cs typeface="Times New Roman"/>
              </a:rPr>
              <a:t>&amp; </a:t>
            </a:r>
            <a:r>
              <a:rPr sz="1200" dirty="0">
                <a:latin typeface="Times New Roman"/>
                <a:cs typeface="Times New Roman"/>
              </a:rPr>
              <a:t>(6.11.b)]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ts val="1355"/>
              </a:lnSpc>
            </a:pPr>
            <a:r>
              <a:rPr sz="1200" b="1" i="1" dirty="0">
                <a:latin typeface="Times New Roman"/>
                <a:cs typeface="Times New Roman"/>
              </a:rPr>
              <a:t>Laminar: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328737" y="9470580"/>
            <a:ext cx="1057275" cy="0"/>
          </a:xfrm>
          <a:custGeom>
            <a:avLst/>
            <a:gdLst/>
            <a:ahLst/>
            <a:cxnLst/>
            <a:rect l="l" t="t" r="r" b="b"/>
            <a:pathLst>
              <a:path w="1057275">
                <a:moveTo>
                  <a:pt x="0" y="0"/>
                </a:moveTo>
                <a:lnTo>
                  <a:pt x="1057275" y="0"/>
                </a:lnTo>
              </a:path>
            </a:pathLst>
          </a:custGeom>
          <a:ln w="69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72130" y="9470580"/>
            <a:ext cx="1141095" cy="0"/>
          </a:xfrm>
          <a:custGeom>
            <a:avLst/>
            <a:gdLst/>
            <a:ahLst/>
            <a:cxnLst/>
            <a:rect l="l" t="t" r="r" b="b"/>
            <a:pathLst>
              <a:path w="1141095">
                <a:moveTo>
                  <a:pt x="0" y="0"/>
                </a:moveTo>
                <a:lnTo>
                  <a:pt x="1141095" y="0"/>
                </a:lnTo>
              </a:path>
            </a:pathLst>
          </a:custGeom>
          <a:ln w="69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2543555" y="9221029"/>
            <a:ext cx="11868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50" spc="-15" dirty="0">
                <a:latin typeface="Times New Roman"/>
                <a:cs typeface="Times New Roman"/>
              </a:rPr>
              <a:t>0.453 </a:t>
            </a:r>
            <a:r>
              <a:rPr sz="1350" spc="5" dirty="0">
                <a:latin typeface="Times New Roman"/>
                <a:cs typeface="Times New Roman"/>
              </a:rPr>
              <a:t>Re</a:t>
            </a:r>
            <a:r>
              <a:rPr sz="1125" spc="7" baseline="44444" dirty="0">
                <a:latin typeface="Times New Roman"/>
                <a:cs typeface="Times New Roman"/>
              </a:rPr>
              <a:t>0.5</a:t>
            </a:r>
            <a:r>
              <a:rPr sz="1125" spc="-89" baseline="44444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Times New Roman"/>
                <a:cs typeface="Times New Roman"/>
              </a:rPr>
              <a:t>Pr</a:t>
            </a:r>
            <a:r>
              <a:rPr sz="1125" spc="22" baseline="44444" dirty="0">
                <a:latin typeface="Times New Roman"/>
                <a:cs typeface="Times New Roman"/>
              </a:rPr>
              <a:t>1/ 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114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3183635" y="9334686"/>
            <a:ext cx="504190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  <a:p>
            <a:pPr marL="104775">
              <a:lnSpc>
                <a:spcPct val="100000"/>
              </a:lnSpc>
              <a:spcBef>
                <a:spcPts val="60"/>
              </a:spcBef>
            </a:pPr>
            <a:r>
              <a:rPr sz="1125" spc="60" baseline="-18518" dirty="0">
                <a:latin typeface="Times New Roman"/>
                <a:cs typeface="Times New Roman"/>
              </a:rPr>
              <a:t>3/ </a:t>
            </a:r>
            <a:r>
              <a:rPr sz="1125" spc="22" baseline="-18518" dirty="0">
                <a:latin typeface="Times New Roman"/>
                <a:cs typeface="Times New Roman"/>
              </a:rPr>
              <a:t>4 </a:t>
            </a:r>
            <a:r>
              <a:rPr sz="750" spc="30" dirty="0">
                <a:latin typeface="Times New Roman"/>
                <a:cs typeface="Times New Roman"/>
              </a:rPr>
              <a:t>1/</a:t>
            </a:r>
            <a:r>
              <a:rPr sz="750" spc="-15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90675" y="9444414"/>
            <a:ext cx="698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370323" y="9330757"/>
            <a:ext cx="7283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5" dirty="0">
                <a:latin typeface="MT Extra"/>
                <a:cs typeface="MT Extra"/>
              </a:rPr>
              <a:t></a:t>
            </a:r>
            <a:r>
              <a:rPr sz="1350" spc="-15" dirty="0">
                <a:latin typeface="Times New Roman"/>
                <a:cs typeface="Times New Roman"/>
              </a:rPr>
              <a:t>(6.14.</a:t>
            </a:r>
            <a:r>
              <a:rPr sz="1350" i="1" spc="-15" dirty="0">
                <a:latin typeface="Times New Roman"/>
                <a:cs typeface="Times New Roman"/>
              </a:rPr>
              <a:t>a</a:t>
            </a:r>
            <a:r>
              <a:rPr sz="1350" spc="-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608579" y="9382214"/>
            <a:ext cx="91821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50265" algn="l"/>
              </a:tabLst>
            </a:pPr>
            <a:r>
              <a:rPr sz="2200" spc="-570" dirty="0">
                <a:latin typeface="Symbol"/>
                <a:cs typeface="Symbol"/>
              </a:rPr>
              <a:t>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spc="-70" dirty="0">
                <a:latin typeface="Times New Roman"/>
                <a:cs typeface="Times New Roman"/>
              </a:rPr>
              <a:t>(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30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200" spc="-31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964435" y="9385621"/>
            <a:ext cx="6026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125" spc="60" baseline="-18518" dirty="0">
                <a:latin typeface="Times New Roman"/>
                <a:cs typeface="Times New Roman"/>
              </a:rPr>
              <a:t>3/ </a:t>
            </a:r>
            <a:r>
              <a:rPr sz="1125" spc="22" baseline="-18518" dirty="0">
                <a:latin typeface="Times New Roman"/>
                <a:cs typeface="Times New Roman"/>
              </a:rPr>
              <a:t>4 </a:t>
            </a:r>
            <a:r>
              <a:rPr sz="750" spc="20" dirty="0">
                <a:latin typeface="Times New Roman"/>
                <a:cs typeface="Times New Roman"/>
              </a:rPr>
              <a:t>1/ </a:t>
            </a:r>
            <a:r>
              <a:rPr sz="750" spc="15" dirty="0">
                <a:latin typeface="Times New Roman"/>
                <a:cs typeface="Times New Roman"/>
              </a:rPr>
              <a:t>3 </a:t>
            </a:r>
            <a:r>
              <a:rPr sz="2025" spc="-7" baseline="18518" dirty="0">
                <a:latin typeface="Symbol"/>
                <a:cs typeface="Symbol"/>
              </a:rPr>
              <a:t></a:t>
            </a:r>
            <a:endParaRPr sz="2025" baseline="18518">
              <a:latin typeface="Symbol"/>
              <a:cs typeface="Symbo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322324" y="9382214"/>
            <a:ext cx="91821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50265" algn="l"/>
              </a:tabLst>
            </a:pPr>
            <a:r>
              <a:rPr sz="2200" spc="-570" dirty="0">
                <a:latin typeface="Symbol"/>
                <a:cs typeface="Symbol"/>
              </a:rPr>
              <a:t>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14" dirty="0">
                <a:latin typeface="Times New Roman"/>
                <a:cs typeface="Times New Roman"/>
              </a:rPr>
              <a:t> </a:t>
            </a:r>
            <a:r>
              <a:rPr sz="1350" spc="-70" dirty="0">
                <a:latin typeface="Times New Roman"/>
                <a:cs typeface="Times New Roman"/>
              </a:rPr>
              <a:t>(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0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200" spc="-310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886460" y="9330757"/>
            <a:ext cx="4121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485900" y="9242365"/>
            <a:ext cx="73723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15" baseline="14403" dirty="0">
                <a:latin typeface="Times New Roman"/>
                <a:cs typeface="Times New Roman"/>
              </a:rPr>
              <a:t>Nu</a:t>
            </a:r>
            <a:r>
              <a:rPr sz="750" i="1" spc="10" dirty="0">
                <a:latin typeface="Times New Roman"/>
                <a:cs typeface="Times New Roman"/>
              </a:rPr>
              <a:t>x</a:t>
            </a:r>
            <a:r>
              <a:rPr sz="750" i="1" spc="-114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(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-85" dirty="0">
                <a:latin typeface="Times New Roman"/>
                <a:cs typeface="Times New Roman"/>
              </a:rPr>
              <a:t>For</a:t>
            </a:r>
            <a:r>
              <a:rPr sz="800" i="1" spc="-85" dirty="0">
                <a:latin typeface="Verdana"/>
                <a:cs typeface="Verdana"/>
              </a:rPr>
              <a:t></a:t>
            </a:r>
            <a:r>
              <a:rPr sz="800" i="1" spc="-200" dirty="0">
                <a:latin typeface="Verdana"/>
                <a:cs typeface="Verdana"/>
              </a:rPr>
              <a:t> </a:t>
            </a:r>
            <a:r>
              <a:rPr sz="750" spc="25" dirty="0">
                <a:latin typeface="Symbol"/>
                <a:cs typeface="Symbol"/>
              </a:rPr>
              <a:t></a:t>
            </a:r>
            <a:r>
              <a:rPr sz="750" spc="25" dirty="0">
                <a:latin typeface="Times New Roman"/>
                <a:cs typeface="Times New Roman"/>
              </a:rPr>
              <a:t>0)</a:t>
            </a:r>
            <a:endParaRPr sz="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1159" y="3603752"/>
            <a:ext cx="1682495" cy="1124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598667" y="4752340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04800" marR="5080" indent="-29273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Fig.(6.11)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0080" y="9560559"/>
            <a:ext cx="4840605" cy="0"/>
          </a:xfrm>
          <a:custGeom>
            <a:avLst/>
            <a:gdLst/>
            <a:ahLst/>
            <a:cxnLst/>
            <a:rect l="l" t="t" r="r" b="b"/>
            <a:pathLst>
              <a:path w="4840605">
                <a:moveTo>
                  <a:pt x="0" y="0"/>
                </a:moveTo>
                <a:lnTo>
                  <a:pt x="484022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7700" y="3094989"/>
            <a:ext cx="0" cy="6457950"/>
          </a:xfrm>
          <a:custGeom>
            <a:avLst/>
            <a:gdLst/>
            <a:ahLst/>
            <a:cxnLst/>
            <a:rect l="l" t="t" r="r" b="b"/>
            <a:pathLst>
              <a:path h="6457950">
                <a:moveTo>
                  <a:pt x="0" y="0"/>
                </a:moveTo>
                <a:lnTo>
                  <a:pt x="0" y="64579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0080" y="3087370"/>
            <a:ext cx="4840605" cy="0"/>
          </a:xfrm>
          <a:custGeom>
            <a:avLst/>
            <a:gdLst/>
            <a:ahLst/>
            <a:cxnLst/>
            <a:rect l="l" t="t" r="r" b="b"/>
            <a:pathLst>
              <a:path w="4840605">
                <a:moveTo>
                  <a:pt x="0" y="0"/>
                </a:moveTo>
                <a:lnTo>
                  <a:pt x="484022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72684" y="3094735"/>
            <a:ext cx="0" cy="6459220"/>
          </a:xfrm>
          <a:custGeom>
            <a:avLst/>
            <a:gdLst/>
            <a:ahLst/>
            <a:cxnLst/>
            <a:rect l="l" t="t" r="r" b="b"/>
            <a:pathLst>
              <a:path h="6459220">
                <a:moveTo>
                  <a:pt x="0" y="0"/>
                </a:moveTo>
                <a:lnTo>
                  <a:pt x="0" y="645871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0559" y="9530080"/>
            <a:ext cx="4779645" cy="0"/>
          </a:xfrm>
          <a:custGeom>
            <a:avLst/>
            <a:gdLst/>
            <a:ahLst/>
            <a:cxnLst/>
            <a:rect l="l" t="t" r="r" b="b"/>
            <a:pathLst>
              <a:path w="4779645">
                <a:moveTo>
                  <a:pt x="0" y="0"/>
                </a:moveTo>
                <a:lnTo>
                  <a:pt x="477926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8180" y="3125470"/>
            <a:ext cx="0" cy="6396990"/>
          </a:xfrm>
          <a:custGeom>
            <a:avLst/>
            <a:gdLst/>
            <a:ahLst/>
            <a:cxnLst/>
            <a:rect l="l" t="t" r="r" b="b"/>
            <a:pathLst>
              <a:path h="6396990">
                <a:moveTo>
                  <a:pt x="0" y="0"/>
                </a:moveTo>
                <a:lnTo>
                  <a:pt x="0" y="639699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0559" y="3117850"/>
            <a:ext cx="4779645" cy="0"/>
          </a:xfrm>
          <a:custGeom>
            <a:avLst/>
            <a:gdLst/>
            <a:ahLst/>
            <a:cxnLst/>
            <a:rect l="l" t="t" r="r" b="b"/>
            <a:pathLst>
              <a:path w="4779645">
                <a:moveTo>
                  <a:pt x="0" y="0"/>
                </a:moveTo>
                <a:lnTo>
                  <a:pt x="477926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42203" y="3125216"/>
            <a:ext cx="0" cy="6398260"/>
          </a:xfrm>
          <a:custGeom>
            <a:avLst/>
            <a:gdLst/>
            <a:ahLst/>
            <a:cxnLst/>
            <a:rect l="l" t="t" r="r" b="b"/>
            <a:pathLst>
              <a:path h="6398259">
                <a:moveTo>
                  <a:pt x="0" y="0"/>
                </a:moveTo>
                <a:lnTo>
                  <a:pt x="0" y="639775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2751" y="3131311"/>
            <a:ext cx="4754880" cy="3544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1519" y="3786632"/>
            <a:ext cx="1069975" cy="155575"/>
          </a:xfrm>
          <a:custGeom>
            <a:avLst/>
            <a:gdLst/>
            <a:ahLst/>
            <a:cxnLst/>
            <a:rect l="l" t="t" r="r" b="b"/>
            <a:pathLst>
              <a:path w="1069975" h="155575">
                <a:moveTo>
                  <a:pt x="0" y="155448"/>
                </a:moveTo>
                <a:lnTo>
                  <a:pt x="1069848" y="155448"/>
                </a:lnTo>
                <a:lnTo>
                  <a:pt x="1069848" y="0"/>
                </a:lnTo>
                <a:lnTo>
                  <a:pt x="0" y="0"/>
                </a:lnTo>
                <a:lnTo>
                  <a:pt x="0" y="1554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48967" y="6511543"/>
            <a:ext cx="2307590" cy="15557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5"/>
              </a:lnSpc>
            </a:pPr>
            <a:r>
              <a:rPr sz="1200" b="1" dirty="0">
                <a:latin typeface="Arial Narrow"/>
                <a:cs typeface="Arial Narrow"/>
              </a:rPr>
              <a:t>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2751" y="6663943"/>
            <a:ext cx="4754880" cy="2849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71600" y="3219704"/>
            <a:ext cx="326390" cy="16510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6.1-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41191" y="3609847"/>
            <a:ext cx="741045" cy="1892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5"/>
              </a:lnSpc>
            </a:pPr>
            <a:r>
              <a:rPr sz="1000" b="1" dirty="0">
                <a:latin typeface="Arial Narrow"/>
                <a:cs typeface="Arial Narrow"/>
              </a:rPr>
              <a:t>,</a:t>
            </a:r>
            <a:r>
              <a:rPr sz="1000" b="1" spc="10" dirty="0">
                <a:latin typeface="Arial Narrow"/>
                <a:cs typeface="Arial Narrow"/>
              </a:rPr>
              <a:t> </a:t>
            </a:r>
            <a:r>
              <a:rPr sz="1000" b="1" spc="-5" dirty="0">
                <a:latin typeface="Arial Narrow"/>
                <a:cs typeface="Arial Narrow"/>
              </a:rPr>
              <a:t>Fig(6.11).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7031" y="799591"/>
            <a:ext cx="6288405" cy="2002789"/>
          </a:xfrm>
          <a:custGeom>
            <a:avLst/>
            <a:gdLst/>
            <a:ahLst/>
            <a:cxnLst/>
            <a:rect l="l" t="t" r="r" b="b"/>
            <a:pathLst>
              <a:path w="6288405" h="2002789">
                <a:moveTo>
                  <a:pt x="0" y="2002535"/>
                </a:moveTo>
                <a:lnTo>
                  <a:pt x="6288024" y="2002535"/>
                </a:lnTo>
                <a:lnTo>
                  <a:pt x="6288024" y="0"/>
                </a:lnTo>
                <a:lnTo>
                  <a:pt x="0" y="0"/>
                </a:lnTo>
                <a:lnTo>
                  <a:pt x="0" y="2002535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65632" y="774700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Turbulent: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67980" y="1228788"/>
            <a:ext cx="1114425" cy="0"/>
          </a:xfrm>
          <a:custGeom>
            <a:avLst/>
            <a:gdLst/>
            <a:ahLst/>
            <a:cxnLst/>
            <a:rect l="l" t="t" r="r" b="b"/>
            <a:pathLst>
              <a:path w="1114425">
                <a:moveTo>
                  <a:pt x="0" y="0"/>
                </a:moveTo>
                <a:lnTo>
                  <a:pt x="1114425" y="0"/>
                </a:lnTo>
              </a:path>
            </a:pathLst>
          </a:custGeom>
          <a:ln w="7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4523" y="1228788"/>
            <a:ext cx="1235710" cy="0"/>
          </a:xfrm>
          <a:custGeom>
            <a:avLst/>
            <a:gdLst/>
            <a:ahLst/>
            <a:cxnLst/>
            <a:rect l="l" t="t" r="r" b="b"/>
            <a:pathLst>
              <a:path w="1235710">
                <a:moveTo>
                  <a:pt x="0" y="0"/>
                </a:moveTo>
                <a:lnTo>
                  <a:pt x="1235202" y="0"/>
                </a:lnTo>
              </a:path>
            </a:pathLst>
          </a:custGeom>
          <a:ln w="7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647695" y="976189"/>
            <a:ext cx="126555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Times New Roman"/>
                <a:cs typeface="Times New Roman"/>
              </a:rPr>
              <a:t>0.0308 </a:t>
            </a:r>
            <a:r>
              <a:rPr sz="1350" spc="10" dirty="0">
                <a:latin typeface="Times New Roman"/>
                <a:cs typeface="Times New Roman"/>
              </a:rPr>
              <a:t>Re</a:t>
            </a:r>
            <a:r>
              <a:rPr sz="1125" spc="15" baseline="44444" dirty="0">
                <a:latin typeface="Times New Roman"/>
                <a:cs typeface="Times New Roman"/>
              </a:rPr>
              <a:t>0.8 </a:t>
            </a:r>
            <a:r>
              <a:rPr sz="1350" spc="20" dirty="0">
                <a:latin typeface="Times New Roman"/>
                <a:cs typeface="Times New Roman"/>
              </a:rPr>
              <a:t>Pr</a:t>
            </a:r>
            <a:r>
              <a:rPr sz="1125" spc="30" baseline="44444" dirty="0">
                <a:latin typeface="Times New Roman"/>
                <a:cs typeface="Times New Roman"/>
              </a:rPr>
              <a:t>1/</a:t>
            </a:r>
            <a:r>
              <a:rPr sz="1125" spc="82" baseline="44444" dirty="0">
                <a:latin typeface="Times New Roman"/>
                <a:cs typeface="Times New Roman"/>
              </a:rPr>
              <a:t> </a:t>
            </a:r>
            <a:r>
              <a:rPr sz="1125" spc="22" baseline="44444" dirty="0">
                <a:latin typeface="Times New Roman"/>
                <a:cs typeface="Times New Roman"/>
              </a:rPr>
              <a:t>3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07335" y="1217862"/>
            <a:ext cx="16002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spc="30" dirty="0">
                <a:latin typeface="Times New Roman"/>
                <a:cs typeface="Times New Roman"/>
              </a:rPr>
              <a:t>1/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9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33016" y="1251391"/>
            <a:ext cx="21209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Times New Roman"/>
                <a:cs typeface="Times New Roman"/>
              </a:rPr>
              <a:t>9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spc="30" dirty="0">
                <a:latin typeface="Times New Roman"/>
                <a:cs typeface="Times New Roman"/>
              </a:rPr>
              <a:t>/10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95471" y="1089847"/>
            <a:ext cx="571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46047" y="1202623"/>
            <a:ext cx="571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7888" y="1088964"/>
            <a:ext cx="70358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350" spc="-25" dirty="0">
                <a:latin typeface="MT Extra"/>
                <a:cs typeface="MT Extra"/>
              </a:rPr>
              <a:t></a:t>
            </a:r>
            <a:r>
              <a:rPr sz="1350" spc="-25" dirty="0">
                <a:latin typeface="Times New Roman"/>
                <a:cs typeface="Times New Roman"/>
              </a:rPr>
              <a:t>(6.14.</a:t>
            </a:r>
            <a:r>
              <a:rPr sz="1350" i="1" spc="-25" dirty="0">
                <a:latin typeface="Times New Roman"/>
                <a:cs typeface="Times New Roman"/>
              </a:rPr>
              <a:t>b</a:t>
            </a:r>
            <a:r>
              <a:rPr sz="1350" spc="-2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74647" y="1143469"/>
            <a:ext cx="2304415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288925" algn="l"/>
                <a:tab pos="877569" algn="l"/>
                <a:tab pos="2237105" algn="l"/>
              </a:tabLst>
            </a:pPr>
            <a:r>
              <a:rPr sz="2200" spc="-305" dirty="0">
                <a:latin typeface="Symbol"/>
                <a:cs typeface="Symbol"/>
              </a:rPr>
              <a:t></a:t>
            </a:r>
            <a:r>
              <a:rPr sz="2200" spc="-305" dirty="0">
                <a:latin typeface="Times New Roman"/>
                <a:cs typeface="Times New Roman"/>
              </a:rPr>
              <a:t>	</a:t>
            </a:r>
            <a:r>
              <a:rPr sz="1350" i="1" spc="-690" dirty="0">
                <a:latin typeface="Verdana"/>
                <a:cs typeface="Verdana"/>
              </a:rPr>
              <a:t></a:t>
            </a:r>
            <a:r>
              <a:rPr sz="1350" i="1" spc="-15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200" spc="-305" dirty="0">
                <a:latin typeface="Symbol"/>
                <a:cs typeface="Symbol"/>
              </a:rPr>
              <a:t>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305" dirty="0">
                <a:latin typeface="Symbol"/>
                <a:cs typeface="Symbol"/>
              </a:rPr>
              <a:t>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04439" y="975829"/>
            <a:ext cx="319405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100" dirty="0">
                <a:latin typeface="Times New Roman"/>
                <a:cs typeface="Times New Roman"/>
              </a:rPr>
              <a:t> </a:t>
            </a:r>
            <a:r>
              <a:rPr sz="3300" spc="-457" baseline="-32828" dirty="0">
                <a:latin typeface="Symbol"/>
                <a:cs typeface="Symbol"/>
              </a:rPr>
              <a:t></a:t>
            </a:r>
            <a:endParaRPr sz="3300" baseline="-32828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70583" y="1250595"/>
            <a:ext cx="2491740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  <a:tabLst>
                <a:tab pos="1381125" algn="l"/>
              </a:tabLst>
            </a:pP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4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(	1</a:t>
            </a:r>
            <a:r>
              <a:rPr sz="1350" spc="-2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spc="-380" dirty="0">
                <a:latin typeface="Times New Roman"/>
                <a:cs typeface="Times New Roman"/>
              </a:rPr>
              <a:t>(</a:t>
            </a:r>
            <a:r>
              <a:rPr sz="1350" i="1" spc="-380" dirty="0">
                <a:latin typeface="Verdana"/>
                <a:cs typeface="Verdana"/>
              </a:rPr>
              <a:t></a:t>
            </a:r>
            <a:r>
              <a:rPr sz="1350" i="1" spc="-355" dirty="0">
                <a:latin typeface="Verdana"/>
                <a:cs typeface="Verdana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7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x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125" spc="22" baseline="44444" dirty="0">
                <a:latin typeface="Times New Roman"/>
                <a:cs typeface="Times New Roman"/>
              </a:rPr>
              <a:t>9</a:t>
            </a:r>
            <a:r>
              <a:rPr sz="1125" spc="-120" baseline="44444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/</a:t>
            </a:r>
            <a:r>
              <a:rPr sz="1125" spc="-179" baseline="44444" dirty="0">
                <a:latin typeface="Times New Roman"/>
                <a:cs typeface="Times New Roman"/>
              </a:rPr>
              <a:t> </a:t>
            </a:r>
            <a:r>
              <a:rPr sz="1125" spc="30" baseline="44444" dirty="0">
                <a:latin typeface="Times New Roman"/>
                <a:cs typeface="Times New Roman"/>
              </a:rPr>
              <a:t>10</a:t>
            </a:r>
            <a:r>
              <a:rPr sz="1125" spc="232" baseline="44444" dirty="0">
                <a:latin typeface="Times New Roman"/>
                <a:cs typeface="Times New Roman"/>
              </a:rPr>
              <a:t> </a:t>
            </a:r>
            <a:r>
              <a:rPr sz="1125" spc="44" baseline="62962" dirty="0">
                <a:latin typeface="Times New Roman"/>
                <a:cs typeface="Times New Roman"/>
              </a:rPr>
              <a:t>1/</a:t>
            </a:r>
            <a:r>
              <a:rPr sz="1125" spc="-104" baseline="62962" dirty="0">
                <a:latin typeface="Times New Roman"/>
                <a:cs typeface="Times New Roman"/>
              </a:rPr>
              <a:t> </a:t>
            </a:r>
            <a:r>
              <a:rPr sz="1125" spc="22" baseline="62962" dirty="0">
                <a:latin typeface="Times New Roman"/>
                <a:cs typeface="Times New Roman"/>
              </a:rPr>
              <a:t>9</a:t>
            </a:r>
            <a:endParaRPr sz="1125" baseline="62962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38783" y="1088964"/>
            <a:ext cx="40195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350" i="1" spc="-15" dirty="0">
                <a:latin typeface="Times New Roman"/>
                <a:cs typeface="Times New Roman"/>
              </a:rPr>
              <a:t>Nu</a:t>
            </a:r>
            <a:r>
              <a:rPr sz="1350" i="1" spc="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59560" y="997525"/>
            <a:ext cx="73723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sz="2025" i="1" spc="30" baseline="14403" dirty="0">
                <a:latin typeface="Times New Roman"/>
                <a:cs typeface="Times New Roman"/>
              </a:rPr>
              <a:t>Nu</a:t>
            </a:r>
            <a:r>
              <a:rPr sz="750" i="1" spc="20" dirty="0">
                <a:latin typeface="Times New Roman"/>
                <a:cs typeface="Times New Roman"/>
              </a:rPr>
              <a:t>x</a:t>
            </a:r>
            <a:r>
              <a:rPr sz="750" i="1" spc="-114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(</a:t>
            </a:r>
            <a:r>
              <a:rPr sz="750" spc="-125" dirty="0">
                <a:latin typeface="Times New Roman"/>
                <a:cs typeface="Times New Roman"/>
              </a:rPr>
              <a:t> </a:t>
            </a:r>
            <a:r>
              <a:rPr sz="750" i="1" spc="-80" dirty="0">
                <a:latin typeface="Times New Roman"/>
                <a:cs typeface="Times New Roman"/>
              </a:rPr>
              <a:t>For</a:t>
            </a:r>
            <a:r>
              <a:rPr sz="800" i="1" spc="-80" dirty="0">
                <a:latin typeface="Verdana"/>
                <a:cs typeface="Verdana"/>
              </a:rPr>
              <a:t></a:t>
            </a:r>
            <a:r>
              <a:rPr sz="800" i="1" spc="-180" dirty="0">
                <a:latin typeface="Verdana"/>
                <a:cs typeface="Verdana"/>
              </a:rPr>
              <a:t> </a:t>
            </a:r>
            <a:r>
              <a:rPr sz="750" spc="35" dirty="0">
                <a:latin typeface="Symbol"/>
                <a:cs typeface="Symbol"/>
              </a:rPr>
              <a:t></a:t>
            </a:r>
            <a:r>
              <a:rPr sz="750" spc="35" dirty="0">
                <a:latin typeface="Times New Roman"/>
                <a:cs typeface="Times New Roman"/>
              </a:rPr>
              <a:t>0)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6231" y="1484883"/>
            <a:ext cx="6406515" cy="6686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800" marR="55880">
              <a:lnSpc>
                <a:spcPts val="1390"/>
              </a:lnSpc>
              <a:spcBef>
                <a:spcPts val="1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b="1" i="1" spc="-5" dirty="0">
                <a:latin typeface="Times New Roman"/>
                <a:cs typeface="Times New Roman"/>
              </a:rPr>
              <a:t>q</a:t>
            </a:r>
            <a:r>
              <a:rPr sz="1200" b="1" i="1" spc="-7" baseline="-10416" dirty="0">
                <a:latin typeface="Times New Roman"/>
                <a:cs typeface="Times New Roman"/>
              </a:rPr>
              <a:t>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prescribed,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temperature at a </a:t>
            </a:r>
            <a:r>
              <a:rPr sz="1200" spc="-10" dirty="0">
                <a:latin typeface="Times New Roman"/>
                <a:cs typeface="Times New Roman"/>
              </a:rPr>
              <a:t>distance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determined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  <a:p>
            <a:pPr marL="965200">
              <a:lnSpc>
                <a:spcPts val="925"/>
              </a:lnSpc>
              <a:tabLst>
                <a:tab pos="233616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Q =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q</a:t>
            </a:r>
            <a:r>
              <a:rPr sz="1200" b="1" i="1" spc="-7" baseline="-10416" dirty="0">
                <a:latin typeface="Times New Roman"/>
                <a:cs typeface="Times New Roman"/>
              </a:rPr>
              <a:t>s </a:t>
            </a:r>
            <a:r>
              <a:rPr sz="1200" b="1" i="1" spc="172" baseline="-10416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	</a:t>
            </a:r>
            <a:r>
              <a:rPr sz="1200" dirty="0">
                <a:latin typeface="Times New Roman"/>
                <a:cs typeface="Times New Roman"/>
              </a:rPr>
              <a:t>…(6.15.</a:t>
            </a:r>
            <a:r>
              <a:rPr sz="1200" i="1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270"/>
              </a:lnSpc>
            </a:pPr>
            <a:r>
              <a:rPr sz="1200" spc="-15" dirty="0">
                <a:latin typeface="Times New Roman"/>
                <a:cs typeface="Times New Roman"/>
              </a:rPr>
              <a:t>And;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934967" y="2391219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924" y="0"/>
                </a:lnTo>
              </a:path>
            </a:pathLst>
          </a:custGeom>
          <a:ln w="67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947159" y="2384391"/>
            <a:ext cx="9842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115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3944111" y="2137503"/>
            <a:ext cx="9842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350" i="1" spc="-5" dirty="0">
                <a:latin typeface="Times New Roman"/>
                <a:cs typeface="Times New Roman"/>
              </a:rPr>
              <a:t>q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023359" y="2498039"/>
            <a:ext cx="5715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29455" y="2251151"/>
            <a:ext cx="5143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41520" y="2250279"/>
            <a:ext cx="6546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350" spc="-70" dirty="0">
                <a:latin typeface="MT Extra"/>
                <a:cs typeface="MT Extra"/>
              </a:rPr>
              <a:t></a:t>
            </a:r>
            <a:r>
              <a:rPr sz="1350" spc="-70" dirty="0">
                <a:latin typeface="Times New Roman"/>
                <a:cs typeface="Times New Roman"/>
              </a:rPr>
              <a:t>(6.15.</a:t>
            </a:r>
            <a:r>
              <a:rPr sz="1350" i="1" spc="-70" dirty="0">
                <a:latin typeface="Times New Roman"/>
                <a:cs typeface="Times New Roman"/>
              </a:rPr>
              <a:t>b</a:t>
            </a:r>
            <a:r>
              <a:rPr sz="1350" spc="-7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8931" y="2250279"/>
            <a:ext cx="3364865" cy="537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76630">
              <a:lnSpc>
                <a:spcPct val="100000"/>
              </a:lnSpc>
              <a:spcBef>
                <a:spcPts val="90"/>
              </a:spcBef>
              <a:tabLst>
                <a:tab pos="2262505" algn="l"/>
              </a:tabLst>
            </a:pPr>
            <a:r>
              <a:rPr sz="1350" i="1" spc="-10" dirty="0">
                <a:latin typeface="Times New Roman"/>
                <a:cs typeface="Times New Roman"/>
              </a:rPr>
              <a:t>q</a:t>
            </a:r>
            <a:r>
              <a:rPr sz="1125" i="1" spc="-15" baseline="-25925" dirty="0">
                <a:latin typeface="Times New Roman"/>
                <a:cs typeface="Times New Roman"/>
              </a:rPr>
              <a:t>s 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h</a:t>
            </a:r>
            <a:r>
              <a:rPr sz="1125" i="1" spc="-52" baseline="-25925" dirty="0">
                <a:latin typeface="Times New Roman"/>
                <a:cs typeface="Times New Roman"/>
              </a:rPr>
              <a:t>x</a:t>
            </a:r>
            <a:r>
              <a:rPr sz="1350" spc="-35" dirty="0">
                <a:latin typeface="Times New Roman"/>
                <a:cs typeface="Times New Roman"/>
              </a:rPr>
              <a:t>[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125" i="1" spc="-52" baseline="-25925" dirty="0">
                <a:latin typeface="Times New Roman"/>
                <a:cs typeface="Times New Roman"/>
              </a:rPr>
              <a:t>s </a:t>
            </a:r>
            <a:r>
              <a:rPr sz="1350" spc="-10" dirty="0">
                <a:latin typeface="Times New Roman"/>
                <a:cs typeface="Times New Roman"/>
              </a:rPr>
              <a:t>(</a:t>
            </a:r>
            <a:r>
              <a:rPr sz="1350" i="1" spc="-10" dirty="0">
                <a:latin typeface="Times New Roman"/>
                <a:cs typeface="Times New Roman"/>
              </a:rPr>
              <a:t>x</a:t>
            </a:r>
            <a:r>
              <a:rPr sz="1350" spc="-10" dirty="0">
                <a:latin typeface="Times New Roman"/>
                <a:cs typeface="Times New Roman"/>
              </a:rPr>
              <a:t>)</a:t>
            </a:r>
            <a:r>
              <a:rPr sz="1350" spc="-16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Symbol"/>
                <a:cs typeface="Symbol"/>
              </a:rPr>
              <a:t></a:t>
            </a:r>
            <a:r>
              <a:rPr sz="1350" i="1" spc="-15" dirty="0">
                <a:latin typeface="Times New Roman"/>
                <a:cs typeface="Times New Roman"/>
              </a:rPr>
              <a:t>T</a:t>
            </a:r>
            <a:r>
              <a:rPr sz="1125" spc="-22" baseline="-25925" dirty="0">
                <a:latin typeface="Symbol"/>
                <a:cs typeface="Symbol"/>
              </a:rPr>
              <a:t></a:t>
            </a:r>
            <a:r>
              <a:rPr sz="1125" spc="-75" baseline="-259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]	</a:t>
            </a:r>
            <a:r>
              <a:rPr sz="1350" spc="-10" dirty="0">
                <a:latin typeface="Symbol"/>
                <a:cs typeface="Symbol"/>
              </a:rPr>
              <a:t>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125" i="1" spc="-52" baseline="-25925" dirty="0">
                <a:latin typeface="Times New Roman"/>
                <a:cs typeface="Times New Roman"/>
              </a:rPr>
              <a:t>s </a:t>
            </a:r>
            <a:r>
              <a:rPr sz="1350" spc="-10" dirty="0">
                <a:latin typeface="Times New Roman"/>
                <a:cs typeface="Times New Roman"/>
              </a:rPr>
              <a:t>(</a:t>
            </a:r>
            <a:r>
              <a:rPr sz="1350" i="1" spc="-10" dirty="0">
                <a:latin typeface="Times New Roman"/>
                <a:cs typeface="Times New Roman"/>
              </a:rPr>
              <a:t>x</a:t>
            </a:r>
            <a:r>
              <a:rPr sz="1350" spc="-10" dirty="0">
                <a:latin typeface="Times New Roman"/>
                <a:cs typeface="Times New Roman"/>
              </a:rPr>
              <a:t>)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125" spc="-67" baseline="-25925" dirty="0">
                <a:latin typeface="Symbol"/>
                <a:cs typeface="Symbol"/>
              </a:rPr>
              <a:t></a:t>
            </a:r>
            <a:r>
              <a:rPr sz="1125" spc="135" baseline="-259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980"/>
              </a:spcBef>
            </a:pPr>
            <a:r>
              <a:rPr sz="1200" spc="-15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surface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65048" y="2479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048" y="2479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51703" y="1247647"/>
            <a:ext cx="1786127" cy="1554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42559" y="4746752"/>
            <a:ext cx="1795272" cy="297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04179" y="2893060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04800" marR="5080" indent="-29273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Fig.(6.12)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7876" y="7806435"/>
            <a:ext cx="1698625" cy="621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ctr">
              <a:lnSpc>
                <a:spcPct val="967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Fig.(6.13) The </a:t>
            </a:r>
            <a:r>
              <a:rPr sz="1000" b="1" i="1" spc="-5" dirty="0">
                <a:latin typeface="Times New Roman"/>
                <a:cs typeface="Times New Roman"/>
              </a:rPr>
              <a:t>direction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fluid  </a:t>
            </a:r>
            <a:r>
              <a:rPr sz="1000" b="1" i="1" dirty="0">
                <a:latin typeface="Times New Roman"/>
                <a:cs typeface="Times New Roman"/>
              </a:rPr>
              <a:t>flow </a:t>
            </a:r>
            <a:r>
              <a:rPr sz="1000" b="1" i="1" spc="5" dirty="0">
                <a:latin typeface="Times New Roman"/>
                <a:cs typeface="Times New Roman"/>
              </a:rPr>
              <a:t>can </a:t>
            </a:r>
            <a:r>
              <a:rPr sz="1000" b="1" i="1" spc="-5" dirty="0">
                <a:latin typeface="Times New Roman"/>
                <a:cs typeface="Times New Roman"/>
              </a:rPr>
              <a:t>have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significant  </a:t>
            </a:r>
            <a:r>
              <a:rPr sz="1000" b="1" i="1" dirty="0">
                <a:latin typeface="Times New Roman"/>
                <a:cs typeface="Times New Roman"/>
              </a:rPr>
              <a:t>effect on convection </a:t>
            </a:r>
            <a:r>
              <a:rPr sz="1000" b="1" i="1" spc="-5" dirty="0">
                <a:latin typeface="Times New Roman"/>
                <a:cs typeface="Times New Roman"/>
              </a:rPr>
              <a:t>heat  </a:t>
            </a:r>
            <a:r>
              <a:rPr sz="1000" b="1" i="1" dirty="0">
                <a:latin typeface="Times New Roman"/>
                <a:cs typeface="Times New Roman"/>
              </a:rPr>
              <a:t>transfer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0080" y="805180"/>
            <a:ext cx="4632960" cy="922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675888" y="1546352"/>
            <a:ext cx="670560" cy="15875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5" dirty="0">
                <a:latin typeface="Arial Narrow"/>
                <a:cs typeface="Arial Narrow"/>
              </a:rPr>
              <a:t>Fig.(6.12).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116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344167" y="909319"/>
            <a:ext cx="299085" cy="15875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b="1" i="1" spc="5" dirty="0">
                <a:solidFill>
                  <a:srgbClr val="F85487"/>
                </a:solidFill>
                <a:latin typeface="Arial"/>
                <a:cs typeface="Arial"/>
              </a:rPr>
              <a:t>6.2-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324104"/>
            <a:ext cx="6284976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40" y="324104"/>
            <a:ext cx="6285230" cy="228600"/>
          </a:xfrm>
          <a:custGeom>
            <a:avLst/>
            <a:gdLst/>
            <a:ahLst/>
            <a:cxnLst/>
            <a:rect l="l" t="t" r="r" b="b"/>
            <a:pathLst>
              <a:path w="6285230" h="228600">
                <a:moveTo>
                  <a:pt x="0" y="228600"/>
                </a:moveTo>
                <a:lnTo>
                  <a:pt x="6284976" y="228600"/>
                </a:lnTo>
                <a:lnTo>
                  <a:pt x="6284976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40030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4" y="228600"/>
                </a:lnTo>
                <a:lnTo>
                  <a:pt x="628802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331" y="375411"/>
            <a:ext cx="8972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Six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2971" y="375411"/>
            <a:ext cx="19348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Convection Heat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Transfer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7887" y="653287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365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" y="686816"/>
            <a:ext cx="6288405" cy="0"/>
          </a:xfrm>
          <a:custGeom>
            <a:avLst/>
            <a:gdLst/>
            <a:ahLst/>
            <a:cxnLst/>
            <a:rect l="l" t="t" r="r" b="b"/>
            <a:pathLst>
              <a:path w="6288405">
                <a:moveTo>
                  <a:pt x="0" y="0"/>
                </a:moveTo>
                <a:lnTo>
                  <a:pt x="6288023" y="0"/>
                </a:lnTo>
              </a:path>
            </a:pathLst>
          </a:custGeom>
          <a:ln w="12191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3415" y="1046480"/>
            <a:ext cx="1901951" cy="1856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25515" y="3045460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04800" marR="5080" indent="-29273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Fig.(6.14)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6.3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127" y="9972040"/>
            <a:ext cx="4587240" cy="0"/>
          </a:xfrm>
          <a:custGeom>
            <a:avLst/>
            <a:gdLst/>
            <a:ahLst/>
            <a:cxnLst/>
            <a:rect l="l" t="t" r="r" b="b"/>
            <a:pathLst>
              <a:path w="4587240">
                <a:moveTo>
                  <a:pt x="0" y="0"/>
                </a:moveTo>
                <a:lnTo>
                  <a:pt x="4587240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0748" y="808990"/>
            <a:ext cx="0" cy="9155430"/>
          </a:xfrm>
          <a:custGeom>
            <a:avLst/>
            <a:gdLst/>
            <a:ahLst/>
            <a:cxnLst/>
            <a:rect l="l" t="t" r="r" b="b"/>
            <a:pathLst>
              <a:path h="9155430">
                <a:moveTo>
                  <a:pt x="0" y="0"/>
                </a:moveTo>
                <a:lnTo>
                  <a:pt x="0" y="915543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3127" y="801369"/>
            <a:ext cx="4587240" cy="0"/>
          </a:xfrm>
          <a:custGeom>
            <a:avLst/>
            <a:gdLst/>
            <a:ahLst/>
            <a:cxnLst/>
            <a:rect l="l" t="t" r="r" b="b"/>
            <a:pathLst>
              <a:path w="4587240">
                <a:moveTo>
                  <a:pt x="0" y="0"/>
                </a:moveTo>
                <a:lnTo>
                  <a:pt x="4587240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24271" y="808736"/>
            <a:ext cx="0" cy="9156700"/>
          </a:xfrm>
          <a:custGeom>
            <a:avLst/>
            <a:gdLst/>
            <a:ahLst/>
            <a:cxnLst/>
            <a:rect l="l" t="t" r="r" b="b"/>
            <a:pathLst>
              <a:path h="9156700">
                <a:moveTo>
                  <a:pt x="0" y="0"/>
                </a:moveTo>
                <a:lnTo>
                  <a:pt x="0" y="9156192"/>
                </a:lnTo>
              </a:path>
            </a:pathLst>
          </a:custGeom>
          <a:ln w="12191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3608" y="9945369"/>
            <a:ext cx="4529455" cy="0"/>
          </a:xfrm>
          <a:custGeom>
            <a:avLst/>
            <a:gdLst/>
            <a:ahLst/>
            <a:cxnLst/>
            <a:rect l="l" t="t" r="r" b="b"/>
            <a:pathLst>
              <a:path w="4529455">
                <a:moveTo>
                  <a:pt x="0" y="0"/>
                </a:moveTo>
                <a:lnTo>
                  <a:pt x="4529328" y="0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1227" y="835660"/>
            <a:ext cx="0" cy="9102090"/>
          </a:xfrm>
          <a:custGeom>
            <a:avLst/>
            <a:gdLst/>
            <a:ahLst/>
            <a:cxnLst/>
            <a:rect l="l" t="t" r="r" b="b"/>
            <a:pathLst>
              <a:path h="9102090">
                <a:moveTo>
                  <a:pt x="0" y="0"/>
                </a:moveTo>
                <a:lnTo>
                  <a:pt x="0" y="910209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3608" y="828039"/>
            <a:ext cx="4529455" cy="0"/>
          </a:xfrm>
          <a:custGeom>
            <a:avLst/>
            <a:gdLst/>
            <a:ahLst/>
            <a:cxnLst/>
            <a:rect l="l" t="t" r="r" b="b"/>
            <a:pathLst>
              <a:path w="4529455">
                <a:moveTo>
                  <a:pt x="0" y="0"/>
                </a:moveTo>
                <a:lnTo>
                  <a:pt x="4529328" y="0"/>
                </a:lnTo>
              </a:path>
            </a:pathLst>
          </a:custGeom>
          <a:ln w="15240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95315" y="836167"/>
            <a:ext cx="0" cy="9101455"/>
          </a:xfrm>
          <a:custGeom>
            <a:avLst/>
            <a:gdLst/>
            <a:ahLst/>
            <a:cxnLst/>
            <a:rect l="l" t="t" r="r" b="b"/>
            <a:pathLst>
              <a:path h="9101455">
                <a:moveTo>
                  <a:pt x="0" y="0"/>
                </a:moveTo>
                <a:lnTo>
                  <a:pt x="0" y="9101328"/>
                </a:lnTo>
              </a:path>
            </a:pathLst>
          </a:custGeom>
          <a:ln w="15239">
            <a:solidFill>
              <a:srgbClr val="FF64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5800" y="842263"/>
            <a:ext cx="4492752" cy="1155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2751" y="1933448"/>
            <a:ext cx="4495800" cy="800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44167" y="915416"/>
            <a:ext cx="335280" cy="19558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6.3-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65"/>
              </a:lnSpc>
            </a:pPr>
            <a:r>
              <a:rPr spc="-30" dirty="0"/>
              <a:t>117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194560" y="1957832"/>
            <a:ext cx="722630" cy="15875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5" dirty="0">
                <a:latin typeface="Arial Narrow"/>
                <a:cs typeface="Arial Narrow"/>
              </a:rPr>
              <a:t>Fig.(6.14).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15418</Words>
  <Application>Microsoft Office PowerPoint</Application>
  <PresentationFormat>Custom</PresentationFormat>
  <Paragraphs>1114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Narrow</vt:lpstr>
      <vt:lpstr>Calibri</vt:lpstr>
      <vt:lpstr>Century Gothic</vt:lpstr>
      <vt:lpstr>MT Extra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Chapter 6- Forced Convection.doc</dc:title>
  <dc:creator>Administrator</dc:creator>
  <cp:lastModifiedBy>96477</cp:lastModifiedBy>
  <cp:revision>1</cp:revision>
  <dcterms:created xsi:type="dcterms:W3CDTF">2019-12-06T10:00:58Z</dcterms:created>
  <dcterms:modified xsi:type="dcterms:W3CDTF">2019-12-06T10:13:48Z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2010-03-01T00:00:00Z</vt:filetime>
  </property>
  <property fmtid="{D5CDD505-2E9C-101B-9397-08002B2CF9AE}" pid="3" name="Creator">
    <vt:lpwstr>Microsoft Word - Chapter 6- Forced Convection.doc</vt:lpwstr>
  </property>
  <property fmtid="{D5CDD505-2E9C-101B-9397-08002B2CF9AE}" pid="4" name="LastSaved">
    <vt:filetime>2010-03-01T00:00:00Z</vt:filetime>
  </property>
</Properties>
</file>